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9" r:id="rId2"/>
    <p:sldId id="280" r:id="rId3"/>
    <p:sldId id="271" r:id="rId4"/>
    <p:sldId id="264" r:id="rId5"/>
    <p:sldId id="291" r:id="rId6"/>
    <p:sldId id="281" r:id="rId7"/>
    <p:sldId id="285" r:id="rId8"/>
    <p:sldId id="275" r:id="rId9"/>
    <p:sldId id="277" r:id="rId10"/>
    <p:sldId id="286" r:id="rId11"/>
    <p:sldId id="261" r:id="rId12"/>
    <p:sldId id="278" r:id="rId13"/>
    <p:sldId id="259" r:id="rId14"/>
    <p:sldId id="257" r:id="rId15"/>
    <p:sldId id="287" r:id="rId16"/>
    <p:sldId id="279" r:id="rId17"/>
    <p:sldId id="290" r:id="rId18"/>
    <p:sldId id="283"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5" autoAdjust="0"/>
    <p:restoredTop sz="94660"/>
  </p:normalViewPr>
  <p:slideViewPr>
    <p:cSldViewPr>
      <p:cViewPr>
        <p:scale>
          <a:sx n="70" d="100"/>
          <a:sy n="70" d="100"/>
        </p:scale>
        <p:origin x="-1200"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5.wmf"/><Relationship Id="rId1" Type="http://schemas.openxmlformats.org/officeDocument/2006/relationships/image" Target="../media/image72.wmf"/><Relationship Id="rId5" Type="http://schemas.openxmlformats.org/officeDocument/2006/relationships/image" Target="../media/image66.wmf"/><Relationship Id="rId4" Type="http://schemas.openxmlformats.org/officeDocument/2006/relationships/image" Target="../media/image6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6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3B01D-9A4F-46EE-BEDD-9A63D57B59FE}" type="datetimeFigureOut">
              <a:rPr lang="en-US" smtClean="0"/>
              <a:pPr/>
              <a:t>7/17/2009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02269-3335-4B59-AA58-D1F34CDEED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546D0E-5AD9-4C76-8008-9B297B9FD6A0}" type="slidenum">
              <a:rPr lang="en-US"/>
              <a:pPr/>
              <a:t>4</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102269-3335-4B59-AA58-D1F34CDEED66}"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FF240-36D8-497A-88EC-3662FCBDAFD5}" type="datetimeFigureOut">
              <a:rPr lang="en-US" smtClean="0"/>
              <a:pPr/>
              <a:t>7/17/2009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AFF240-36D8-497A-88EC-3662FCBDAFD5}" type="datetimeFigureOut">
              <a:rPr lang="en-US" smtClean="0"/>
              <a:pPr/>
              <a:t>7/17/2009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AFF240-36D8-497A-88EC-3662FCBDAFD5}" type="datetimeFigureOut">
              <a:rPr lang="en-US" smtClean="0"/>
              <a:pPr/>
              <a:t>7/17/2009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AFF240-36D8-497A-88EC-3662FCBDAFD5}" type="datetimeFigureOut">
              <a:rPr lang="en-US" smtClean="0"/>
              <a:pPr/>
              <a:t>7/17/2009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AFF240-36D8-497A-88EC-3662FCBDAFD5}" type="datetimeFigureOut">
              <a:rPr lang="en-US" smtClean="0"/>
              <a:pPr/>
              <a:t>7/17/2009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FF240-36D8-497A-88EC-3662FCBDAFD5}" type="datetimeFigureOut">
              <a:rPr lang="en-US" smtClean="0"/>
              <a:pPr/>
              <a:t>7/17/2009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FF240-36D8-497A-88EC-3662FCBDAFD5}" type="datetimeFigureOut">
              <a:rPr lang="en-US" smtClean="0"/>
              <a:pPr/>
              <a:t>7/17/2009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FF240-36D8-497A-88EC-3662FCBDAFD5}" type="datetimeFigureOut">
              <a:rPr lang="en-US" smtClean="0"/>
              <a:pPr/>
              <a:t>7/17/2009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702ED-F33E-4679-BD30-CF5A47ED24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FF240-36D8-497A-88EC-3662FCBDAFD5}" type="datetimeFigureOut">
              <a:rPr lang="en-US" smtClean="0"/>
              <a:pPr/>
              <a:t>7/17/2009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02ED-F33E-4679-BD30-CF5A47ED24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ideo" Target="file:///D:\Classes\talk\Movie.wmv" TargetMode="External"/><Relationship Id="rId6" Type="http://schemas.openxmlformats.org/officeDocument/2006/relationships/image" Target="../media/image41.wmf"/><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6.jpeg"/><Relationship Id="rId4" Type="http://schemas.openxmlformats.org/officeDocument/2006/relationships/image" Target="../media/image4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53.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oleObject" Target="../embeddings/oleObject20.bin"/><Relationship Id="rId5" Type="http://schemas.openxmlformats.org/officeDocument/2006/relationships/oleObject" Target="../embeddings/oleObject15.bin"/><Relationship Id="rId10" Type="http://schemas.openxmlformats.org/officeDocument/2006/relationships/oleObject" Target="../embeddings/oleObject19.bin"/><Relationship Id="rId4" Type="http://schemas.openxmlformats.org/officeDocument/2006/relationships/oleObject" Target="../embeddings/oleObject14.bin"/><Relationship Id="rId9" Type="http://schemas.openxmlformats.org/officeDocument/2006/relationships/image" Target="../media/image62.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69.wmf"/><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11" Type="http://schemas.openxmlformats.org/officeDocument/2006/relationships/image" Target="../media/image71.png"/><Relationship Id="rId5" Type="http://schemas.openxmlformats.org/officeDocument/2006/relationships/oleObject" Target="../embeddings/oleObject22.bin"/><Relationship Id="rId10" Type="http://schemas.openxmlformats.org/officeDocument/2006/relationships/image" Target="../media/image70.png"/><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73.wmf"/><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8.bin"/><Relationship Id="rId5" Type="http://schemas.openxmlformats.org/officeDocument/2006/relationships/oleObject" Target="../embeddings/oleObject27.bin"/><Relationship Id="rId10" Type="http://schemas.openxmlformats.org/officeDocument/2006/relationships/oleObject" Target="../embeddings/oleObject31.bin"/><Relationship Id="rId4" Type="http://schemas.openxmlformats.org/officeDocument/2006/relationships/image" Target="../media/image74.wmf"/><Relationship Id="rId9"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77.png"/><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png"/><Relationship Id="rId18" Type="http://schemas.openxmlformats.org/officeDocument/2006/relationships/oleObject" Target="../embeddings/oleObject2.bin"/><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slideLayout" Target="../slideLayouts/slideLayout7.xml"/><Relationship Id="rId16" Type="http://schemas.openxmlformats.org/officeDocument/2006/relationships/image" Target="../media/image22.png"/><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image" Target="../media/image17.png"/><Relationship Id="rId5" Type="http://schemas.openxmlformats.org/officeDocument/2006/relationships/image" Target="../media/image11.wmf"/><Relationship Id="rId15" Type="http://schemas.openxmlformats.org/officeDocument/2006/relationships/image" Target="../media/image21.png"/><Relationship Id="rId10" Type="http://schemas.openxmlformats.org/officeDocument/2006/relationships/image" Target="../media/image16.wmf"/><Relationship Id="rId19" Type="http://schemas.openxmlformats.org/officeDocument/2006/relationships/oleObject" Target="../embeddings/oleObject3.bin"/><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emf"/><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33.wmf"/><Relationship Id="rId3" Type="http://schemas.openxmlformats.org/officeDocument/2006/relationships/image" Target="../media/image13.wmf"/><Relationship Id="rId7" Type="http://schemas.openxmlformats.org/officeDocument/2006/relationships/image" Target="../media/image14.wmf"/><Relationship Id="rId12" Type="http://schemas.openxmlformats.org/officeDocument/2006/relationships/image" Target="../media/image32.wmf"/><Relationship Id="rId17" Type="http://schemas.openxmlformats.org/officeDocument/2006/relationships/image" Target="../media/image37.wmf"/><Relationship Id="rId2" Type="http://schemas.openxmlformats.org/officeDocument/2006/relationships/image" Target="../media/image12.wmf"/><Relationship Id="rId16" Type="http://schemas.openxmlformats.org/officeDocument/2006/relationships/image" Target="../media/image36.wmf"/><Relationship Id="rId1" Type="http://schemas.openxmlformats.org/officeDocument/2006/relationships/slideLayout" Target="../slideLayouts/slideLayout7.xml"/><Relationship Id="rId6" Type="http://schemas.openxmlformats.org/officeDocument/2006/relationships/image" Target="../media/image29.wmf"/><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5.wmf"/><Relationship Id="rId10" Type="http://schemas.openxmlformats.org/officeDocument/2006/relationships/image" Target="../media/image10.wmf"/><Relationship Id="rId4" Type="http://schemas.openxmlformats.org/officeDocument/2006/relationships/image" Target="../media/image27.wmf"/><Relationship Id="rId9" Type="http://schemas.openxmlformats.org/officeDocument/2006/relationships/image" Target="../media/image30.wmf"/><Relationship Id="rId14"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ctrTitle" idx="4294967295"/>
          </p:nvPr>
        </p:nvSpPr>
        <p:spPr>
          <a:xfrm>
            <a:off x="0" y="228600"/>
            <a:ext cx="9144000" cy="1143000"/>
          </a:xfrm>
        </p:spPr>
        <p:txBody>
          <a:bodyPr/>
          <a:lstStyle/>
          <a:p>
            <a:r>
              <a:rPr lang="en-US" sz="3200" dirty="0" smtClean="0">
                <a:solidFill>
                  <a:schemeClr val="tx1"/>
                </a:solidFill>
              </a:rPr>
              <a:t>Power-Law Distributions of Particle Concentration in Free-Surface Turbulence</a:t>
            </a:r>
            <a:endParaRPr lang="en-US" sz="3200" dirty="0">
              <a:solidFill>
                <a:schemeClr val="tx1"/>
              </a:solidFill>
            </a:endParaRPr>
          </a:p>
        </p:txBody>
      </p:sp>
      <p:sp>
        <p:nvSpPr>
          <p:cNvPr id="30723" name="Text Box 3"/>
          <p:cNvSpPr txBox="1">
            <a:spLocks noChangeArrowheads="1"/>
          </p:cNvSpPr>
          <p:nvPr/>
        </p:nvSpPr>
        <p:spPr bwMode="auto">
          <a:xfrm>
            <a:off x="0" y="1898571"/>
            <a:ext cx="9144000" cy="3262432"/>
          </a:xfrm>
          <a:prstGeom prst="rect">
            <a:avLst/>
          </a:prstGeom>
          <a:noFill/>
          <a:ln w="9525">
            <a:noFill/>
            <a:miter lim="800000"/>
            <a:headEnd/>
            <a:tailEnd/>
          </a:ln>
        </p:spPr>
        <p:txBody>
          <a:bodyPr wrap="square">
            <a:spAutoFit/>
          </a:bodyPr>
          <a:lstStyle/>
          <a:p>
            <a:pPr algn="ctr"/>
            <a:r>
              <a:rPr lang="en-US" sz="2400" b="1" i="1" dirty="0" smtClean="0"/>
              <a:t>Jason M. </a:t>
            </a:r>
            <a:r>
              <a:rPr lang="en-US" sz="2400" b="1" i="1" dirty="0"/>
              <a:t>Larkin</a:t>
            </a:r>
          </a:p>
          <a:p>
            <a:pPr algn="ctr"/>
            <a:r>
              <a:rPr lang="en-US" dirty="0" smtClean="0"/>
              <a:t>University </a:t>
            </a:r>
            <a:r>
              <a:rPr lang="en-US" dirty="0"/>
              <a:t>of </a:t>
            </a:r>
            <a:r>
              <a:rPr lang="en-US" dirty="0" smtClean="0"/>
              <a:t>Pittsburgh, School of Engineering</a:t>
            </a:r>
          </a:p>
          <a:p>
            <a:pPr algn="ctr"/>
            <a:r>
              <a:rPr lang="en-US" dirty="0" smtClean="0"/>
              <a:t>Master of Science Defense </a:t>
            </a:r>
          </a:p>
          <a:p>
            <a:pPr algn="ctr"/>
            <a:r>
              <a:rPr lang="en-US" dirty="0" smtClean="0"/>
              <a:t>2009</a:t>
            </a:r>
          </a:p>
          <a:p>
            <a:pPr algn="ctr"/>
            <a:endParaRPr lang="en-US" dirty="0" smtClean="0"/>
          </a:p>
          <a:p>
            <a:pPr algn="ctr"/>
            <a:r>
              <a:rPr lang="en-US" dirty="0" smtClean="0"/>
              <a:t>Thesis committee:</a:t>
            </a:r>
          </a:p>
          <a:p>
            <a:pPr algn="ctr"/>
            <a:r>
              <a:rPr lang="en-US" dirty="0" smtClean="0"/>
              <a:t>Dr. Walter </a:t>
            </a:r>
            <a:r>
              <a:rPr lang="en-US" dirty="0" err="1" smtClean="0"/>
              <a:t>I.Goldburg</a:t>
            </a:r>
            <a:r>
              <a:rPr lang="en-US" dirty="0" smtClean="0"/>
              <a:t> </a:t>
            </a:r>
          </a:p>
          <a:p>
            <a:pPr algn="ctr"/>
            <a:r>
              <a:rPr lang="en-US" dirty="0" smtClean="0"/>
              <a:t>Dr. Sung K. Cho </a:t>
            </a:r>
          </a:p>
          <a:p>
            <a:pPr algn="ctr"/>
            <a:r>
              <a:rPr lang="en-US" dirty="0" smtClean="0"/>
              <a:t>Dr. Bong J. Lee </a:t>
            </a:r>
          </a:p>
          <a:p>
            <a:pPr algn="ctr"/>
            <a:endParaRPr lang="en-US" dirty="0"/>
          </a:p>
          <a:p>
            <a:endParaRPr lang="en-US" sz="2000" b="1" i="1" dirty="0"/>
          </a:p>
        </p:txBody>
      </p:sp>
      <p:sp>
        <p:nvSpPr>
          <p:cNvPr id="30724" name="Text Box 4"/>
          <p:cNvSpPr txBox="1">
            <a:spLocks noChangeArrowheads="1"/>
          </p:cNvSpPr>
          <p:nvPr/>
        </p:nvSpPr>
        <p:spPr bwMode="auto">
          <a:xfrm>
            <a:off x="0" y="6248400"/>
            <a:ext cx="2057400" cy="779463"/>
          </a:xfrm>
          <a:prstGeom prst="rect">
            <a:avLst/>
          </a:prstGeom>
          <a:noFill/>
          <a:ln w="9525">
            <a:noFill/>
            <a:miter lim="800000"/>
            <a:headEnd/>
            <a:tailEnd/>
          </a:ln>
          <a:effectLst/>
        </p:spPr>
        <p:txBody>
          <a:bodyPr>
            <a:spAutoFit/>
          </a:bodyPr>
          <a:lstStyle/>
          <a:p>
            <a:r>
              <a:rPr lang="en-US"/>
              <a:t>LA-UR-07-7929 </a:t>
            </a:r>
          </a:p>
          <a:p>
            <a:pPr>
              <a:spcBef>
                <a:spcPct val="50000"/>
              </a:spcBef>
            </a:pP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II. Particle Evolution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5233" name="Picture 1"/>
          <p:cNvPicPr>
            <a:picLocks noChangeAspect="1" noChangeArrowheads="1"/>
          </p:cNvPicPr>
          <p:nvPr/>
        </p:nvPicPr>
        <p:blipFill>
          <a:blip r:embed="rId3" cstate="print"/>
          <a:srcRect/>
          <a:stretch>
            <a:fillRect/>
          </a:stretch>
        </p:blipFill>
        <p:spPr bwMode="auto">
          <a:xfrm>
            <a:off x="261937" y="1143000"/>
            <a:ext cx="2024063" cy="838200"/>
          </a:xfrm>
          <a:prstGeom prst="rect">
            <a:avLst/>
          </a:prstGeom>
          <a:noFill/>
        </p:spPr>
      </p:pic>
      <p:sp>
        <p:nvSpPr>
          <p:cNvPr id="952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5237" name="Picture 5"/>
          <p:cNvPicPr>
            <a:picLocks noChangeAspect="1" noChangeArrowheads="1"/>
          </p:cNvPicPr>
          <p:nvPr/>
        </p:nvPicPr>
        <p:blipFill>
          <a:blip r:embed="rId4" cstate="print"/>
          <a:srcRect/>
          <a:stretch>
            <a:fillRect/>
          </a:stretch>
        </p:blipFill>
        <p:spPr bwMode="auto">
          <a:xfrm>
            <a:off x="5715000" y="865667"/>
            <a:ext cx="3429000" cy="1267933"/>
          </a:xfrm>
          <a:prstGeom prst="rect">
            <a:avLst/>
          </a:prstGeom>
          <a:noFill/>
          <a:ln w="9525">
            <a:noFill/>
            <a:miter lim="800000"/>
            <a:headEnd/>
            <a:tailEnd/>
          </a:ln>
        </p:spPr>
      </p:pic>
      <p:pic>
        <p:nvPicPr>
          <p:cNvPr id="25" name="Movie.wmv">
            <a:hlinkClick r:id="" action="ppaction://media"/>
          </p:cNvPr>
          <p:cNvPicPr>
            <a:picLocks noRot="1" noChangeAspect="1"/>
          </p:cNvPicPr>
          <p:nvPr>
            <a:videoFile r:link="rId1"/>
          </p:nvPr>
        </p:nvPicPr>
        <p:blipFill>
          <a:blip r:embed="rId5" cstate="print"/>
          <a:stretch>
            <a:fillRect/>
          </a:stretch>
        </p:blipFill>
        <p:spPr>
          <a:xfrm>
            <a:off x="3581400" y="2286000"/>
            <a:ext cx="5943600" cy="4457700"/>
          </a:xfrm>
          <a:prstGeom prst="rect">
            <a:avLst/>
          </a:prstGeom>
        </p:spPr>
      </p:pic>
      <p:pic>
        <p:nvPicPr>
          <p:cNvPr id="26" name="Picture 3"/>
          <p:cNvPicPr>
            <a:picLocks noChangeAspect="1" noChangeArrowheads="1"/>
          </p:cNvPicPr>
          <p:nvPr/>
        </p:nvPicPr>
        <p:blipFill>
          <a:blip r:embed="rId6" cstate="print"/>
          <a:srcRect/>
          <a:stretch>
            <a:fillRect/>
          </a:stretch>
        </p:blipFill>
        <p:spPr bwMode="auto">
          <a:xfrm>
            <a:off x="457200" y="4495800"/>
            <a:ext cx="2822575" cy="533400"/>
          </a:xfrm>
          <a:prstGeom prst="rect">
            <a:avLst/>
          </a:prstGeom>
          <a:noFill/>
        </p:spPr>
      </p:pic>
      <p:sp>
        <p:nvSpPr>
          <p:cNvPr id="27" name="Rectangle 26"/>
          <p:cNvSpPr>
            <a:spLocks noChangeArrowheads="1"/>
          </p:cNvSpPr>
          <p:nvPr/>
        </p:nvSpPr>
        <p:spPr bwMode="auto">
          <a:xfrm>
            <a:off x="76200" y="2133600"/>
            <a:ext cx="3657600" cy="22098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Particles evolved using</a:t>
            </a:r>
          </a:p>
          <a:p>
            <a:pPr marL="342900" indent="-342900">
              <a:lnSpc>
                <a:spcPct val="80000"/>
              </a:lnSpc>
              <a:spcBef>
                <a:spcPct val="20000"/>
              </a:spcBef>
            </a:pPr>
            <a:r>
              <a:rPr lang="en-US" sz="2000" dirty="0" smtClean="0"/>
              <a:t>interpolation scheme. </a:t>
            </a:r>
          </a:p>
          <a:p>
            <a:pPr marL="342900" indent="-342900">
              <a:lnSpc>
                <a:spcPct val="80000"/>
              </a:lnSpc>
              <a:spcBef>
                <a:spcPct val="20000"/>
              </a:spcBef>
            </a:pPr>
            <a:r>
              <a:rPr lang="en-US" sz="2000" b="1" dirty="0" smtClean="0"/>
              <a:t>Criteria: </a:t>
            </a:r>
            <a:r>
              <a:rPr lang="en-US" sz="2000" b="1" i="1" dirty="0" err="1" smtClean="0"/>
              <a:t>δx</a:t>
            </a:r>
            <a:r>
              <a:rPr lang="en-US" sz="2000" b="1" i="1" dirty="0" smtClean="0"/>
              <a:t>&lt;</a:t>
            </a:r>
            <a:r>
              <a:rPr lang="en-US" sz="2000" b="1" i="1" dirty="0" err="1" smtClean="0"/>
              <a:t>πη</a:t>
            </a:r>
            <a:endParaRPr lang="en-US" sz="2000" b="1" i="1" dirty="0" smtClean="0"/>
          </a:p>
          <a:p>
            <a:pPr marL="342900" indent="-342900">
              <a:lnSpc>
                <a:spcPct val="80000"/>
              </a:lnSpc>
              <a:spcBef>
                <a:spcPct val="20000"/>
              </a:spcBef>
            </a:pPr>
            <a:r>
              <a:rPr lang="en-US" sz="2000" i="1" dirty="0" smtClean="0"/>
              <a:t>-</a:t>
            </a:r>
            <a:r>
              <a:rPr lang="en-US" sz="2000" dirty="0" smtClean="0"/>
              <a:t> </a:t>
            </a:r>
            <a:r>
              <a:rPr lang="en-US" sz="2000" i="1" dirty="0" smtClean="0"/>
              <a:t>S. Pope, J. Comp. Phys. </a:t>
            </a:r>
            <a:r>
              <a:rPr lang="en-US" sz="2000" b="1" i="1" dirty="0" smtClean="0"/>
              <a:t>79</a:t>
            </a:r>
            <a:r>
              <a:rPr lang="en-US" sz="2000" i="1" dirty="0" smtClean="0"/>
              <a:t>, 373 (1988).</a:t>
            </a:r>
          </a:p>
          <a:p>
            <a:pPr marL="342900" indent="-342900">
              <a:lnSpc>
                <a:spcPct val="80000"/>
              </a:lnSpc>
              <a:spcBef>
                <a:spcPct val="20000"/>
              </a:spcBef>
            </a:pPr>
            <a:r>
              <a:rPr lang="en-US" sz="2000" b="1" dirty="0" smtClean="0"/>
              <a:t>Our data: </a:t>
            </a:r>
            <a:r>
              <a:rPr lang="el-GR" sz="2000" b="1" dirty="0" smtClean="0"/>
              <a:t>δ</a:t>
            </a:r>
            <a:r>
              <a:rPr lang="en-US" sz="2000" b="1" dirty="0" smtClean="0"/>
              <a:t>x=2.5</a:t>
            </a:r>
            <a:r>
              <a:rPr lang="el-GR" sz="2000" b="1" dirty="0" smtClean="0"/>
              <a:t>η</a:t>
            </a:r>
            <a:r>
              <a:rPr lang="en-US" sz="2000" dirty="0" smtClean="0"/>
              <a:t> </a:t>
            </a:r>
          </a:p>
          <a:p>
            <a:pPr marL="342900" indent="-342900">
              <a:lnSpc>
                <a:spcPct val="80000"/>
              </a:lnSpc>
              <a:spcBef>
                <a:spcPct val="20000"/>
              </a:spcBef>
            </a:pPr>
            <a:r>
              <a:rPr lang="en-US" sz="2000" dirty="0" smtClean="0"/>
              <a:t>-results insensitive using </a:t>
            </a:r>
            <a:r>
              <a:rPr lang="en-US" sz="2000" i="1" dirty="0" err="1" smtClean="0"/>
              <a:t>δx</a:t>
            </a:r>
            <a:r>
              <a:rPr lang="en-US" sz="2000" i="1" dirty="0" smtClean="0"/>
              <a:t>=</a:t>
            </a:r>
            <a:r>
              <a:rPr lang="en-US" sz="2000" dirty="0" smtClean="0"/>
              <a:t>4</a:t>
            </a:r>
            <a:r>
              <a:rPr lang="en-US" sz="2000" i="1" dirty="0" smtClean="0"/>
              <a:t>η.</a:t>
            </a:r>
            <a:endParaRPr lang="en-US" sz="2000" dirty="0" smtClean="0"/>
          </a:p>
          <a:p>
            <a:pPr marL="342900" indent="-342900">
              <a:lnSpc>
                <a:spcPct val="80000"/>
              </a:lnSpc>
              <a:spcBef>
                <a:spcPct val="20000"/>
              </a:spcBef>
            </a:pPr>
            <a:endParaRPr lang="en-US" sz="2000" dirty="0" smtClean="0"/>
          </a:p>
          <a:p>
            <a:pPr marL="342900" indent="-342900">
              <a:lnSpc>
                <a:spcPct val="80000"/>
              </a:lnSpc>
              <a:spcBef>
                <a:spcPct val="20000"/>
              </a:spcBef>
            </a:pPr>
            <a:endParaRPr lang="en-US" sz="3200" dirty="0"/>
          </a:p>
        </p:txBody>
      </p:sp>
      <p:sp>
        <p:nvSpPr>
          <p:cNvPr id="28" name="Rectangle 27"/>
          <p:cNvSpPr>
            <a:spLocks noChangeArrowheads="1"/>
          </p:cNvSpPr>
          <p:nvPr/>
        </p:nvSpPr>
        <p:spPr bwMode="auto">
          <a:xfrm>
            <a:off x="0" y="5257800"/>
            <a:ext cx="4267200" cy="137160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pPr>
            <a:r>
              <a:rPr lang="en-US" sz="2000" dirty="0" smtClean="0"/>
              <a:t>Evolve 4x10</a:t>
            </a:r>
            <a:r>
              <a:rPr lang="en-US" sz="2000" baseline="30000" dirty="0" smtClean="0"/>
              <a:t>5</a:t>
            </a:r>
            <a:r>
              <a:rPr lang="en-US" sz="2000" dirty="0" smtClean="0"/>
              <a:t> homogeneous distribution at t=0s. Results insensitive using 10</a:t>
            </a:r>
            <a:r>
              <a:rPr lang="en-US" sz="2000" baseline="30000" dirty="0" smtClean="0"/>
              <a:t>5</a:t>
            </a:r>
            <a:r>
              <a:rPr lang="en-US" sz="2000" dirty="0" smtClean="0"/>
              <a:t> to 4x10</a:t>
            </a:r>
            <a:r>
              <a:rPr lang="en-US" sz="2000" baseline="30000" dirty="0" smtClean="0"/>
              <a:t>5</a:t>
            </a:r>
            <a:r>
              <a:rPr lang="en-US" sz="2000" dirty="0" smtClean="0"/>
              <a:t>.</a:t>
            </a:r>
          </a:p>
          <a:p>
            <a:pPr marL="342900" indent="-342900">
              <a:lnSpc>
                <a:spcPct val="80000"/>
              </a:lnSpc>
              <a:spcBef>
                <a:spcPct val="20000"/>
              </a:spcBef>
              <a:buFont typeface="Arial" pitchFamily="34" charset="0"/>
              <a:buChar char="•"/>
            </a:pPr>
            <a:r>
              <a:rPr lang="en-US" sz="2000" dirty="0" smtClean="0"/>
              <a:t>Steady-state reached in ~1s (2 LETTs).</a:t>
            </a:r>
          </a:p>
          <a:p>
            <a:pPr marL="342900" indent="-342900">
              <a:lnSpc>
                <a:spcPct val="80000"/>
              </a:lnSpc>
              <a:spcBef>
                <a:spcPct val="20000"/>
              </a:spcBef>
            </a:pPr>
            <a:endParaRPr lang="en-US" sz="3200" dirty="0"/>
          </a:p>
        </p:txBody>
      </p:sp>
      <p:sp>
        <p:nvSpPr>
          <p:cNvPr id="11" name="Rectangle 10"/>
          <p:cNvSpPr>
            <a:spLocks noChangeArrowheads="1"/>
          </p:cNvSpPr>
          <p:nvPr/>
        </p:nvSpPr>
        <p:spPr bwMode="auto">
          <a:xfrm>
            <a:off x="228600" y="838200"/>
            <a:ext cx="37338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Advection equation:</a:t>
            </a:r>
          </a:p>
        </p:txBody>
      </p:sp>
      <p:sp>
        <p:nvSpPr>
          <p:cNvPr id="12" name="Rectangle 11"/>
          <p:cNvSpPr>
            <a:spLocks noChangeArrowheads="1"/>
          </p:cNvSpPr>
          <p:nvPr/>
        </p:nvSpPr>
        <p:spPr bwMode="auto">
          <a:xfrm>
            <a:off x="3657600" y="4114800"/>
            <a:ext cx="6096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y/</a:t>
            </a:r>
            <a:r>
              <a:rPr lang="el-GR" sz="2000" dirty="0" smtClean="0"/>
              <a:t>η</a:t>
            </a:r>
            <a:endParaRPr lang="en-US" sz="2000" dirty="0" smtClean="0"/>
          </a:p>
        </p:txBody>
      </p:sp>
      <p:sp>
        <p:nvSpPr>
          <p:cNvPr id="13" name="Rectangle 12"/>
          <p:cNvSpPr>
            <a:spLocks noChangeArrowheads="1"/>
          </p:cNvSpPr>
          <p:nvPr/>
        </p:nvSpPr>
        <p:spPr bwMode="auto">
          <a:xfrm>
            <a:off x="6629400" y="6477000"/>
            <a:ext cx="6096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x/</a:t>
            </a:r>
            <a:r>
              <a:rPr lang="el-GR" sz="2000" dirty="0" smtClean="0"/>
              <a:t>η</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nodeType="withEffect">
                                  <p:stCondLst>
                                    <p:cond delay="0"/>
                                  </p:stCondLst>
                                  <p:childTnLst>
                                    <p:set>
                                      <p:cBhvr>
                                        <p:cTn id="9" dur="1" fill="hold">
                                          <p:stCondLst>
                                            <p:cond delay="0"/>
                                          </p:stCondLst>
                                        </p:cTn>
                                        <p:tgtEl>
                                          <p:spTgt spid="95237"/>
                                        </p:tgtEl>
                                        <p:attrNameLst>
                                          <p:attrName>style.visibility</p:attrName>
                                        </p:attrNameLst>
                                      </p:cBhvr>
                                      <p:to>
                                        <p:strVal val="visible"/>
                                      </p:to>
                                    </p:set>
                                    <p:animEffect transition="in" filter="wipe(down)">
                                      <p:cBhvr>
                                        <p:cTn id="10" dur="500"/>
                                        <p:tgtEl>
                                          <p:spTgt spid="9523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III. Coarse-Graining Procedure</a:t>
            </a:r>
            <a:endParaRPr lang="en-US" dirty="0"/>
          </a:p>
        </p:txBody>
      </p:sp>
      <p:graphicFrame>
        <p:nvGraphicFramePr>
          <p:cNvPr id="7237" name="Object 69"/>
          <p:cNvGraphicFramePr>
            <a:graphicFrameLocks noChangeAspect="1"/>
          </p:cNvGraphicFramePr>
          <p:nvPr/>
        </p:nvGraphicFramePr>
        <p:xfrm>
          <a:off x="6477000" y="914400"/>
          <a:ext cx="2195512" cy="957263"/>
        </p:xfrm>
        <a:graphic>
          <a:graphicData uri="http://schemas.openxmlformats.org/presentationml/2006/ole">
            <p:oleObj spid="_x0000_s7237" name="Equation" r:id="rId3" imgW="1015920" imgH="444240" progId="Equation.3">
              <p:embed/>
            </p:oleObj>
          </a:graphicData>
        </a:graphic>
      </p:graphicFrame>
      <p:cxnSp>
        <p:nvCxnSpPr>
          <p:cNvPr id="54" name="Straight Connector 53"/>
          <p:cNvCxnSpPr/>
          <p:nvPr/>
        </p:nvCxnSpPr>
        <p:spPr>
          <a:xfrm rot="5400000">
            <a:off x="4229894" y="6209506"/>
            <a:ext cx="685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705600" y="5991989"/>
            <a:ext cx="2590800" cy="6096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705600" y="6068189"/>
            <a:ext cx="2590800" cy="6096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4724400" y="5839588"/>
            <a:ext cx="1828800" cy="838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4724400" y="5915788"/>
            <a:ext cx="1828800" cy="838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 Box 6"/>
          <p:cNvSpPr txBox="1">
            <a:spLocks noChangeArrowheads="1"/>
          </p:cNvSpPr>
          <p:nvPr/>
        </p:nvSpPr>
        <p:spPr bwMode="auto">
          <a:xfrm>
            <a:off x="152400" y="1066800"/>
            <a:ext cx="58674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Coarse-Grained (</a:t>
            </a:r>
            <a:r>
              <a:rPr lang="en-US" sz="2000" dirty="0" err="1" smtClean="0"/>
              <a:t>Eulerian</a:t>
            </a:r>
            <a:r>
              <a:rPr lang="en-US" sz="2000" dirty="0" smtClean="0"/>
              <a:t>) Concentration: # of particles in square of size </a:t>
            </a:r>
            <a:r>
              <a:rPr lang="en-US" sz="2000" i="1" dirty="0" smtClean="0"/>
              <a:t>s</a:t>
            </a:r>
            <a:endParaRPr lang="en-US" sz="2000" i="1" dirty="0"/>
          </a:p>
        </p:txBody>
      </p:sp>
      <p:pic>
        <p:nvPicPr>
          <p:cNvPr id="7264" name="Picture 96" descr="concentration"/>
          <p:cNvPicPr>
            <a:picLocks noChangeAspect="1" noChangeArrowheads="1"/>
          </p:cNvPicPr>
          <p:nvPr/>
        </p:nvPicPr>
        <p:blipFill>
          <a:blip r:embed="rId4" cstate="print"/>
          <a:srcRect/>
          <a:stretch>
            <a:fillRect/>
          </a:stretch>
        </p:blipFill>
        <p:spPr bwMode="auto">
          <a:xfrm>
            <a:off x="4267200" y="3124200"/>
            <a:ext cx="5181600" cy="3522215"/>
          </a:xfrm>
          <a:prstGeom prst="rect">
            <a:avLst/>
          </a:prstGeom>
          <a:noFill/>
          <a:ln w="9525">
            <a:noFill/>
            <a:miter lim="800000"/>
            <a:headEnd/>
            <a:tailEnd/>
          </a:ln>
        </p:spPr>
      </p:pic>
      <p:sp>
        <p:nvSpPr>
          <p:cNvPr id="7265" name="Rectangle 9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 name="Picture 5" descr="D:\Goldburg\thesis\word version\Re147_t=15.jpg"/>
          <p:cNvPicPr>
            <a:picLocks noChangeAspect="1" noChangeArrowheads="1"/>
          </p:cNvPicPr>
          <p:nvPr/>
        </p:nvPicPr>
        <p:blipFill>
          <a:blip r:embed="rId5" cstate="print"/>
          <a:srcRect/>
          <a:stretch>
            <a:fillRect/>
          </a:stretch>
        </p:blipFill>
        <p:spPr bwMode="auto">
          <a:xfrm>
            <a:off x="-49994" y="3124200"/>
            <a:ext cx="4393394" cy="3733800"/>
          </a:xfrm>
          <a:prstGeom prst="rect">
            <a:avLst/>
          </a:prstGeom>
          <a:noFill/>
        </p:spPr>
      </p:pic>
      <p:graphicFrame>
        <p:nvGraphicFramePr>
          <p:cNvPr id="31" name="Object 71"/>
          <p:cNvGraphicFramePr>
            <a:graphicFrameLocks noChangeAspect="1"/>
          </p:cNvGraphicFramePr>
          <p:nvPr/>
        </p:nvGraphicFramePr>
        <p:xfrm>
          <a:off x="2693206" y="2349500"/>
          <a:ext cx="1370013" cy="546100"/>
        </p:xfrm>
        <a:graphic>
          <a:graphicData uri="http://schemas.openxmlformats.org/presentationml/2006/ole">
            <p:oleObj spid="_x0000_s7265" name="Equation" r:id="rId6" imgW="507960" imgH="203040" progId="Equation.3">
              <p:embed/>
            </p:oleObj>
          </a:graphicData>
        </a:graphic>
      </p:graphicFrame>
      <p:cxnSp>
        <p:nvCxnSpPr>
          <p:cNvPr id="33" name="Straight Connector 32"/>
          <p:cNvCxnSpPr/>
          <p:nvPr/>
        </p:nvCxnSpPr>
        <p:spPr>
          <a:xfrm rot="5400000">
            <a:off x="4153694" y="5877689"/>
            <a:ext cx="5334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73112" y="4838700"/>
            <a:ext cx="3124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7206" y="4800600"/>
            <a:ext cx="3733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7206" y="3276600"/>
            <a:ext cx="3733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07206" y="6399212"/>
            <a:ext cx="3733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579700" y="4837906"/>
            <a:ext cx="3124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154100" y="4837906"/>
            <a:ext cx="3124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Object 80"/>
          <p:cNvGraphicFramePr>
            <a:graphicFrameLocks noChangeAspect="1"/>
          </p:cNvGraphicFramePr>
          <p:nvPr/>
        </p:nvGraphicFramePr>
        <p:xfrm>
          <a:off x="1236048" y="2362200"/>
          <a:ext cx="314158" cy="381000"/>
        </p:xfrm>
        <a:graphic>
          <a:graphicData uri="http://schemas.openxmlformats.org/presentationml/2006/ole">
            <p:oleObj spid="_x0000_s7266" name="Equation" r:id="rId7" imgW="114120" imgH="139680" progId="Equation.3">
              <p:embed/>
            </p:oleObj>
          </a:graphicData>
        </a:graphic>
      </p:graphicFrame>
      <p:cxnSp>
        <p:nvCxnSpPr>
          <p:cNvPr id="43" name="Straight Connector 42"/>
          <p:cNvCxnSpPr/>
          <p:nvPr/>
        </p:nvCxnSpPr>
        <p:spPr>
          <a:xfrm rot="5400000" flipH="1" flipV="1">
            <a:off x="2030425" y="26662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88913" y="2780506"/>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191000" y="44196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191000" y="4800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par>
                                <p:cTn id="11" presetID="22" presetClass="entr" presetSubtype="4"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par>
                                <p:cTn id="14" presetID="22" presetClass="entr" presetSubtype="4"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par>
                                <p:cTn id="17" presetID="2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par>
                                <p:cTn id="23" presetID="22" presetClass="entr" presetSubtype="4"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00"/>
                                        <p:tgtEl>
                                          <p:spTgt spid="35"/>
                                        </p:tgtEl>
                                      </p:cBhvr>
                                    </p:animEffect>
                                  </p:childTnLst>
                                </p:cTn>
                              </p:par>
                              <p:par>
                                <p:cTn id="26" presetID="22" presetClass="entr" presetSubtype="4"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par>
                                <p:cTn id="29" presetID="2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par>
                                <p:cTn id="32" presetID="22" presetClass="entr" presetSubtype="4"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264"/>
                                        </p:tgtEl>
                                        <p:attrNameLst>
                                          <p:attrName>style.visibility</p:attrName>
                                        </p:attrNameLst>
                                      </p:cBhvr>
                                      <p:to>
                                        <p:strVal val="visible"/>
                                      </p:to>
                                    </p:set>
                                    <p:animEffect transition="in" filter="wipe(down)">
                                      <p:cBhvr>
                                        <p:cTn id="42" dur="500"/>
                                        <p:tgtEl>
                                          <p:spTgt spid="7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err="1" smtClean="0"/>
              <a:t>Lagrangian</a:t>
            </a:r>
            <a:r>
              <a:rPr lang="en-US" dirty="0" smtClean="0"/>
              <a:t> Coarse-Grained Concentration</a:t>
            </a:r>
            <a:endParaRPr lang="en-US" dirty="0"/>
          </a:p>
        </p:txBody>
      </p:sp>
      <p:pic>
        <p:nvPicPr>
          <p:cNvPr id="4" name="Picture 58"/>
          <p:cNvPicPr>
            <a:picLocks noChangeAspect="1" noChangeArrowheads="1"/>
          </p:cNvPicPr>
          <p:nvPr/>
        </p:nvPicPr>
        <p:blipFill>
          <a:blip r:embed="rId3" cstate="print"/>
          <a:srcRect/>
          <a:stretch>
            <a:fillRect/>
          </a:stretch>
        </p:blipFill>
        <p:spPr bwMode="auto">
          <a:xfrm>
            <a:off x="6477000" y="1524000"/>
            <a:ext cx="2209800" cy="2075153"/>
          </a:xfrm>
          <a:prstGeom prst="rect">
            <a:avLst/>
          </a:prstGeom>
          <a:noFill/>
        </p:spPr>
      </p:pic>
      <p:graphicFrame>
        <p:nvGraphicFramePr>
          <p:cNvPr id="35842" name="Object 2"/>
          <p:cNvGraphicFramePr>
            <a:graphicFrameLocks noChangeAspect="1"/>
          </p:cNvGraphicFramePr>
          <p:nvPr/>
        </p:nvGraphicFramePr>
        <p:xfrm>
          <a:off x="304800" y="1676400"/>
          <a:ext cx="2193925" cy="957263"/>
        </p:xfrm>
        <a:graphic>
          <a:graphicData uri="http://schemas.openxmlformats.org/presentationml/2006/ole">
            <p:oleObj spid="_x0000_s35842" name="Equation" r:id="rId4" imgW="1015920" imgH="444240" progId="Equation.3">
              <p:embed/>
            </p:oleObj>
          </a:graphicData>
        </a:graphic>
      </p:graphicFrame>
      <p:graphicFrame>
        <p:nvGraphicFramePr>
          <p:cNvPr id="7" name="Object 6"/>
          <p:cNvGraphicFramePr>
            <a:graphicFrameLocks noChangeAspect="1"/>
          </p:cNvGraphicFramePr>
          <p:nvPr/>
        </p:nvGraphicFramePr>
        <p:xfrm>
          <a:off x="4514850" y="2787650"/>
          <a:ext cx="114300" cy="215900"/>
        </p:xfrm>
        <a:graphic>
          <a:graphicData uri="http://schemas.openxmlformats.org/presentationml/2006/ole">
            <p:oleObj spid="_x0000_s35844" name="Equation" r:id="rId5" imgW="114120" imgH="215640" progId="Equation.3">
              <p:embed/>
            </p:oleObj>
          </a:graphicData>
        </a:graphic>
      </p:graphicFrame>
      <p:sp>
        <p:nvSpPr>
          <p:cNvPr id="358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5" name="Object 5"/>
          <p:cNvGraphicFramePr>
            <a:graphicFrameLocks noChangeAspect="1"/>
          </p:cNvGraphicFramePr>
          <p:nvPr/>
        </p:nvGraphicFramePr>
        <p:xfrm>
          <a:off x="3276600" y="1676400"/>
          <a:ext cx="2345094" cy="990600"/>
        </p:xfrm>
        <a:graphic>
          <a:graphicData uri="http://schemas.openxmlformats.org/presentationml/2006/ole">
            <p:oleObj spid="_x0000_s35845" name="Equation" r:id="rId6" imgW="1104900" imgH="469900" progId="Equation.3">
              <p:embed/>
            </p:oleObj>
          </a:graphicData>
        </a:graphic>
      </p:graphicFrame>
      <p:sp>
        <p:nvSpPr>
          <p:cNvPr id="358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7" name="Object 7"/>
          <p:cNvGraphicFramePr>
            <a:graphicFrameLocks noChangeAspect="1"/>
          </p:cNvGraphicFramePr>
          <p:nvPr/>
        </p:nvGraphicFramePr>
        <p:xfrm>
          <a:off x="152400" y="3505200"/>
          <a:ext cx="2514600" cy="838200"/>
        </p:xfrm>
        <a:graphic>
          <a:graphicData uri="http://schemas.openxmlformats.org/presentationml/2006/ole">
            <p:oleObj spid="_x0000_s35847" name="Equation" r:id="rId7" imgW="825500" imgH="279400" progId="Equation.3">
              <p:embed/>
            </p:oleObj>
          </a:graphicData>
        </a:graphic>
      </p:graphicFrame>
      <p:sp>
        <p:nvSpPr>
          <p:cNvPr id="358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 Box 6"/>
          <p:cNvSpPr txBox="1">
            <a:spLocks noChangeArrowheads="1"/>
          </p:cNvSpPr>
          <p:nvPr/>
        </p:nvSpPr>
        <p:spPr bwMode="auto">
          <a:xfrm>
            <a:off x="76200" y="1143000"/>
            <a:ext cx="5410200" cy="400110"/>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n-US" sz="2000" dirty="0" smtClean="0"/>
              <a:t> Coarse-Grained (</a:t>
            </a:r>
            <a:r>
              <a:rPr lang="en-US" sz="2000" dirty="0" err="1" smtClean="0"/>
              <a:t>Lagrangian</a:t>
            </a:r>
            <a:r>
              <a:rPr lang="en-US" sz="2000" dirty="0" smtClean="0"/>
              <a:t>) Concentration:</a:t>
            </a:r>
            <a:endParaRPr lang="en-US" sz="2000" dirty="0"/>
          </a:p>
        </p:txBody>
      </p:sp>
      <p:graphicFrame>
        <p:nvGraphicFramePr>
          <p:cNvPr id="3" name="Object 10"/>
          <p:cNvGraphicFramePr>
            <a:graphicFrameLocks noChangeAspect="1"/>
          </p:cNvGraphicFramePr>
          <p:nvPr/>
        </p:nvGraphicFramePr>
        <p:xfrm>
          <a:off x="6324600" y="1219200"/>
          <a:ext cx="307975" cy="341313"/>
        </p:xfrm>
        <a:graphic>
          <a:graphicData uri="http://schemas.openxmlformats.org/presentationml/2006/ole">
            <p:oleObj spid="_x0000_s35850" name="Equation" r:id="rId8" imgW="114120" imgH="126720" progId="Equation.3">
              <p:embed/>
            </p:oleObj>
          </a:graphicData>
        </a:graphic>
      </p:graphicFrame>
      <p:sp>
        <p:nvSpPr>
          <p:cNvPr id="14" name="Text Box 6"/>
          <p:cNvSpPr txBox="1">
            <a:spLocks noChangeArrowheads="1"/>
          </p:cNvSpPr>
          <p:nvPr/>
        </p:nvSpPr>
        <p:spPr bwMode="auto">
          <a:xfrm>
            <a:off x="76200" y="2743200"/>
            <a:ext cx="5257800" cy="707886"/>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n-US" sz="2000" dirty="0" smtClean="0"/>
              <a:t>The </a:t>
            </a:r>
            <a:r>
              <a:rPr lang="en-US" sz="2000" dirty="0" err="1" smtClean="0"/>
              <a:t>Eulerian</a:t>
            </a:r>
            <a:r>
              <a:rPr lang="en-US" sz="2000" dirty="0" smtClean="0"/>
              <a:t> and </a:t>
            </a:r>
            <a:r>
              <a:rPr lang="en-US" sz="2000" dirty="0" err="1" smtClean="0"/>
              <a:t>Lagrangian</a:t>
            </a:r>
            <a:r>
              <a:rPr lang="en-US" sz="2000" dirty="0" smtClean="0"/>
              <a:t> frames are equivalent with a weighting:</a:t>
            </a:r>
          </a:p>
        </p:txBody>
      </p:sp>
      <p:sp>
        <p:nvSpPr>
          <p:cNvPr id="15" name="Text Box 6"/>
          <p:cNvSpPr txBox="1">
            <a:spLocks noChangeArrowheads="1"/>
          </p:cNvSpPr>
          <p:nvPr/>
        </p:nvSpPr>
        <p:spPr bwMode="auto">
          <a:xfrm>
            <a:off x="76200" y="4876800"/>
            <a:ext cx="8153400" cy="1938992"/>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n-US" sz="2000" dirty="0" smtClean="0"/>
              <a:t>Easier to obtain accurate results in </a:t>
            </a:r>
            <a:r>
              <a:rPr lang="en-US" sz="2000" dirty="0" err="1" smtClean="0"/>
              <a:t>Lagrangian</a:t>
            </a:r>
            <a:r>
              <a:rPr lang="en-US" sz="2000" dirty="0" smtClean="0"/>
              <a:t> frame, two frames checked to be equivalent.</a:t>
            </a:r>
          </a:p>
          <a:p>
            <a:pPr>
              <a:spcBef>
                <a:spcPct val="50000"/>
              </a:spcBef>
              <a:buFont typeface="Arial" pitchFamily="34" charset="0"/>
              <a:buChar char="•"/>
            </a:pPr>
            <a:r>
              <a:rPr lang="en-US" sz="2000" dirty="0" smtClean="0"/>
              <a:t>The moments evolve to a statistically steady state in approx. 1 s (2 LETTs). All analysis done on steady-state distributions!</a:t>
            </a:r>
          </a:p>
          <a:p>
            <a:pPr>
              <a:spcBef>
                <a:spcPct val="50000"/>
              </a:spcBef>
              <a:buFont typeface="Arial" pitchFamily="34" charset="0"/>
              <a:buChar char="•"/>
            </a:pPr>
            <a:r>
              <a:rPr lang="en-US" sz="2000" dirty="0" smtClean="0"/>
              <a:t>Concentration statistics averaged over 15 independent fields.</a:t>
            </a:r>
          </a:p>
        </p:txBody>
      </p:sp>
      <p:graphicFrame>
        <p:nvGraphicFramePr>
          <p:cNvPr id="35851" name="Object 11"/>
          <p:cNvGraphicFramePr>
            <a:graphicFrameLocks noChangeAspect="1"/>
          </p:cNvGraphicFramePr>
          <p:nvPr/>
        </p:nvGraphicFramePr>
        <p:xfrm>
          <a:off x="2965450" y="3657600"/>
          <a:ext cx="2597150" cy="533400"/>
        </p:xfrm>
        <a:graphic>
          <a:graphicData uri="http://schemas.openxmlformats.org/presentationml/2006/ole">
            <p:oleObj spid="_x0000_s35851" name="Equation" r:id="rId9" imgW="1066337" imgH="215806" progId="Equation.3">
              <p:embed/>
            </p:oleObj>
          </a:graphicData>
        </a:graphic>
      </p:graphicFrame>
      <p:sp>
        <p:nvSpPr>
          <p:cNvPr id="16" name="Rectangle 15"/>
          <p:cNvSpPr/>
          <p:nvPr/>
        </p:nvSpPr>
        <p:spPr>
          <a:xfrm>
            <a:off x="228600" y="4343400"/>
            <a:ext cx="4056560" cy="338554"/>
          </a:xfrm>
          <a:prstGeom prst="rect">
            <a:avLst/>
          </a:prstGeom>
        </p:spPr>
        <p:txBody>
          <a:bodyPr wrap="none">
            <a:spAutoFit/>
          </a:bodyPr>
          <a:lstStyle/>
          <a:p>
            <a:pPr>
              <a:spcBef>
                <a:spcPct val="50000"/>
              </a:spcBef>
            </a:pPr>
            <a:r>
              <a:rPr lang="en-US" sz="1600" dirty="0" smtClean="0"/>
              <a:t>-</a:t>
            </a:r>
            <a:r>
              <a:rPr lang="en-US" sz="1600" i="1" dirty="0" smtClean="0"/>
              <a:t>P. </a:t>
            </a:r>
            <a:r>
              <a:rPr lang="en-US" sz="1600" i="1" dirty="0" err="1" smtClean="0"/>
              <a:t>Grassberger</a:t>
            </a:r>
            <a:r>
              <a:rPr lang="en-US" sz="1600" i="1" dirty="0" smtClean="0"/>
              <a:t>, Phys. Rev. </a:t>
            </a:r>
            <a:r>
              <a:rPr lang="en-US" sz="1600" i="1" dirty="0" err="1" smtClean="0"/>
              <a:t>Lett</a:t>
            </a:r>
            <a:r>
              <a:rPr lang="en-US" sz="1600" i="1" dirty="0" smtClean="0"/>
              <a:t>. </a:t>
            </a:r>
            <a:r>
              <a:rPr lang="en-US" sz="1600" b="1" i="1" dirty="0" smtClean="0"/>
              <a:t>50</a:t>
            </a:r>
            <a:r>
              <a:rPr lang="en-US" sz="1600" i="1" dirty="0" smtClean="0"/>
              <a:t>, 346 (1983).</a:t>
            </a:r>
            <a:endParaRPr lang="en-US" sz="16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35847"/>
                                        </p:tgtEl>
                                        <p:attrNameLst>
                                          <p:attrName>style.visibility</p:attrName>
                                        </p:attrNameLst>
                                      </p:cBhvr>
                                      <p:to>
                                        <p:strVal val="visible"/>
                                      </p:to>
                                    </p:set>
                                    <p:animEffect transition="in" filter="wipe(down)">
                                      <p:cBhvr>
                                        <p:cTn id="10" dur="500"/>
                                        <p:tgtEl>
                                          <p:spTgt spid="35847"/>
                                        </p:tgtEl>
                                      </p:cBhvr>
                                    </p:animEffect>
                                  </p:childTnLst>
                                </p:cTn>
                              </p:par>
                              <p:par>
                                <p:cTn id="11" presetID="22" presetClass="entr" presetSubtype="4" fill="hold" nodeType="withEffect">
                                  <p:stCondLst>
                                    <p:cond delay="0"/>
                                  </p:stCondLst>
                                  <p:childTnLst>
                                    <p:set>
                                      <p:cBhvr>
                                        <p:cTn id="12" dur="1" fill="hold">
                                          <p:stCondLst>
                                            <p:cond delay="0"/>
                                          </p:stCondLst>
                                        </p:cTn>
                                        <p:tgtEl>
                                          <p:spTgt spid="35851"/>
                                        </p:tgtEl>
                                        <p:attrNameLst>
                                          <p:attrName>style.visibility</p:attrName>
                                        </p:attrNameLst>
                                      </p:cBhvr>
                                      <p:to>
                                        <p:strVal val="visible"/>
                                      </p:to>
                                    </p:set>
                                    <p:animEffect transition="in" filter="wipe(down)">
                                      <p:cBhvr>
                                        <p:cTn id="13" dur="500"/>
                                        <p:tgtEl>
                                          <p:spTgt spid="358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wipe(down)">
                                      <p:cBhvr>
                                        <p:cTn id="18" dur="500"/>
                                        <p:tgtEl>
                                          <p:spTgt spid="15">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wipe(down)">
                                      <p:cBhvr>
                                        <p:cTn id="21" dur="500"/>
                                        <p:tgtEl>
                                          <p:spTgt spid="15">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wipe(down)">
                                      <p:cBhvr>
                                        <p:cTn id="24"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IV. Concentration Statistics</a:t>
            </a:r>
            <a:endParaRPr lang="en-US" dirty="0"/>
          </a:p>
        </p:txBody>
      </p:sp>
      <p:graphicFrame>
        <p:nvGraphicFramePr>
          <p:cNvPr id="3075" name="Object 2"/>
          <p:cNvGraphicFramePr>
            <a:graphicFrameLocks noChangeAspect="1"/>
          </p:cNvGraphicFramePr>
          <p:nvPr/>
        </p:nvGraphicFramePr>
        <p:xfrm>
          <a:off x="838200" y="3352800"/>
          <a:ext cx="1771650" cy="685800"/>
        </p:xfrm>
        <a:graphic>
          <a:graphicData uri="http://schemas.openxmlformats.org/presentationml/2006/ole">
            <p:oleObj spid="_x0000_s3075" name="Equation" r:id="rId3" imgW="787320" imgH="304560" progId="Equation.3">
              <p:embed/>
            </p:oleObj>
          </a:graphicData>
        </a:graphic>
      </p:graphicFrame>
      <p:sp>
        <p:nvSpPr>
          <p:cNvPr id="6" name="Text Box 6"/>
          <p:cNvSpPr txBox="1">
            <a:spLocks noChangeArrowheads="1"/>
          </p:cNvSpPr>
          <p:nvPr/>
        </p:nvSpPr>
        <p:spPr bwMode="auto">
          <a:xfrm>
            <a:off x="304800" y="2971800"/>
            <a:ext cx="2895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-For fractal distributions:</a:t>
            </a:r>
          </a:p>
        </p:txBody>
      </p:sp>
      <p:sp>
        <p:nvSpPr>
          <p:cNvPr id="12" name="Text Box 6"/>
          <p:cNvSpPr txBox="1">
            <a:spLocks noChangeArrowheads="1"/>
          </p:cNvSpPr>
          <p:nvPr/>
        </p:nvSpPr>
        <p:spPr bwMode="auto">
          <a:xfrm>
            <a:off x="4210050" y="2143065"/>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Surface:</a:t>
            </a:r>
          </a:p>
        </p:txBody>
      </p:sp>
      <p:sp>
        <p:nvSpPr>
          <p:cNvPr id="13" name="Text Box 6"/>
          <p:cNvSpPr txBox="1">
            <a:spLocks noChangeArrowheads="1"/>
          </p:cNvSpPr>
          <p:nvPr/>
        </p:nvSpPr>
        <p:spPr bwMode="auto">
          <a:xfrm>
            <a:off x="4191000" y="1552575"/>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Line:</a:t>
            </a:r>
          </a:p>
        </p:txBody>
      </p:sp>
      <p:sp>
        <p:nvSpPr>
          <p:cNvPr id="14" name="Text Box 6"/>
          <p:cNvSpPr txBox="1">
            <a:spLocks noChangeArrowheads="1"/>
          </p:cNvSpPr>
          <p:nvPr/>
        </p:nvSpPr>
        <p:spPr bwMode="auto">
          <a:xfrm>
            <a:off x="4191000" y="1019175"/>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Point:</a:t>
            </a:r>
          </a:p>
        </p:txBody>
      </p:sp>
      <p:graphicFrame>
        <p:nvGraphicFramePr>
          <p:cNvPr id="3081" name="Object 9"/>
          <p:cNvGraphicFramePr>
            <a:graphicFrameLocks noChangeAspect="1"/>
          </p:cNvGraphicFramePr>
          <p:nvPr/>
        </p:nvGraphicFramePr>
        <p:xfrm>
          <a:off x="5429250" y="2133600"/>
          <a:ext cx="971550" cy="485775"/>
        </p:xfrm>
        <a:graphic>
          <a:graphicData uri="http://schemas.openxmlformats.org/presentationml/2006/ole">
            <p:oleObj spid="_x0000_s3081" name="Equation" r:id="rId4" imgW="431640" imgH="215640" progId="Equation.3">
              <p:embed/>
            </p:oleObj>
          </a:graphicData>
        </a:graphic>
      </p:graphicFrame>
      <p:graphicFrame>
        <p:nvGraphicFramePr>
          <p:cNvPr id="3082" name="Object 10"/>
          <p:cNvGraphicFramePr>
            <a:graphicFrameLocks noChangeAspect="1"/>
          </p:cNvGraphicFramePr>
          <p:nvPr/>
        </p:nvGraphicFramePr>
        <p:xfrm>
          <a:off x="5410200" y="1543110"/>
          <a:ext cx="914400" cy="485775"/>
        </p:xfrm>
        <a:graphic>
          <a:graphicData uri="http://schemas.openxmlformats.org/presentationml/2006/ole">
            <p:oleObj spid="_x0000_s3082" name="Equation" r:id="rId5" imgW="406080" imgH="215640" progId="Equation.3">
              <p:embed/>
            </p:oleObj>
          </a:graphicData>
        </a:graphic>
      </p:graphicFrame>
      <p:graphicFrame>
        <p:nvGraphicFramePr>
          <p:cNvPr id="3083" name="Object 11"/>
          <p:cNvGraphicFramePr>
            <a:graphicFrameLocks noChangeAspect="1"/>
          </p:cNvGraphicFramePr>
          <p:nvPr/>
        </p:nvGraphicFramePr>
        <p:xfrm>
          <a:off x="5410200" y="990600"/>
          <a:ext cx="971550" cy="485775"/>
        </p:xfrm>
        <a:graphic>
          <a:graphicData uri="http://schemas.openxmlformats.org/presentationml/2006/ole">
            <p:oleObj spid="_x0000_s3083" name="Equation" r:id="rId6" imgW="431640" imgH="215640" progId="Equation.3">
              <p:embed/>
            </p:oleObj>
          </a:graphicData>
        </a:graphic>
      </p:graphicFrame>
      <p:graphicFrame>
        <p:nvGraphicFramePr>
          <p:cNvPr id="3103" name="Object 2"/>
          <p:cNvGraphicFramePr>
            <a:graphicFrameLocks noChangeAspect="1"/>
          </p:cNvGraphicFramePr>
          <p:nvPr/>
        </p:nvGraphicFramePr>
        <p:xfrm>
          <a:off x="2452688" y="990600"/>
          <a:ext cx="1657350" cy="685800"/>
        </p:xfrm>
        <a:graphic>
          <a:graphicData uri="http://schemas.openxmlformats.org/presentationml/2006/ole">
            <p:oleObj spid="_x0000_s3103" name="Equation" r:id="rId7" imgW="736560" imgH="304560" progId="Equation.3">
              <p:embed/>
            </p:oleObj>
          </a:graphicData>
        </a:graphic>
      </p:graphicFrame>
      <p:sp>
        <p:nvSpPr>
          <p:cNvPr id="3108"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07" name="Object 35"/>
          <p:cNvGraphicFramePr>
            <a:graphicFrameLocks noChangeAspect="1"/>
          </p:cNvGraphicFramePr>
          <p:nvPr/>
        </p:nvGraphicFramePr>
        <p:xfrm>
          <a:off x="2500313" y="1944259"/>
          <a:ext cx="1538288" cy="598916"/>
        </p:xfrm>
        <a:graphic>
          <a:graphicData uri="http://schemas.openxmlformats.org/presentationml/2006/ole">
            <p:oleObj spid="_x0000_s3107" name="Equation" r:id="rId8" imgW="660240" imgH="253800" progId="Equation.3">
              <p:embed/>
            </p:oleObj>
          </a:graphicData>
        </a:graphic>
      </p:graphicFrame>
      <p:pic>
        <p:nvPicPr>
          <p:cNvPr id="3109" name="Picture 37" descr="cr_dlncr"/>
          <p:cNvPicPr>
            <a:picLocks noChangeAspect="1" noChangeArrowheads="1"/>
          </p:cNvPicPr>
          <p:nvPr/>
        </p:nvPicPr>
        <p:blipFill>
          <a:blip r:embed="rId9" cstate="print"/>
          <a:srcRect/>
          <a:stretch>
            <a:fillRect/>
          </a:stretch>
        </p:blipFill>
        <p:spPr bwMode="auto">
          <a:xfrm>
            <a:off x="3429000" y="3349191"/>
            <a:ext cx="6019800" cy="3204009"/>
          </a:xfrm>
          <a:prstGeom prst="rect">
            <a:avLst/>
          </a:prstGeom>
          <a:noFill/>
          <a:ln w="9525">
            <a:noFill/>
            <a:miter lim="800000"/>
            <a:headEnd/>
            <a:tailEnd/>
          </a:ln>
        </p:spPr>
      </p:pic>
      <p:sp>
        <p:nvSpPr>
          <p:cNvPr id="33" name="Text Box 6"/>
          <p:cNvSpPr txBox="1">
            <a:spLocks noChangeArrowheads="1"/>
          </p:cNvSpPr>
          <p:nvPr/>
        </p:nvSpPr>
        <p:spPr bwMode="auto">
          <a:xfrm>
            <a:off x="228600" y="4038600"/>
            <a:ext cx="3810000" cy="707886"/>
          </a:xfrm>
          <a:prstGeom prst="rect">
            <a:avLst/>
          </a:prstGeom>
          <a:noFill/>
          <a:ln w="9525">
            <a:noFill/>
            <a:miter lim="800000"/>
            <a:headEnd/>
            <a:tailEnd/>
          </a:ln>
          <a:effectLst/>
        </p:spPr>
        <p:txBody>
          <a:bodyPr wrap="square">
            <a:spAutoFit/>
          </a:bodyPr>
          <a:lstStyle/>
          <a:p>
            <a:pPr>
              <a:spcBef>
                <a:spcPct val="50000"/>
              </a:spcBef>
            </a:pPr>
            <a:r>
              <a:rPr lang="el-GR" sz="2000" dirty="0" smtClean="0"/>
              <a:t>α</a:t>
            </a:r>
            <a:r>
              <a:rPr lang="en-US" sz="2000" baseline="-25000" dirty="0" smtClean="0"/>
              <a:t>m</a:t>
            </a:r>
            <a:r>
              <a:rPr lang="en-US" sz="2000" dirty="0" smtClean="0"/>
              <a:t> is a non-</a:t>
            </a:r>
            <a:r>
              <a:rPr lang="en-US" sz="2000" dirty="0" err="1" smtClean="0"/>
              <a:t>interger</a:t>
            </a:r>
            <a:r>
              <a:rPr lang="en-US" sz="2000" dirty="0" smtClean="0"/>
              <a:t>: “Strange Attractor”</a:t>
            </a:r>
          </a:p>
        </p:txBody>
      </p:sp>
      <p:sp>
        <p:nvSpPr>
          <p:cNvPr id="36" name="Text Box 6"/>
          <p:cNvSpPr txBox="1">
            <a:spLocks noChangeArrowheads="1"/>
          </p:cNvSpPr>
          <p:nvPr/>
        </p:nvSpPr>
        <p:spPr bwMode="auto">
          <a:xfrm>
            <a:off x="304800" y="4800600"/>
            <a:ext cx="3200400" cy="2092881"/>
          </a:xfrm>
          <a:prstGeom prst="rect">
            <a:avLst/>
          </a:prstGeom>
          <a:noFill/>
          <a:ln w="9525">
            <a:noFill/>
            <a:miter lim="800000"/>
            <a:headEnd/>
            <a:tailEnd/>
          </a:ln>
          <a:effectLst/>
        </p:spPr>
        <p:txBody>
          <a:bodyPr wrap="square">
            <a:spAutoFit/>
          </a:bodyPr>
          <a:lstStyle/>
          <a:p>
            <a:pPr>
              <a:spcBef>
                <a:spcPct val="50000"/>
              </a:spcBef>
            </a:pPr>
            <a:r>
              <a:rPr lang="en-US" sz="2000" dirty="0" smtClean="0"/>
              <a:t>-2 unique scaling regimes in inertial/dissipative ranges consistent with:</a:t>
            </a:r>
          </a:p>
          <a:p>
            <a:pPr>
              <a:spcBef>
                <a:spcPct val="50000"/>
              </a:spcBef>
            </a:pPr>
            <a:r>
              <a:rPr lang="en-US" sz="1600" i="1" dirty="0" smtClean="0"/>
              <a:t>-A. </a:t>
            </a:r>
            <a:r>
              <a:rPr lang="en-US" sz="1600" i="1" dirty="0" err="1" smtClean="0"/>
              <a:t>Pumir</a:t>
            </a:r>
            <a:r>
              <a:rPr lang="en-US" sz="1600" i="1" dirty="0" smtClean="0"/>
              <a:t>, Phys. Rev. E. 77, 066304 (2008). </a:t>
            </a:r>
          </a:p>
          <a:p>
            <a:pPr>
              <a:spcBef>
                <a:spcPct val="50000"/>
              </a:spcBef>
            </a:pPr>
            <a:endParaRPr lang="en-US" sz="2000" dirty="0" smtClean="0"/>
          </a:p>
        </p:txBody>
      </p:sp>
      <p:sp>
        <p:nvSpPr>
          <p:cNvPr id="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6"/>
          <p:cNvGraphicFramePr>
            <a:graphicFrameLocks noChangeAspect="1"/>
          </p:cNvGraphicFramePr>
          <p:nvPr/>
        </p:nvGraphicFramePr>
        <p:xfrm>
          <a:off x="4800600" y="3886200"/>
          <a:ext cx="1079500" cy="381000"/>
        </p:xfrm>
        <a:graphic>
          <a:graphicData uri="http://schemas.openxmlformats.org/presentationml/2006/ole">
            <p:oleObj spid="_x0000_s3108" name="Equation" r:id="rId10" imgW="647700" imgH="228600" progId="Equation.3">
              <p:embed/>
            </p:oleObj>
          </a:graphicData>
        </a:graphic>
      </p:graphicFrame>
      <p:sp>
        <p:nvSpPr>
          <p:cNvPr id="3111" name="Rectangle 3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10" name="Object 38"/>
          <p:cNvGraphicFramePr>
            <a:graphicFrameLocks noChangeAspect="1"/>
          </p:cNvGraphicFramePr>
          <p:nvPr/>
        </p:nvGraphicFramePr>
        <p:xfrm>
          <a:off x="7350125" y="5257800"/>
          <a:ext cx="1031875" cy="381000"/>
        </p:xfrm>
        <a:graphic>
          <a:graphicData uri="http://schemas.openxmlformats.org/presentationml/2006/ole">
            <p:oleObj spid="_x0000_s3110" name="Equation" r:id="rId11" imgW="622030" imgH="228501" progId="Equation.3">
              <p:embed/>
            </p:oleObj>
          </a:graphicData>
        </a:graphic>
      </p:graphicFrame>
      <p:sp>
        <p:nvSpPr>
          <p:cNvPr id="46" name="Text Box 6"/>
          <p:cNvSpPr txBox="1">
            <a:spLocks noChangeArrowheads="1"/>
          </p:cNvSpPr>
          <p:nvPr/>
        </p:nvSpPr>
        <p:spPr bwMode="auto">
          <a:xfrm rot="5400000">
            <a:off x="2635910" y="1552889"/>
            <a:ext cx="371446" cy="523220"/>
          </a:xfrm>
          <a:prstGeom prst="rect">
            <a:avLst/>
          </a:prstGeom>
          <a:noFill/>
          <a:ln w="9525">
            <a:noFill/>
            <a:miter lim="800000"/>
            <a:headEnd/>
            <a:tailEnd/>
          </a:ln>
          <a:effectLst/>
        </p:spPr>
        <p:txBody>
          <a:bodyPr wrap="square">
            <a:spAutoFit/>
          </a:bodyPr>
          <a:lstStyle/>
          <a:p>
            <a:pPr>
              <a:spcBef>
                <a:spcPct val="50000"/>
              </a:spcBef>
            </a:pPr>
            <a:r>
              <a:rPr lang="en-US"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wipe(down)">
                                      <p:cBhvr>
                                        <p:cTn id="10" dur="500"/>
                                        <p:tgtEl>
                                          <p:spTgt spid="307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nodeType="withEffect">
                                  <p:stCondLst>
                                    <p:cond delay="0"/>
                                  </p:stCondLst>
                                  <p:childTnLst>
                                    <p:set>
                                      <p:cBhvr>
                                        <p:cTn id="20" dur="1" fill="hold">
                                          <p:stCondLst>
                                            <p:cond delay="0"/>
                                          </p:stCondLst>
                                        </p:cTn>
                                        <p:tgtEl>
                                          <p:spTgt spid="3109"/>
                                        </p:tgtEl>
                                        <p:attrNameLst>
                                          <p:attrName>style.visibility</p:attrName>
                                        </p:attrNameLst>
                                      </p:cBhvr>
                                      <p:to>
                                        <p:strVal val="visible"/>
                                      </p:to>
                                    </p:set>
                                    <p:animEffect transition="in" filter="wipe(down)">
                                      <p:cBhvr>
                                        <p:cTn id="21" dur="500"/>
                                        <p:tgtEl>
                                          <p:spTgt spid="3109"/>
                                        </p:tgtEl>
                                      </p:cBhvr>
                                    </p:animEffect>
                                  </p:childTnLst>
                                </p:cTn>
                              </p:par>
                              <p:par>
                                <p:cTn id="22" presetID="22" presetClass="entr" presetSubtype="4"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nodeType="withEffect">
                                  <p:stCondLst>
                                    <p:cond delay="0"/>
                                  </p:stCondLst>
                                  <p:childTnLst>
                                    <p:set>
                                      <p:cBhvr>
                                        <p:cTn id="26" dur="1" fill="hold">
                                          <p:stCondLst>
                                            <p:cond delay="0"/>
                                          </p:stCondLst>
                                        </p:cTn>
                                        <p:tgtEl>
                                          <p:spTgt spid="3110"/>
                                        </p:tgtEl>
                                        <p:attrNameLst>
                                          <p:attrName>style.visibility</p:attrName>
                                        </p:attrNameLst>
                                      </p:cBhvr>
                                      <p:to>
                                        <p:strVal val="visible"/>
                                      </p:to>
                                    </p:set>
                                    <p:animEffect transition="in" filter="wipe(down)">
                                      <p:cBhvr>
                                        <p:cTn id="27" dur="500"/>
                                        <p:tgtEl>
                                          <p:spTgt spid="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3"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Dissipative Range Concentration PDF</a:t>
            </a:r>
            <a:endParaRPr lang="en-US" dirty="0"/>
          </a:p>
        </p:txBody>
      </p:sp>
      <p:pic>
        <p:nvPicPr>
          <p:cNvPr id="2053" name="Picture 5" descr="Pi(cr)_Pi(cr)semilog_logbin_diss"/>
          <p:cNvPicPr>
            <a:picLocks noChangeAspect="1" noChangeArrowheads="1"/>
          </p:cNvPicPr>
          <p:nvPr/>
        </p:nvPicPr>
        <p:blipFill>
          <a:blip r:embed="rId3" cstate="print"/>
          <a:srcRect/>
          <a:stretch>
            <a:fillRect/>
          </a:stretch>
        </p:blipFill>
        <p:spPr bwMode="auto">
          <a:xfrm>
            <a:off x="3948113" y="2819400"/>
            <a:ext cx="5576887" cy="2982822"/>
          </a:xfrm>
          <a:prstGeom prst="rect">
            <a:avLst/>
          </a:prstGeom>
          <a:noFill/>
          <a:ln w="9525">
            <a:noFill/>
            <a:miter lim="800000"/>
            <a:headEnd/>
            <a:tailEnd/>
          </a:ln>
        </p:spPr>
      </p:pic>
      <p:sp>
        <p:nvSpPr>
          <p:cNvPr id="3"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7" name="Object 9"/>
          <p:cNvGraphicFramePr>
            <a:graphicFrameLocks noChangeAspect="1"/>
          </p:cNvGraphicFramePr>
          <p:nvPr/>
        </p:nvGraphicFramePr>
        <p:xfrm>
          <a:off x="4876800" y="3048000"/>
          <a:ext cx="1673087" cy="381000"/>
        </p:xfrm>
        <a:graphic>
          <a:graphicData uri="http://schemas.openxmlformats.org/presentationml/2006/ole">
            <p:oleObj spid="_x0000_s2057" name="Equation" r:id="rId4" imgW="964781" imgH="215806" progId="Equation.3">
              <p:embed/>
            </p:oleObj>
          </a:graphicData>
        </a:graphic>
      </p:graphicFrame>
      <p:sp>
        <p:nvSpPr>
          <p:cNvPr id="22" name="Text Box 6"/>
          <p:cNvSpPr txBox="1">
            <a:spLocks noChangeArrowheads="1"/>
          </p:cNvSpPr>
          <p:nvPr/>
        </p:nvSpPr>
        <p:spPr bwMode="auto">
          <a:xfrm>
            <a:off x="0" y="4799013"/>
            <a:ext cx="4038600" cy="1015663"/>
          </a:xfrm>
          <a:prstGeom prst="rect">
            <a:avLst/>
          </a:prstGeom>
          <a:noFill/>
          <a:ln w="9525">
            <a:noFill/>
            <a:miter lim="800000"/>
            <a:headEnd/>
            <a:tailEnd/>
          </a:ln>
          <a:effectLst/>
        </p:spPr>
        <p:txBody>
          <a:bodyPr wrap="square">
            <a:spAutoFit/>
          </a:bodyPr>
          <a:lstStyle/>
          <a:p>
            <a:pPr>
              <a:spcBef>
                <a:spcPct val="50000"/>
              </a:spcBef>
            </a:pPr>
            <a:r>
              <a:rPr lang="en-US" sz="2000" dirty="0" smtClean="0"/>
              <a:t>3) At large </a:t>
            </a:r>
            <a:r>
              <a:rPr lang="en-US" sz="2000" i="1" dirty="0" err="1" smtClean="0"/>
              <a:t>c</a:t>
            </a:r>
            <a:r>
              <a:rPr lang="en-US" sz="2000" i="1" baseline="-25000" dirty="0" err="1" smtClean="0"/>
              <a:t>r</a:t>
            </a:r>
            <a:r>
              <a:rPr lang="en-US" sz="2000" dirty="0" smtClean="0"/>
              <a:t>, observed fall-off is faster than algebraic:			</a:t>
            </a:r>
          </a:p>
        </p:txBody>
      </p:sp>
      <p:sp>
        <p:nvSpPr>
          <p:cNvPr id="20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61" name="Object 13"/>
          <p:cNvGraphicFramePr>
            <a:graphicFrameLocks noChangeAspect="1"/>
          </p:cNvGraphicFramePr>
          <p:nvPr/>
        </p:nvGraphicFramePr>
        <p:xfrm>
          <a:off x="1600200" y="5561013"/>
          <a:ext cx="585787" cy="534987"/>
        </p:xfrm>
        <a:graphic>
          <a:graphicData uri="http://schemas.openxmlformats.org/presentationml/2006/ole">
            <p:oleObj spid="_x0000_s2061" name="Equation" r:id="rId5" imgW="304560" imgH="279360" progId="Equation.3">
              <p:embed/>
            </p:oleObj>
          </a:graphicData>
        </a:graphic>
      </p:graphicFrame>
      <p:sp>
        <p:nvSpPr>
          <p:cNvPr id="206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63" name="Object 15"/>
          <p:cNvGraphicFramePr>
            <a:graphicFrameLocks noChangeAspect="1"/>
          </p:cNvGraphicFramePr>
          <p:nvPr/>
        </p:nvGraphicFramePr>
        <p:xfrm>
          <a:off x="2438400" y="5637213"/>
          <a:ext cx="671286" cy="381000"/>
        </p:xfrm>
        <a:graphic>
          <a:graphicData uri="http://schemas.openxmlformats.org/presentationml/2006/ole">
            <p:oleObj spid="_x0000_s2063" name="Equation" r:id="rId6" imgW="355292" imgH="203024" progId="Equation.3">
              <p:embed/>
            </p:oleObj>
          </a:graphicData>
        </a:graphic>
      </p:graphicFrame>
      <p:sp>
        <p:nvSpPr>
          <p:cNvPr id="24" name="Text Box 6"/>
          <p:cNvSpPr txBox="1">
            <a:spLocks noChangeArrowheads="1"/>
          </p:cNvSpPr>
          <p:nvPr/>
        </p:nvSpPr>
        <p:spPr bwMode="auto">
          <a:xfrm>
            <a:off x="0" y="1393165"/>
            <a:ext cx="39624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1) For intermediate concentrations:			</a:t>
            </a:r>
          </a:p>
        </p:txBody>
      </p:sp>
      <p:sp>
        <p:nvSpPr>
          <p:cNvPr id="26" name="Text Box 6"/>
          <p:cNvSpPr txBox="1">
            <a:spLocks noChangeArrowheads="1"/>
          </p:cNvSpPr>
          <p:nvPr/>
        </p:nvSpPr>
        <p:spPr bwMode="auto">
          <a:xfrm>
            <a:off x="4557713" y="5867400"/>
            <a:ext cx="39624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-Recall, in dissipative Range:			</a:t>
            </a:r>
          </a:p>
        </p:txBody>
      </p:sp>
      <p:sp>
        <p:nvSpPr>
          <p:cNvPr id="27" name="Text Box 6"/>
          <p:cNvSpPr txBox="1">
            <a:spLocks noChangeArrowheads="1"/>
          </p:cNvSpPr>
          <p:nvPr/>
        </p:nvSpPr>
        <p:spPr bwMode="auto">
          <a:xfrm>
            <a:off x="0" y="762000"/>
            <a:ext cx="3352800" cy="461665"/>
          </a:xfrm>
          <a:prstGeom prst="rect">
            <a:avLst/>
          </a:prstGeom>
          <a:noFill/>
          <a:ln w="9525">
            <a:noFill/>
            <a:miter lim="800000"/>
            <a:headEnd/>
            <a:tailEnd/>
          </a:ln>
          <a:effectLst/>
        </p:spPr>
        <p:txBody>
          <a:bodyPr wrap="square">
            <a:spAutoFit/>
          </a:bodyPr>
          <a:lstStyle/>
          <a:p>
            <a:pPr>
              <a:spcBef>
                <a:spcPct val="50000"/>
              </a:spcBef>
            </a:pPr>
            <a:r>
              <a:rPr lang="en-US" sz="2400" b="1" dirty="0" smtClean="0"/>
              <a:t>Main Results:</a:t>
            </a:r>
            <a:r>
              <a:rPr lang="en-US" sz="2000" dirty="0" smtClean="0"/>
              <a:t>		</a:t>
            </a:r>
          </a:p>
        </p:txBody>
      </p:sp>
      <p:graphicFrame>
        <p:nvGraphicFramePr>
          <p:cNvPr id="2065" name="Object 17"/>
          <p:cNvGraphicFramePr>
            <a:graphicFrameLocks noChangeAspect="1"/>
          </p:cNvGraphicFramePr>
          <p:nvPr/>
        </p:nvGraphicFramePr>
        <p:xfrm>
          <a:off x="5472113" y="6324600"/>
          <a:ext cx="1508125" cy="381000"/>
        </p:xfrm>
        <a:graphic>
          <a:graphicData uri="http://schemas.openxmlformats.org/presentationml/2006/ole">
            <p:oleObj spid="_x0000_s2065" name="Equation" r:id="rId7" imgW="863225" imgH="215806" progId="Equation.3">
              <p:embed/>
            </p:oleObj>
          </a:graphicData>
        </a:graphic>
      </p:graphicFrame>
      <p:sp>
        <p:nvSpPr>
          <p:cNvPr id="30" name="Text Box 6"/>
          <p:cNvSpPr txBox="1">
            <a:spLocks noChangeArrowheads="1"/>
          </p:cNvSpPr>
          <p:nvPr/>
        </p:nvSpPr>
        <p:spPr bwMode="auto">
          <a:xfrm>
            <a:off x="4557713" y="6305490"/>
            <a:ext cx="39624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-PDFs 			</a:t>
            </a:r>
          </a:p>
        </p:txBody>
      </p:sp>
      <p:sp>
        <p:nvSpPr>
          <p:cNvPr id="31" name="Text Box 6"/>
          <p:cNvSpPr txBox="1">
            <a:spLocks noChangeArrowheads="1"/>
          </p:cNvSpPr>
          <p:nvPr/>
        </p:nvSpPr>
        <p:spPr bwMode="auto">
          <a:xfrm>
            <a:off x="4267200" y="1465469"/>
            <a:ext cx="3352800" cy="584775"/>
          </a:xfrm>
          <a:prstGeom prst="rect">
            <a:avLst/>
          </a:prstGeom>
          <a:noFill/>
          <a:ln w="9525">
            <a:noFill/>
            <a:miter lim="800000"/>
            <a:headEnd/>
            <a:tailEnd/>
          </a:ln>
          <a:effectLst/>
        </p:spPr>
        <p:txBody>
          <a:bodyPr wrap="square">
            <a:spAutoFit/>
          </a:bodyPr>
          <a:lstStyle/>
          <a:p>
            <a:pPr>
              <a:spcBef>
                <a:spcPct val="50000"/>
              </a:spcBef>
            </a:pPr>
            <a:r>
              <a:rPr lang="en-US" sz="1600" dirty="0" smtClean="0"/>
              <a:t>-Power-laws seen in many physical contexts, issues of </a:t>
            </a:r>
            <a:r>
              <a:rPr lang="en-US" sz="1600" dirty="0" err="1" smtClean="0"/>
              <a:t>boundedness</a:t>
            </a:r>
            <a:r>
              <a:rPr lang="en-US" sz="1600" dirty="0" smtClean="0"/>
              <a:t>:</a:t>
            </a:r>
          </a:p>
        </p:txBody>
      </p:sp>
      <p:sp>
        <p:nvSpPr>
          <p:cNvPr id="33" name="Rectangle 32"/>
          <p:cNvSpPr/>
          <p:nvPr/>
        </p:nvSpPr>
        <p:spPr>
          <a:xfrm>
            <a:off x="4267200" y="2075069"/>
            <a:ext cx="3733800" cy="584775"/>
          </a:xfrm>
          <a:prstGeom prst="rect">
            <a:avLst/>
          </a:prstGeom>
        </p:spPr>
        <p:txBody>
          <a:bodyPr wrap="square">
            <a:spAutoFit/>
          </a:bodyPr>
          <a:lstStyle/>
          <a:p>
            <a:pPr>
              <a:spcBef>
                <a:spcPct val="50000"/>
              </a:spcBef>
            </a:pPr>
            <a:r>
              <a:rPr lang="en-US" sz="1600" i="1" dirty="0" smtClean="0"/>
              <a:t>M.E.J. Newman, Contemporary Phys. </a:t>
            </a:r>
            <a:r>
              <a:rPr lang="en-US" sz="1600" b="1" i="1" dirty="0" smtClean="0"/>
              <a:t>46</a:t>
            </a:r>
            <a:r>
              <a:rPr lang="en-US" sz="1600" i="1" dirty="0" smtClean="0"/>
              <a:t>, 323 (2005).</a:t>
            </a:r>
          </a:p>
        </p:txBody>
      </p:sp>
      <p:graphicFrame>
        <p:nvGraphicFramePr>
          <p:cNvPr id="34" name="Object 5"/>
          <p:cNvGraphicFramePr>
            <a:graphicFrameLocks noChangeAspect="1"/>
          </p:cNvGraphicFramePr>
          <p:nvPr/>
        </p:nvGraphicFramePr>
        <p:xfrm>
          <a:off x="609600" y="3298686"/>
          <a:ext cx="1408112" cy="381000"/>
        </p:xfrm>
        <a:graphic>
          <a:graphicData uri="http://schemas.openxmlformats.org/presentationml/2006/ole">
            <p:oleObj spid="_x0000_s2067" name="Equation" r:id="rId8" imgW="812520" imgH="215640" progId="Equation.3">
              <p:embed/>
            </p:oleObj>
          </a:graphicData>
        </a:graphic>
      </p:graphicFrame>
      <p:graphicFrame>
        <p:nvGraphicFramePr>
          <p:cNvPr id="35" name="Object 7"/>
          <p:cNvGraphicFramePr>
            <a:graphicFrameLocks noChangeAspect="1"/>
          </p:cNvGraphicFramePr>
          <p:nvPr/>
        </p:nvGraphicFramePr>
        <p:xfrm>
          <a:off x="2005012" y="3300273"/>
          <a:ext cx="1752600" cy="403098"/>
        </p:xfrm>
        <a:graphic>
          <a:graphicData uri="http://schemas.openxmlformats.org/presentationml/2006/ole">
            <p:oleObj spid="_x0000_s2068" name="Equation" r:id="rId9" imgW="952087" imgH="215806" progId="Equation.3">
              <p:embed/>
            </p:oleObj>
          </a:graphicData>
        </a:graphic>
      </p:graphicFrame>
      <p:sp>
        <p:nvSpPr>
          <p:cNvPr id="36" name="Rectangle 3"/>
          <p:cNvSpPr>
            <a:spLocks noChangeArrowheads="1"/>
          </p:cNvSpPr>
          <p:nvPr/>
        </p:nvSpPr>
        <p:spPr bwMode="auto">
          <a:xfrm>
            <a:off x="0" y="3657600"/>
            <a:ext cx="5029200" cy="457200"/>
          </a:xfrm>
          <a:prstGeom prst="rect">
            <a:avLst/>
          </a:prstGeom>
          <a:noFill/>
          <a:ln w="9525">
            <a:noFill/>
            <a:miter lim="800000"/>
            <a:headEnd/>
            <a:tailEnd/>
          </a:ln>
          <a:effectLst/>
        </p:spPr>
        <p:txBody>
          <a:bodyPr/>
          <a:lstStyle/>
          <a:p>
            <a:r>
              <a:rPr lang="en-US" sz="1600" i="1" dirty="0" smtClean="0"/>
              <a:t>-E. </a:t>
            </a:r>
            <a:r>
              <a:rPr lang="en-US" sz="1600" i="1" dirty="0" err="1" smtClean="0"/>
              <a:t>Balkovsky</a:t>
            </a:r>
            <a:r>
              <a:rPr lang="en-US" sz="1600" i="1" dirty="0" smtClean="0"/>
              <a:t>, </a:t>
            </a:r>
            <a:r>
              <a:rPr lang="en-US" sz="1600" i="1" dirty="0" err="1" smtClean="0"/>
              <a:t>arXiv.chaodynp</a:t>
            </a:r>
            <a:r>
              <a:rPr lang="en-US" sz="1600" i="1" dirty="0" smtClean="0"/>
              <a:t>. 9912027 (1999).</a:t>
            </a:r>
          </a:p>
        </p:txBody>
      </p:sp>
      <p:sp>
        <p:nvSpPr>
          <p:cNvPr id="37" name="Text Box 6"/>
          <p:cNvSpPr txBox="1">
            <a:spLocks noChangeArrowheads="1"/>
          </p:cNvSpPr>
          <p:nvPr/>
        </p:nvSpPr>
        <p:spPr bwMode="auto">
          <a:xfrm>
            <a:off x="0" y="2895600"/>
            <a:ext cx="41910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2) At very small concentrations:			</a:t>
            </a:r>
          </a:p>
        </p:txBody>
      </p:sp>
      <p:sp>
        <p:nvSpPr>
          <p:cNvPr id="207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9" name="Picture 2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81000" y="1770269"/>
            <a:ext cx="1666875" cy="438150"/>
          </a:xfrm>
          <a:prstGeom prst="rect">
            <a:avLst/>
          </a:prstGeom>
          <a:noFill/>
        </p:spPr>
      </p:pic>
      <p:sp>
        <p:nvSpPr>
          <p:cNvPr id="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21"/>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7696200" y="5867400"/>
            <a:ext cx="1333500" cy="419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down)">
                                      <p:cBhvr>
                                        <p:cTn id="7" dur="500"/>
                                        <p:tgtEl>
                                          <p:spTgt spid="205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7">
                                            <p:subSp spid="_x0000_s2057"/>
                                          </p:spTgt>
                                        </p:tgtEl>
                                        <p:attrNameLst>
                                          <p:attrName>style.visibility</p:attrName>
                                        </p:attrNameLst>
                                      </p:cBhvr>
                                      <p:to>
                                        <p:strVal val="visible"/>
                                      </p:to>
                                    </p:set>
                                    <p:animEffect transition="in" filter="wipe(down)">
                                      <p:cBhvr>
                                        <p:cTn id="11" dur="500"/>
                                        <p:tgtEl>
                                          <p:spTgt spid="2057">
                                            <p:subSp spid="_x0000_s2057"/>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34">
                                            <p:subSp spid="_x0000_s2067"/>
                                          </p:spTgt>
                                        </p:tgtEl>
                                        <p:attrNameLst>
                                          <p:attrName>style.visibility</p:attrName>
                                        </p:attrNameLst>
                                      </p:cBhvr>
                                      <p:to>
                                        <p:strVal val="visible"/>
                                      </p:to>
                                    </p:set>
                                    <p:animEffect transition="in" filter="wipe(down)">
                                      <p:cBhvr>
                                        <p:cTn id="38" dur="500"/>
                                        <p:tgtEl>
                                          <p:spTgt spid="34">
                                            <p:subSp spid="_x0000_s2067"/>
                                          </p:spTgt>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35">
                                            <p:subSp spid="_x0000_s2068"/>
                                          </p:spTgt>
                                        </p:tgtEl>
                                        <p:attrNameLst>
                                          <p:attrName>style.visibility</p:attrName>
                                        </p:attrNameLst>
                                      </p:cBhvr>
                                      <p:to>
                                        <p:strVal val="visible"/>
                                      </p:to>
                                    </p:set>
                                    <p:animEffect transition="in" filter="wipe(down)">
                                      <p:cBhvr>
                                        <p:cTn id="42" dur="500"/>
                                        <p:tgtEl>
                                          <p:spTgt spid="35">
                                            <p:subSp spid="_x0000_s2068"/>
                                          </p:spTgt>
                                        </p:tgtEl>
                                      </p:cBhvr>
                                    </p:animEffect>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down)">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2061">
                                            <p:subSp spid="_x0000_s2061"/>
                                          </p:spTgt>
                                        </p:tgtEl>
                                        <p:attrNameLst>
                                          <p:attrName>style.visibility</p:attrName>
                                        </p:attrNameLst>
                                      </p:cBhvr>
                                      <p:to>
                                        <p:strVal val="visible"/>
                                      </p:to>
                                    </p:set>
                                    <p:animEffect transition="in" filter="wipe(down)">
                                      <p:cBhvr>
                                        <p:cTn id="55" dur="500"/>
                                        <p:tgtEl>
                                          <p:spTgt spid="2061">
                                            <p:subSp spid="_x0000_s2061"/>
                                          </p:spTgt>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2063">
                                            <p:subSp spid="_x0000_s2063"/>
                                          </p:spTgt>
                                        </p:tgtEl>
                                        <p:attrNameLst>
                                          <p:attrName>style.visibility</p:attrName>
                                        </p:attrNameLst>
                                      </p:cBhvr>
                                      <p:to>
                                        <p:strVal val="visible"/>
                                      </p:to>
                                    </p:set>
                                    <p:animEffect transition="in" filter="wipe(down)">
                                      <p:cBhvr>
                                        <p:cTn id="59" dur="500"/>
                                        <p:tgtEl>
                                          <p:spTgt spid="2063">
                                            <p:subSp spid="_x0000_s2063"/>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down)">
                                      <p:cBhvr>
                                        <p:cTn id="64" dur="500"/>
                                        <p:tgtEl>
                                          <p:spTgt spid="30"/>
                                        </p:tgtEl>
                                      </p:cBhvr>
                                    </p:animEffect>
                                  </p:childTnLst>
                                </p:cTn>
                              </p:par>
                            </p:childTnLst>
                          </p:cTn>
                        </p:par>
                        <p:par>
                          <p:cTn id="65" fill="hold">
                            <p:stCondLst>
                              <p:cond delay="500"/>
                            </p:stCondLst>
                            <p:childTnLst>
                              <p:par>
                                <p:cTn id="66" presetID="22" presetClass="entr" presetSubtype="4" fill="hold" nodeType="afterEffect">
                                  <p:stCondLst>
                                    <p:cond delay="0"/>
                                  </p:stCondLst>
                                  <p:childTnLst>
                                    <p:set>
                                      <p:cBhvr>
                                        <p:cTn id="67" dur="1" fill="hold">
                                          <p:stCondLst>
                                            <p:cond delay="0"/>
                                          </p:stCondLst>
                                        </p:cTn>
                                        <p:tgtEl>
                                          <p:spTgt spid="2065">
                                            <p:subSp spid="_x0000_s2065"/>
                                          </p:spTgt>
                                        </p:tgtEl>
                                        <p:attrNameLst>
                                          <p:attrName>style.visibility</p:attrName>
                                        </p:attrNameLst>
                                      </p:cBhvr>
                                      <p:to>
                                        <p:strVal val="visible"/>
                                      </p:to>
                                    </p:set>
                                    <p:animEffect transition="in" filter="wipe(down)">
                                      <p:cBhvr>
                                        <p:cTn id="68" dur="500"/>
                                        <p:tgtEl>
                                          <p:spTgt spid="2065">
                                            <p:subSp spid="_x0000_s2065"/>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4" grpId="0" autoUpdateAnimBg="0"/>
      <p:bldP spid="26" grpId="0" autoUpdateAnimBg="0"/>
      <p:bldP spid="30" grpId="0" autoUpdateAnimBg="0"/>
      <p:bldP spid="31" grpId="0" autoUpdateAnimBg="0"/>
      <p:bldP spid="33" grpId="0" autoUpdateAnimBg="0"/>
      <p:bldP spid="36" grpId="0" autoUpdateAnimBg="0"/>
      <p:bldP spid="3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7" name="Picture 1" descr="D:\Goldburg\Concentration\paper\Jason New\correlation\beta(r).eps"/>
          <p:cNvPicPr>
            <a:picLocks noChangeAspect="1" noChangeArrowheads="1"/>
          </p:cNvPicPr>
          <p:nvPr/>
        </p:nvPicPr>
        <p:blipFill>
          <a:blip r:embed="rId3" cstate="print"/>
          <a:srcRect/>
          <a:stretch>
            <a:fillRect/>
          </a:stretch>
        </p:blipFill>
        <p:spPr bwMode="auto">
          <a:xfrm>
            <a:off x="4724400" y="3746500"/>
            <a:ext cx="4267200" cy="3111500"/>
          </a:xfrm>
          <a:prstGeom prst="rect">
            <a:avLst/>
          </a:prstGeom>
          <a:noFill/>
        </p:spPr>
      </p:pic>
      <p:pic>
        <p:nvPicPr>
          <p:cNvPr id="6" name="Picture 6" descr="Pi(cr)_Pi(cr)semilog_logbin_inertial"/>
          <p:cNvPicPr>
            <a:picLocks noChangeAspect="1" noChangeArrowheads="1"/>
          </p:cNvPicPr>
          <p:nvPr/>
        </p:nvPicPr>
        <p:blipFill>
          <a:blip r:embed="rId4" cstate="print"/>
          <a:srcRect/>
          <a:stretch>
            <a:fillRect/>
          </a:stretch>
        </p:blipFill>
        <p:spPr bwMode="auto">
          <a:xfrm>
            <a:off x="3756025" y="1066800"/>
            <a:ext cx="5387975" cy="2789539"/>
          </a:xfrm>
          <a:prstGeom prst="rect">
            <a:avLst/>
          </a:prstGeom>
          <a:noFill/>
          <a:ln w="9525">
            <a:noFill/>
            <a:miter lim="800000"/>
            <a:headEnd/>
            <a:tailEnd/>
          </a:ln>
        </p:spPr>
      </p:pic>
      <p:sp>
        <p:nvSpPr>
          <p:cNvPr id="7" name="Text Box 6"/>
          <p:cNvSpPr txBox="1">
            <a:spLocks noChangeArrowheads="1"/>
          </p:cNvSpPr>
          <p:nvPr/>
        </p:nvSpPr>
        <p:spPr bwMode="auto">
          <a:xfrm>
            <a:off x="0" y="1371600"/>
            <a:ext cx="38862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1) Again see power-law, exponent varies with scale </a:t>
            </a:r>
            <a:r>
              <a:rPr lang="en-US" sz="2000" i="1" dirty="0" smtClean="0"/>
              <a:t>r</a:t>
            </a:r>
            <a:r>
              <a:rPr lang="en-US" sz="2000" dirty="0" smtClean="0"/>
              <a:t>:</a:t>
            </a:r>
          </a:p>
        </p:txBody>
      </p:sp>
      <p:sp>
        <p:nvSpPr>
          <p:cNvPr id="10" name="Title 1"/>
          <p:cNvSpPr>
            <a:spLocks noGrp="1"/>
          </p:cNvSpPr>
          <p:nvPr>
            <p:ph type="title"/>
          </p:nvPr>
        </p:nvSpPr>
        <p:spPr>
          <a:xfrm>
            <a:off x="457200" y="-76200"/>
            <a:ext cx="8229600" cy="1143000"/>
          </a:xfrm>
        </p:spPr>
        <p:txBody>
          <a:bodyPr>
            <a:normAutofit/>
          </a:bodyPr>
          <a:lstStyle/>
          <a:p>
            <a:r>
              <a:rPr lang="en-US" dirty="0" smtClean="0"/>
              <a:t>Inertial Range Concentration PDF</a:t>
            </a:r>
            <a:endParaRPr lang="en-US" dirty="0"/>
          </a:p>
        </p:txBody>
      </p:sp>
      <p:sp>
        <p:nvSpPr>
          <p:cNvPr id="8" name="Text Box 6"/>
          <p:cNvSpPr txBox="1">
            <a:spLocks noChangeArrowheads="1"/>
          </p:cNvSpPr>
          <p:nvPr/>
        </p:nvSpPr>
        <p:spPr bwMode="auto">
          <a:xfrm>
            <a:off x="0" y="3967371"/>
            <a:ext cx="35052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3) At large </a:t>
            </a:r>
            <a:r>
              <a:rPr lang="en-US" sz="2000" i="1" dirty="0" err="1" smtClean="0"/>
              <a:t>c</a:t>
            </a:r>
            <a:r>
              <a:rPr lang="en-US" sz="2000" i="1" baseline="-25000" dirty="0" err="1" smtClean="0"/>
              <a:t>r</a:t>
            </a:r>
            <a:r>
              <a:rPr lang="en-US" sz="2000" dirty="0" smtClean="0"/>
              <a:t>, observed fall-off is faster than algebraic.	</a:t>
            </a:r>
          </a:p>
        </p:txBody>
      </p:sp>
      <p:graphicFrame>
        <p:nvGraphicFramePr>
          <p:cNvPr id="9" name="Object 13"/>
          <p:cNvGraphicFramePr>
            <a:graphicFrameLocks noChangeAspect="1"/>
          </p:cNvGraphicFramePr>
          <p:nvPr/>
        </p:nvGraphicFramePr>
        <p:xfrm>
          <a:off x="1066800" y="4645891"/>
          <a:ext cx="609600" cy="535709"/>
        </p:xfrm>
        <a:graphic>
          <a:graphicData uri="http://schemas.openxmlformats.org/presentationml/2006/ole">
            <p:oleObj spid="_x0000_s106500" name="Equation" r:id="rId5" imgW="317362" imgH="279279" progId="Equation.3">
              <p:embed/>
            </p:oleObj>
          </a:graphicData>
        </a:graphic>
      </p:graphicFrame>
      <p:graphicFrame>
        <p:nvGraphicFramePr>
          <p:cNvPr id="11" name="Object 15"/>
          <p:cNvGraphicFramePr>
            <a:graphicFrameLocks noChangeAspect="1"/>
          </p:cNvGraphicFramePr>
          <p:nvPr/>
        </p:nvGraphicFramePr>
        <p:xfrm>
          <a:off x="1843314" y="4717120"/>
          <a:ext cx="671286" cy="381000"/>
        </p:xfrm>
        <a:graphic>
          <a:graphicData uri="http://schemas.openxmlformats.org/presentationml/2006/ole">
            <p:oleObj spid="_x0000_s106501" name="Equation" r:id="rId6" imgW="355292" imgH="203024" progId="Equation.3">
              <p:embed/>
            </p:oleObj>
          </a:graphicData>
        </a:graphic>
      </p:graphicFrame>
      <p:sp>
        <p:nvSpPr>
          <p:cNvPr id="12" name="Rectangle 11"/>
          <p:cNvSpPr/>
          <p:nvPr/>
        </p:nvSpPr>
        <p:spPr>
          <a:xfrm>
            <a:off x="38198" y="2722563"/>
            <a:ext cx="3771802" cy="369332"/>
          </a:xfrm>
          <a:prstGeom prst="rect">
            <a:avLst/>
          </a:prstGeom>
        </p:spPr>
        <p:txBody>
          <a:bodyPr wrap="none">
            <a:spAutoFit/>
          </a:bodyPr>
          <a:lstStyle/>
          <a:p>
            <a:r>
              <a:rPr lang="en-US" dirty="0" smtClean="0"/>
              <a:t>2) Very small </a:t>
            </a:r>
            <a:r>
              <a:rPr lang="en-US" i="1" dirty="0" err="1" smtClean="0"/>
              <a:t>c</a:t>
            </a:r>
            <a:r>
              <a:rPr lang="en-US" i="1" baseline="-25000" dirty="0" err="1" smtClean="0"/>
              <a:t>r</a:t>
            </a:r>
            <a:r>
              <a:rPr lang="en-US" dirty="0" smtClean="0"/>
              <a:t> wing is observed with:</a:t>
            </a:r>
            <a:endParaRPr lang="en-US" dirty="0"/>
          </a:p>
        </p:txBody>
      </p:sp>
      <p:sp>
        <p:nvSpPr>
          <p:cNvPr id="13" name="Rectangle 12"/>
          <p:cNvSpPr/>
          <p:nvPr/>
        </p:nvSpPr>
        <p:spPr>
          <a:xfrm>
            <a:off x="0" y="5110371"/>
            <a:ext cx="4800600" cy="1061829"/>
          </a:xfrm>
          <a:prstGeom prst="rect">
            <a:avLst/>
          </a:prstGeom>
        </p:spPr>
        <p:txBody>
          <a:bodyPr wrap="square">
            <a:spAutoFit/>
          </a:bodyPr>
          <a:lstStyle/>
          <a:p>
            <a:pPr>
              <a:spcBef>
                <a:spcPct val="50000"/>
              </a:spcBef>
            </a:pPr>
            <a:r>
              <a:rPr lang="en-US" dirty="0" smtClean="0"/>
              <a:t>4) Inertial range results qualitatively consistent with:</a:t>
            </a:r>
          </a:p>
          <a:p>
            <a:pPr>
              <a:spcBef>
                <a:spcPct val="50000"/>
              </a:spcBef>
            </a:pPr>
            <a:r>
              <a:rPr lang="en-US" sz="1600" i="1" dirty="0" smtClean="0"/>
              <a:t>-A. </a:t>
            </a:r>
            <a:r>
              <a:rPr lang="en-US" sz="1600" i="1" dirty="0" err="1" smtClean="0"/>
              <a:t>Pumir</a:t>
            </a:r>
            <a:r>
              <a:rPr lang="en-US" sz="1600" i="1" dirty="0" smtClean="0"/>
              <a:t>, Phys. Rev. E. 77, 066304 (2008). </a:t>
            </a:r>
            <a:r>
              <a:rPr lang="en-US" dirty="0" smtClean="0"/>
              <a:t>	</a:t>
            </a:r>
          </a:p>
        </p:txBody>
      </p:sp>
      <p:sp>
        <p:nvSpPr>
          <p:cNvPr id="14" name="Text Box 6"/>
          <p:cNvSpPr txBox="1">
            <a:spLocks noChangeArrowheads="1"/>
          </p:cNvSpPr>
          <p:nvPr/>
        </p:nvSpPr>
        <p:spPr bwMode="auto">
          <a:xfrm>
            <a:off x="0" y="838200"/>
            <a:ext cx="3352800" cy="461665"/>
          </a:xfrm>
          <a:prstGeom prst="rect">
            <a:avLst/>
          </a:prstGeom>
          <a:noFill/>
          <a:ln w="9525">
            <a:noFill/>
            <a:miter lim="800000"/>
            <a:headEnd/>
            <a:tailEnd/>
          </a:ln>
          <a:effectLst/>
        </p:spPr>
        <p:txBody>
          <a:bodyPr wrap="square">
            <a:spAutoFit/>
          </a:bodyPr>
          <a:lstStyle/>
          <a:p>
            <a:pPr>
              <a:spcBef>
                <a:spcPct val="50000"/>
              </a:spcBef>
            </a:pPr>
            <a:r>
              <a:rPr lang="en-US" sz="2400" b="1" dirty="0" smtClean="0"/>
              <a:t>Main Results:</a:t>
            </a:r>
            <a:r>
              <a:rPr lang="en-US" sz="2000" dirty="0" smtClean="0"/>
              <a:t>		</a:t>
            </a:r>
          </a:p>
        </p:txBody>
      </p:sp>
      <p:graphicFrame>
        <p:nvGraphicFramePr>
          <p:cNvPr id="106502" name="Object 6"/>
          <p:cNvGraphicFramePr>
            <a:graphicFrameLocks noChangeAspect="1"/>
          </p:cNvGraphicFramePr>
          <p:nvPr/>
        </p:nvGraphicFramePr>
        <p:xfrm>
          <a:off x="395385" y="3254375"/>
          <a:ext cx="1408113" cy="381000"/>
        </p:xfrm>
        <a:graphic>
          <a:graphicData uri="http://schemas.openxmlformats.org/presentationml/2006/ole">
            <p:oleObj spid="_x0000_s106502" name="Equation" r:id="rId7" imgW="812520" imgH="215640" progId="Equation.3">
              <p:embed/>
            </p:oleObj>
          </a:graphicData>
        </a:graphic>
      </p:graphicFrame>
      <p:graphicFrame>
        <p:nvGraphicFramePr>
          <p:cNvPr id="106503" name="Object 7"/>
          <p:cNvGraphicFramePr>
            <a:graphicFrameLocks noChangeAspect="1"/>
          </p:cNvGraphicFramePr>
          <p:nvPr/>
        </p:nvGraphicFramePr>
        <p:xfrm>
          <a:off x="1790798" y="3255963"/>
          <a:ext cx="1752600" cy="401637"/>
        </p:xfrm>
        <a:graphic>
          <a:graphicData uri="http://schemas.openxmlformats.org/presentationml/2006/ole">
            <p:oleObj spid="_x0000_s106503" name="Equation" r:id="rId8" imgW="952087" imgH="215806" progId="Equation.3">
              <p:embed/>
            </p:oleObj>
          </a:graphicData>
        </a:graphic>
      </p:graphicFrame>
      <p:pic>
        <p:nvPicPr>
          <p:cNvPr id="15"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1152525" y="2152650"/>
            <a:ext cx="1666875" cy="438150"/>
          </a:xfrm>
          <a:prstGeom prst="rect">
            <a:avLst/>
          </a:prstGeom>
          <a:noFill/>
        </p:spPr>
      </p:pic>
      <p:cxnSp>
        <p:nvCxnSpPr>
          <p:cNvPr id="17" name="Straight Connector 16"/>
          <p:cNvCxnSpPr/>
          <p:nvPr/>
        </p:nvCxnSpPr>
        <p:spPr>
          <a:xfrm rot="5400000" flipH="1" flipV="1">
            <a:off x="5905499" y="5219700"/>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64841" y="3962400"/>
            <a:ext cx="1169359" cy="646331"/>
          </a:xfrm>
          <a:prstGeom prst="rect">
            <a:avLst/>
          </a:prstGeom>
        </p:spPr>
        <p:txBody>
          <a:bodyPr wrap="none">
            <a:spAutoFit/>
          </a:bodyPr>
          <a:lstStyle/>
          <a:p>
            <a:r>
              <a:rPr lang="en-US" dirty="0" smtClean="0"/>
              <a:t>dissipative</a:t>
            </a:r>
          </a:p>
          <a:p>
            <a:r>
              <a:rPr lang="en-US" dirty="0" smtClean="0"/>
              <a:t>range</a:t>
            </a:r>
            <a:endParaRPr lang="en-US" dirty="0"/>
          </a:p>
        </p:txBody>
      </p:sp>
      <p:sp>
        <p:nvSpPr>
          <p:cNvPr id="19" name="Rectangle 18"/>
          <p:cNvSpPr/>
          <p:nvPr/>
        </p:nvSpPr>
        <p:spPr>
          <a:xfrm>
            <a:off x="7457491" y="3962400"/>
            <a:ext cx="848309" cy="646331"/>
          </a:xfrm>
          <a:prstGeom prst="rect">
            <a:avLst/>
          </a:prstGeom>
        </p:spPr>
        <p:txBody>
          <a:bodyPr wrap="none">
            <a:spAutoFit/>
          </a:bodyPr>
          <a:lstStyle/>
          <a:p>
            <a:r>
              <a:rPr lang="en-US" dirty="0" smtClean="0"/>
              <a:t>inertial</a:t>
            </a:r>
          </a:p>
          <a:p>
            <a:r>
              <a:rPr lang="en-US" dirty="0" smtClean="0"/>
              <a:t>range</a:t>
            </a:r>
            <a:endParaRPr lang="en-US" dirty="0"/>
          </a:p>
        </p:txBody>
      </p:sp>
      <p:graphicFrame>
        <p:nvGraphicFramePr>
          <p:cNvPr id="20" name="Object 17"/>
          <p:cNvGraphicFramePr>
            <a:graphicFrameLocks noChangeAspect="1"/>
          </p:cNvGraphicFramePr>
          <p:nvPr/>
        </p:nvGraphicFramePr>
        <p:xfrm>
          <a:off x="1066800" y="6267510"/>
          <a:ext cx="1508125" cy="381000"/>
        </p:xfrm>
        <a:graphic>
          <a:graphicData uri="http://schemas.openxmlformats.org/presentationml/2006/ole">
            <p:oleObj spid="_x0000_s106504" name="Equation" r:id="rId10" imgW="863225" imgH="215806" progId="Equation.3">
              <p:embed/>
            </p:oleObj>
          </a:graphicData>
        </a:graphic>
      </p:graphicFrame>
      <p:sp>
        <p:nvSpPr>
          <p:cNvPr id="21" name="Text Box 6"/>
          <p:cNvSpPr txBox="1">
            <a:spLocks noChangeArrowheads="1"/>
          </p:cNvSpPr>
          <p:nvPr/>
        </p:nvSpPr>
        <p:spPr bwMode="auto">
          <a:xfrm>
            <a:off x="152400" y="6248400"/>
            <a:ext cx="39624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-PDFs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6497"/>
                                        </p:tgtEl>
                                        <p:attrNameLst>
                                          <p:attrName>style.visibility</p:attrName>
                                        </p:attrNameLst>
                                      </p:cBhvr>
                                      <p:to>
                                        <p:strVal val="visible"/>
                                      </p:to>
                                    </p:set>
                                    <p:animEffect transition="in" filter="wipe(down)">
                                      <p:cBhvr>
                                        <p:cTn id="18" dur="500"/>
                                        <p:tgtEl>
                                          <p:spTgt spid="1064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4" fill="hold" nodeType="withEffect">
                                  <p:stCondLst>
                                    <p:cond delay="0"/>
                                  </p:stCondLst>
                                  <p:childTnLst>
                                    <p:set>
                                      <p:cBhvr>
                                        <p:cTn id="34" dur="1" fill="hold">
                                          <p:stCondLst>
                                            <p:cond delay="0"/>
                                          </p:stCondLst>
                                        </p:cTn>
                                        <p:tgtEl>
                                          <p:spTgt spid="106502"/>
                                        </p:tgtEl>
                                        <p:attrNameLst>
                                          <p:attrName>style.visibility</p:attrName>
                                        </p:attrNameLst>
                                      </p:cBhvr>
                                      <p:to>
                                        <p:strVal val="visible"/>
                                      </p:to>
                                    </p:set>
                                    <p:animEffect transition="in" filter="wipe(down)">
                                      <p:cBhvr>
                                        <p:cTn id="35" dur="500"/>
                                        <p:tgtEl>
                                          <p:spTgt spid="106502"/>
                                        </p:tgtEl>
                                      </p:cBhvr>
                                    </p:animEffect>
                                  </p:childTnLst>
                                </p:cTn>
                              </p:par>
                              <p:par>
                                <p:cTn id="36" presetID="22" presetClass="entr" presetSubtype="4" fill="hold" nodeType="withEffect">
                                  <p:stCondLst>
                                    <p:cond delay="0"/>
                                  </p:stCondLst>
                                  <p:childTnLst>
                                    <p:set>
                                      <p:cBhvr>
                                        <p:cTn id="37" dur="1" fill="hold">
                                          <p:stCondLst>
                                            <p:cond delay="0"/>
                                          </p:stCondLst>
                                        </p:cTn>
                                        <p:tgtEl>
                                          <p:spTgt spid="106503"/>
                                        </p:tgtEl>
                                        <p:attrNameLst>
                                          <p:attrName>style.visibility</p:attrName>
                                        </p:attrNameLst>
                                      </p:cBhvr>
                                      <p:to>
                                        <p:strVal val="visible"/>
                                      </p:to>
                                    </p:set>
                                    <p:animEffect transition="in" filter="wipe(down)">
                                      <p:cBhvr>
                                        <p:cTn id="38" dur="500"/>
                                        <p:tgtEl>
                                          <p:spTgt spid="1065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down)">
                                      <p:cBhvr>
                                        <p:cTn id="54" dur="500"/>
                                        <p:tgtEl>
                                          <p:spTgt spid="13">
                                            <p:txEl>
                                              <p:pRg st="0" end="0"/>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visible"/>
                                      </p:to>
                                    </p:set>
                                    <p:animEffect transition="in" filter="wipe(down)">
                                      <p:cBhvr>
                                        <p:cTn id="57" dur="500"/>
                                        <p:tgtEl>
                                          <p:spTgt spid="13">
                                            <p:txEl>
                                              <p:pRg st="1" end="1"/>
                                            </p:txEl>
                                          </p:spTgt>
                                        </p:tgtEl>
                                      </p:cBhvr>
                                    </p:animEffect>
                                  </p:childTnLst>
                                </p:cTn>
                              </p:par>
                            </p:childTnLst>
                          </p:cTn>
                        </p:par>
                        <p:par>
                          <p:cTn id="58" fill="hold">
                            <p:stCondLst>
                              <p:cond delay="500"/>
                            </p:stCondLst>
                            <p:childTnLst>
                              <p:par>
                                <p:cTn id="59" presetID="22" presetClass="entr" presetSubtype="4" fill="hold" nodeType="afterEffect">
                                  <p:stCondLst>
                                    <p:cond delay="0"/>
                                  </p:stCondLst>
                                  <p:childTnLst>
                                    <p:set>
                                      <p:cBhvr>
                                        <p:cTn id="60" dur="1" fill="hold">
                                          <p:stCondLst>
                                            <p:cond delay="0"/>
                                          </p:stCondLst>
                                        </p:cTn>
                                        <p:tgtEl>
                                          <p:spTgt spid="20">
                                            <p:subSp spid="_x0000_s106504"/>
                                          </p:spTgt>
                                        </p:tgtEl>
                                        <p:attrNameLst>
                                          <p:attrName>style.visibility</p:attrName>
                                        </p:attrNameLst>
                                      </p:cBhvr>
                                      <p:to>
                                        <p:strVal val="visible"/>
                                      </p:to>
                                    </p:set>
                                    <p:animEffect transition="in" filter="wipe(down)">
                                      <p:cBhvr>
                                        <p:cTn id="61" dur="500"/>
                                        <p:tgtEl>
                                          <p:spTgt spid="20">
                                            <p:subSp spid="_x0000_s106504"/>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build="allAtOnce"/>
      <p:bldP spid="18" grpId="0"/>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r>
              <a:rPr lang="en-US" dirty="0" smtClean="0"/>
              <a:t>VI. Discussion: Multi-Fractal Distributions</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65" name="Object 1"/>
          <p:cNvGraphicFramePr>
            <a:graphicFrameLocks noChangeAspect="1"/>
          </p:cNvGraphicFramePr>
          <p:nvPr/>
        </p:nvGraphicFramePr>
        <p:xfrm>
          <a:off x="2209800" y="1524000"/>
          <a:ext cx="1453055" cy="533400"/>
        </p:xfrm>
        <a:graphic>
          <a:graphicData uri="http://schemas.openxmlformats.org/presentationml/2006/ole">
            <p:oleObj spid="_x0000_s36865" name="Equation" r:id="rId3" imgW="749300" imgH="279400" progId="Equation.3">
              <p:embed/>
            </p:oleObj>
          </a:graphicData>
        </a:graphic>
      </p:graphicFrame>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75" name="Object 11"/>
          <p:cNvGraphicFramePr>
            <a:graphicFrameLocks noChangeAspect="1"/>
          </p:cNvGraphicFramePr>
          <p:nvPr/>
        </p:nvGraphicFramePr>
        <p:xfrm>
          <a:off x="2226365" y="3200400"/>
          <a:ext cx="1507435" cy="381000"/>
        </p:xfrm>
        <a:graphic>
          <a:graphicData uri="http://schemas.openxmlformats.org/presentationml/2006/ole">
            <p:oleObj spid="_x0000_s36875" name="Equation" r:id="rId4" imgW="863225" imgH="215806" progId="Equation.3">
              <p:embed/>
            </p:oleObj>
          </a:graphicData>
        </a:graphic>
      </p:graphicFrame>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Text Box 6"/>
          <p:cNvSpPr txBox="1">
            <a:spLocks noChangeArrowheads="1"/>
          </p:cNvSpPr>
          <p:nvPr/>
        </p:nvSpPr>
        <p:spPr bwMode="auto">
          <a:xfrm>
            <a:off x="0" y="1143000"/>
            <a:ext cx="6705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Imagine we have scaling of the concentration moment(s):</a:t>
            </a:r>
          </a:p>
        </p:txBody>
      </p:sp>
      <p:sp>
        <p:nvSpPr>
          <p:cNvPr id="22" name="Text Box 6"/>
          <p:cNvSpPr txBox="1">
            <a:spLocks noChangeArrowheads="1"/>
          </p:cNvSpPr>
          <p:nvPr/>
        </p:nvSpPr>
        <p:spPr bwMode="auto">
          <a:xfrm>
            <a:off x="0" y="2035314"/>
            <a:ext cx="6705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A </a:t>
            </a:r>
            <a:r>
              <a:rPr lang="en-US" sz="2000" dirty="0" err="1" smtClean="0"/>
              <a:t>multifractal</a:t>
            </a:r>
            <a:r>
              <a:rPr lang="en-US" sz="2000" dirty="0" smtClean="0"/>
              <a:t> is defined as:		</a:t>
            </a:r>
          </a:p>
        </p:txBody>
      </p:sp>
      <p:graphicFrame>
        <p:nvGraphicFramePr>
          <p:cNvPr id="3" name="Object 16"/>
          <p:cNvGraphicFramePr>
            <a:graphicFrameLocks noChangeAspect="1"/>
          </p:cNvGraphicFramePr>
          <p:nvPr/>
        </p:nvGraphicFramePr>
        <p:xfrm>
          <a:off x="2346325" y="2362200"/>
          <a:ext cx="1158875" cy="381000"/>
        </p:xfrm>
        <a:graphic>
          <a:graphicData uri="http://schemas.openxmlformats.org/presentationml/2006/ole">
            <p:oleObj spid="_x0000_s36880" name="Equation" r:id="rId5" imgW="723600" imgH="241200" progId="Equation.3">
              <p:embed/>
            </p:oleObj>
          </a:graphicData>
        </a:graphic>
      </p:graphicFrame>
      <p:pic>
        <p:nvPicPr>
          <p:cNvPr id="36883" name="Picture 19"/>
          <p:cNvPicPr>
            <a:picLocks noChangeAspect="1" noChangeArrowheads="1"/>
          </p:cNvPicPr>
          <p:nvPr/>
        </p:nvPicPr>
        <p:blipFill>
          <a:blip r:embed="rId6" cstate="print"/>
          <a:srcRect/>
          <a:stretch>
            <a:fillRect/>
          </a:stretch>
        </p:blipFill>
        <p:spPr bwMode="auto">
          <a:xfrm>
            <a:off x="5516944" y="1676400"/>
            <a:ext cx="3627056" cy="3810000"/>
          </a:xfrm>
          <a:prstGeom prst="rect">
            <a:avLst/>
          </a:prstGeom>
          <a:noFill/>
          <a:ln w="9525">
            <a:noFill/>
            <a:miter lim="800000"/>
            <a:headEnd/>
            <a:tailEnd/>
          </a:ln>
        </p:spPr>
      </p:pic>
      <p:sp>
        <p:nvSpPr>
          <p:cNvPr id="28" name="Text Box 6"/>
          <p:cNvSpPr txBox="1">
            <a:spLocks noChangeArrowheads="1"/>
          </p:cNvSpPr>
          <p:nvPr/>
        </p:nvSpPr>
        <p:spPr bwMode="auto">
          <a:xfrm>
            <a:off x="0" y="2743200"/>
            <a:ext cx="55626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This is shown implicitly if:</a:t>
            </a:r>
          </a:p>
        </p:txBody>
      </p:sp>
      <p:sp>
        <p:nvSpPr>
          <p:cNvPr id="30" name="Text Box 6"/>
          <p:cNvSpPr txBox="1">
            <a:spLocks noChangeArrowheads="1"/>
          </p:cNvSpPr>
          <p:nvPr/>
        </p:nvSpPr>
        <p:spPr bwMode="auto">
          <a:xfrm>
            <a:off x="5257800" y="5997714"/>
            <a:ext cx="38862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Cantor Set: a fractal, but not </a:t>
            </a:r>
            <a:r>
              <a:rPr lang="en-US" sz="2000" dirty="0" err="1" smtClean="0"/>
              <a:t>multifractal</a:t>
            </a:r>
            <a:r>
              <a:rPr lang="en-US" sz="2000" dirty="0" smtClean="0"/>
              <a:t>!</a:t>
            </a:r>
          </a:p>
        </p:txBody>
      </p:sp>
      <p:cxnSp>
        <p:nvCxnSpPr>
          <p:cNvPr id="32" name="Straight Arrow Connector 31"/>
          <p:cNvCxnSpPr/>
          <p:nvPr/>
        </p:nvCxnSpPr>
        <p:spPr>
          <a:xfrm rot="5400000" flipH="1" flipV="1">
            <a:off x="6858000" y="5769114"/>
            <a:ext cx="304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32"/>
          <p:cNvSpPr/>
          <p:nvPr/>
        </p:nvSpPr>
        <p:spPr>
          <a:xfrm>
            <a:off x="228600" y="5505510"/>
            <a:ext cx="4572000" cy="369332"/>
          </a:xfrm>
          <a:prstGeom prst="rect">
            <a:avLst/>
          </a:prstGeom>
        </p:spPr>
        <p:txBody>
          <a:bodyPr>
            <a:spAutoFit/>
          </a:bodyPr>
          <a:lstStyle/>
          <a:p>
            <a:pPr>
              <a:spcBef>
                <a:spcPct val="50000"/>
              </a:spcBef>
            </a:pPr>
            <a:r>
              <a:rPr lang="en-US" sz="1600" i="1" dirty="0" smtClean="0"/>
              <a:t>-A. </a:t>
            </a:r>
            <a:r>
              <a:rPr lang="en-US" sz="1600" i="1" dirty="0" err="1" smtClean="0"/>
              <a:t>Pumir</a:t>
            </a:r>
            <a:r>
              <a:rPr lang="en-US" sz="1600" i="1" dirty="0" smtClean="0"/>
              <a:t>, Phys. Rev. E. 77, 066304 (2008). </a:t>
            </a:r>
            <a:r>
              <a:rPr lang="en-US" dirty="0" smtClean="0"/>
              <a:t>	</a:t>
            </a:r>
          </a:p>
        </p:txBody>
      </p:sp>
      <p:sp>
        <p:nvSpPr>
          <p:cNvPr id="34" name="Rectangle 33"/>
          <p:cNvSpPr/>
          <p:nvPr/>
        </p:nvSpPr>
        <p:spPr>
          <a:xfrm>
            <a:off x="228600" y="4449327"/>
            <a:ext cx="3648050" cy="294183"/>
          </a:xfrm>
          <a:prstGeom prst="rect">
            <a:avLst/>
          </a:prstGeom>
        </p:spPr>
        <p:txBody>
          <a:bodyPr wrap="none">
            <a:spAutoFit/>
          </a:bodyPr>
          <a:lstStyle/>
          <a:p>
            <a:pPr marL="342900" indent="-342900">
              <a:lnSpc>
                <a:spcPct val="80000"/>
              </a:lnSpc>
              <a:spcBef>
                <a:spcPct val="20000"/>
              </a:spcBef>
            </a:pPr>
            <a:r>
              <a:rPr lang="en-US" sz="1600" i="1" dirty="0" smtClean="0"/>
              <a:t>-J. </a:t>
            </a:r>
            <a:r>
              <a:rPr lang="en-US" sz="1600" i="1" dirty="0" err="1" smtClean="0"/>
              <a:t>Bec</a:t>
            </a:r>
            <a:r>
              <a:rPr lang="en-US" sz="1600" i="1" dirty="0" smtClean="0"/>
              <a:t>, Phys. Rev. </a:t>
            </a:r>
            <a:r>
              <a:rPr lang="en-US" sz="1600" i="1" dirty="0" err="1" smtClean="0"/>
              <a:t>Lett</a:t>
            </a:r>
            <a:r>
              <a:rPr lang="en-US" sz="1600" i="1" dirty="0" smtClean="0"/>
              <a:t>. 92, 224501 (2004).</a:t>
            </a:r>
          </a:p>
        </p:txBody>
      </p:sp>
      <p:sp>
        <p:nvSpPr>
          <p:cNvPr id="35" name="Text Box 6"/>
          <p:cNvSpPr txBox="1">
            <a:spLocks noChangeArrowheads="1"/>
          </p:cNvSpPr>
          <p:nvPr/>
        </p:nvSpPr>
        <p:spPr bwMode="auto">
          <a:xfrm>
            <a:off x="0" y="3733800"/>
            <a:ext cx="5562600" cy="707886"/>
          </a:xfrm>
          <a:prstGeom prst="rect">
            <a:avLst/>
          </a:prstGeom>
          <a:noFill/>
          <a:ln w="9525">
            <a:noFill/>
            <a:miter lim="800000"/>
            <a:headEnd/>
            <a:tailEnd/>
          </a:ln>
          <a:effectLst/>
        </p:spPr>
        <p:txBody>
          <a:bodyPr wrap="square">
            <a:spAutoFit/>
          </a:bodyPr>
          <a:lstStyle/>
          <a:p>
            <a:pPr>
              <a:spcBef>
                <a:spcPct val="50000"/>
              </a:spcBef>
            </a:pPr>
            <a:r>
              <a:rPr lang="en-US" sz="2000" dirty="0" err="1" smtClean="0"/>
              <a:t>Multifractal</a:t>
            </a:r>
            <a:r>
              <a:rPr lang="en-US" sz="2000" dirty="0" smtClean="0"/>
              <a:t> distribution in dissipative range consistent with:</a:t>
            </a:r>
          </a:p>
        </p:txBody>
      </p:sp>
      <p:sp>
        <p:nvSpPr>
          <p:cNvPr id="36" name="Text Box 6"/>
          <p:cNvSpPr txBox="1">
            <a:spLocks noChangeArrowheads="1"/>
          </p:cNvSpPr>
          <p:nvPr/>
        </p:nvSpPr>
        <p:spPr bwMode="auto">
          <a:xfrm>
            <a:off x="0" y="5026224"/>
            <a:ext cx="5562600" cy="400110"/>
          </a:xfrm>
          <a:prstGeom prst="rect">
            <a:avLst/>
          </a:prstGeom>
          <a:noFill/>
          <a:ln w="9525">
            <a:noFill/>
            <a:miter lim="800000"/>
            <a:headEnd/>
            <a:tailEnd/>
          </a:ln>
          <a:effectLst/>
        </p:spPr>
        <p:txBody>
          <a:bodyPr wrap="square">
            <a:spAutoFit/>
          </a:bodyPr>
          <a:lstStyle/>
          <a:p>
            <a:pPr>
              <a:spcBef>
                <a:spcPct val="50000"/>
              </a:spcBef>
            </a:pPr>
            <a:r>
              <a:rPr lang="en-US" sz="2000" dirty="0" err="1" smtClean="0"/>
              <a:t>Multifractal</a:t>
            </a:r>
            <a:r>
              <a:rPr lang="en-US" sz="2000" dirty="0" smtClean="0"/>
              <a:t> in inertial range consistent with: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36865"/>
                                        </p:tgtEl>
                                        <p:attrNameLst>
                                          <p:attrName>style.visibility</p:attrName>
                                        </p:attrNameLst>
                                      </p:cBhvr>
                                      <p:to>
                                        <p:strVal val="visible"/>
                                      </p:to>
                                    </p:set>
                                    <p:animEffect transition="in" filter="wipe(down)">
                                      <p:cBhvr>
                                        <p:cTn id="10" dur="500"/>
                                        <p:tgtEl>
                                          <p:spTgt spid="3686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par>
                                <p:cTn id="24" presetID="22" presetClass="entr" presetSubtype="4" fill="hold" nodeType="withEffect">
                                  <p:stCondLst>
                                    <p:cond delay="0"/>
                                  </p:stCondLst>
                                  <p:childTnLst>
                                    <p:set>
                                      <p:cBhvr>
                                        <p:cTn id="25" dur="1" fill="hold">
                                          <p:stCondLst>
                                            <p:cond delay="0"/>
                                          </p:stCondLst>
                                        </p:cTn>
                                        <p:tgtEl>
                                          <p:spTgt spid="36875"/>
                                        </p:tgtEl>
                                        <p:attrNameLst>
                                          <p:attrName>style.visibility</p:attrName>
                                        </p:attrNameLst>
                                      </p:cBhvr>
                                      <p:to>
                                        <p:strVal val="visible"/>
                                      </p:to>
                                    </p:set>
                                    <p:animEffect transition="in" filter="wipe(down)">
                                      <p:cBhvr>
                                        <p:cTn id="26" dur="500"/>
                                        <p:tgtEl>
                                          <p:spTgt spid="3687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22" presetClass="entr" presetSubtype="4" fill="hold" nodeType="withEffect">
                                  <p:stCondLst>
                                    <p:cond delay="0"/>
                                  </p:stCondLst>
                                  <p:childTnLst>
                                    <p:set>
                                      <p:cBhvr>
                                        <p:cTn id="33" dur="1" fill="hold">
                                          <p:stCondLst>
                                            <p:cond delay="0"/>
                                          </p:stCondLst>
                                        </p:cTn>
                                        <p:tgtEl>
                                          <p:spTgt spid="36883"/>
                                        </p:tgtEl>
                                        <p:attrNameLst>
                                          <p:attrName>style.visibility</p:attrName>
                                        </p:attrNameLst>
                                      </p:cBhvr>
                                      <p:to>
                                        <p:strVal val="visible"/>
                                      </p:to>
                                    </p:set>
                                    <p:animEffect transition="in" filter="wipe(down)">
                                      <p:cBhvr>
                                        <p:cTn id="34" dur="500"/>
                                        <p:tgtEl>
                                          <p:spTgt spid="3688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8" grpId="0"/>
      <p:bldP spid="30"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Caustics</a:t>
            </a:r>
            <a:endParaRPr lang="en-US" dirty="0"/>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3677" name="Picture 13"/>
          <p:cNvPicPr>
            <a:picLocks noChangeAspect="1" noChangeArrowheads="1"/>
          </p:cNvPicPr>
          <p:nvPr/>
        </p:nvPicPr>
        <p:blipFill>
          <a:blip r:embed="rId3" cstate="print"/>
          <a:srcRect/>
          <a:stretch>
            <a:fillRect/>
          </a:stretch>
        </p:blipFill>
        <p:spPr bwMode="auto">
          <a:xfrm>
            <a:off x="6705600" y="838200"/>
            <a:ext cx="1828800" cy="1828800"/>
          </a:xfrm>
          <a:prstGeom prst="rect">
            <a:avLst/>
          </a:prstGeom>
          <a:noFill/>
          <a:ln w="9525">
            <a:noFill/>
            <a:miter lim="800000"/>
            <a:headEnd/>
            <a:tailEnd/>
          </a:ln>
        </p:spPr>
      </p:pic>
      <p:sp>
        <p:nvSpPr>
          <p:cNvPr id="1136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8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8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87"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68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Text Box 6"/>
          <p:cNvSpPr txBox="1">
            <a:spLocks noChangeArrowheads="1"/>
          </p:cNvSpPr>
          <p:nvPr/>
        </p:nvSpPr>
        <p:spPr bwMode="auto">
          <a:xfrm>
            <a:off x="0" y="990600"/>
            <a:ext cx="66294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-Caustics are divergences of light intensity in optics: Patterns at bottom of pool on sunny day</a:t>
            </a:r>
          </a:p>
        </p:txBody>
      </p:sp>
      <p:sp>
        <p:nvSpPr>
          <p:cNvPr id="30" name="Text Box 6"/>
          <p:cNvSpPr txBox="1">
            <a:spLocks noChangeArrowheads="1"/>
          </p:cNvSpPr>
          <p:nvPr/>
        </p:nvSpPr>
        <p:spPr bwMode="auto">
          <a:xfrm>
            <a:off x="152400" y="1750379"/>
            <a:ext cx="38862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-Simplest caustic divergence:</a:t>
            </a:r>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 name="Text Box 6"/>
          <p:cNvSpPr txBox="1">
            <a:spLocks noChangeArrowheads="1"/>
          </p:cNvSpPr>
          <p:nvPr/>
        </p:nvSpPr>
        <p:spPr bwMode="auto">
          <a:xfrm>
            <a:off x="152400" y="2362200"/>
            <a:ext cx="25908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-Which produces:</a:t>
            </a:r>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05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05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161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1400" y="1600200"/>
            <a:ext cx="1295400" cy="778829"/>
          </a:xfrm>
          <a:prstGeom prst="rect">
            <a:avLst/>
          </a:prstGeom>
          <a:noFill/>
        </p:spPr>
      </p:pic>
      <p:sp>
        <p:nvSpPr>
          <p:cNvPr id="43" name="Rectangle 42"/>
          <p:cNvSpPr/>
          <p:nvPr/>
        </p:nvSpPr>
        <p:spPr>
          <a:xfrm>
            <a:off x="5334000" y="4953000"/>
            <a:ext cx="45719" cy="76200"/>
          </a:xfrm>
          <a:prstGeom prst="rec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1619"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81250" y="2362200"/>
            <a:ext cx="2647950" cy="419100"/>
          </a:xfrm>
          <a:prstGeom prst="rect">
            <a:avLst/>
          </a:prstGeom>
          <a:noFill/>
        </p:spPr>
      </p:pic>
      <p:sp>
        <p:nvSpPr>
          <p:cNvPr id="7"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16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486400" y="3733800"/>
            <a:ext cx="1619250" cy="419100"/>
          </a:xfrm>
          <a:prstGeom prst="rect">
            <a:avLst/>
          </a:prstGeom>
          <a:noFill/>
        </p:spPr>
      </p:pic>
      <p:pic>
        <p:nvPicPr>
          <p:cNvPr id="53"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438400" y="3733800"/>
            <a:ext cx="1619250" cy="419100"/>
          </a:xfrm>
          <a:prstGeom prst="rect">
            <a:avLst/>
          </a:prstGeom>
          <a:noFill/>
        </p:spPr>
      </p:pic>
      <p:sp>
        <p:nvSpPr>
          <p:cNvPr id="54" name="Text Box 6"/>
          <p:cNvSpPr txBox="1">
            <a:spLocks noChangeArrowheads="1"/>
          </p:cNvSpPr>
          <p:nvPr/>
        </p:nvSpPr>
        <p:spPr bwMode="auto">
          <a:xfrm>
            <a:off x="0" y="2971800"/>
            <a:ext cx="9144000" cy="707886"/>
          </a:xfrm>
          <a:prstGeom prst="rect">
            <a:avLst/>
          </a:prstGeom>
          <a:noFill/>
          <a:ln w="9525">
            <a:noFill/>
            <a:miter lim="800000"/>
            <a:headEnd/>
            <a:tailEnd/>
          </a:ln>
          <a:effectLst/>
        </p:spPr>
        <p:txBody>
          <a:bodyPr wrap="square">
            <a:spAutoFit/>
          </a:bodyPr>
          <a:lstStyle/>
          <a:p>
            <a:pPr>
              <a:spcBef>
                <a:spcPct val="50000"/>
              </a:spcBef>
            </a:pPr>
            <a:r>
              <a:rPr lang="en-US" sz="2000" dirty="0" smtClean="0"/>
              <a:t>-In fluid dynamics, solution to Burger’s Equation (simplified </a:t>
            </a:r>
            <a:r>
              <a:rPr lang="en-US" sz="2000" dirty="0" err="1" smtClean="0"/>
              <a:t>Navier</a:t>
            </a:r>
            <a:r>
              <a:rPr lang="en-US" sz="2000" dirty="0" smtClean="0"/>
              <a:t>-Stokes) can produce shocks. These shocks will produce “caustics” of a passive scalar:</a:t>
            </a:r>
          </a:p>
        </p:txBody>
      </p:sp>
      <p:sp>
        <p:nvSpPr>
          <p:cNvPr id="55" name="Rectangle 54"/>
          <p:cNvSpPr/>
          <p:nvPr/>
        </p:nvSpPr>
        <p:spPr>
          <a:xfrm>
            <a:off x="0" y="4191000"/>
            <a:ext cx="3429000" cy="646331"/>
          </a:xfrm>
          <a:prstGeom prst="rect">
            <a:avLst/>
          </a:prstGeom>
        </p:spPr>
        <p:txBody>
          <a:bodyPr wrap="square">
            <a:spAutoFit/>
          </a:bodyPr>
          <a:lstStyle/>
          <a:p>
            <a:pPr>
              <a:spcBef>
                <a:spcPct val="50000"/>
              </a:spcBef>
            </a:pPr>
            <a:r>
              <a:rPr lang="en-US" dirty="0" smtClean="0"/>
              <a:t>Caustic Aerosols: </a:t>
            </a:r>
            <a:r>
              <a:rPr lang="en-US" i="1" dirty="0" smtClean="0"/>
              <a:t>M. Wilkinson, </a:t>
            </a:r>
            <a:r>
              <a:rPr lang="en-US" i="1" dirty="0" err="1" smtClean="0"/>
              <a:t>Europhys</a:t>
            </a:r>
            <a:r>
              <a:rPr lang="en-US" i="1" dirty="0" smtClean="0"/>
              <a:t>. </a:t>
            </a:r>
            <a:r>
              <a:rPr lang="en-US" i="1" dirty="0" err="1" smtClean="0"/>
              <a:t>Lett</a:t>
            </a:r>
            <a:r>
              <a:rPr lang="en-US" i="1" dirty="0" smtClean="0"/>
              <a:t>. </a:t>
            </a:r>
            <a:r>
              <a:rPr lang="en-US" b="1" i="1" dirty="0" smtClean="0"/>
              <a:t>71</a:t>
            </a:r>
            <a:r>
              <a:rPr lang="en-US" i="1" dirty="0" smtClean="0"/>
              <a:t>, 186 (2005)</a:t>
            </a:r>
          </a:p>
        </p:txBody>
      </p:sp>
      <p:sp>
        <p:nvSpPr>
          <p:cNvPr id="56" name="Rectangle 55"/>
          <p:cNvSpPr/>
          <p:nvPr/>
        </p:nvSpPr>
        <p:spPr>
          <a:xfrm>
            <a:off x="5715000" y="4191000"/>
            <a:ext cx="3429000" cy="646331"/>
          </a:xfrm>
          <a:prstGeom prst="rect">
            <a:avLst/>
          </a:prstGeom>
        </p:spPr>
        <p:txBody>
          <a:bodyPr wrap="square">
            <a:spAutoFit/>
          </a:bodyPr>
          <a:lstStyle/>
          <a:p>
            <a:r>
              <a:rPr lang="en-US" dirty="0" smtClean="0"/>
              <a:t>Wave Coagulation:</a:t>
            </a:r>
            <a:r>
              <a:rPr lang="en-US" i="1" dirty="0" smtClean="0"/>
              <a:t> P. </a:t>
            </a:r>
            <a:r>
              <a:rPr lang="en-US" i="1" dirty="0" err="1" smtClean="0"/>
              <a:t>Denissenko</a:t>
            </a:r>
            <a:r>
              <a:rPr lang="en-US" i="1" dirty="0" smtClean="0"/>
              <a:t>, Phys. Rev. </a:t>
            </a:r>
            <a:r>
              <a:rPr lang="en-US" i="1" dirty="0" err="1" smtClean="0"/>
              <a:t>Lett</a:t>
            </a:r>
            <a:r>
              <a:rPr lang="en-US" i="1" dirty="0" smtClean="0"/>
              <a:t>. </a:t>
            </a:r>
            <a:r>
              <a:rPr lang="en-US" b="1" i="1" dirty="0" smtClean="0"/>
              <a:t>97</a:t>
            </a:r>
            <a:r>
              <a:rPr lang="en-US" i="1" dirty="0" smtClean="0"/>
              <a:t>, 244501 (2006).</a:t>
            </a:r>
            <a:endParaRPr lang="en-US" dirty="0"/>
          </a:p>
        </p:txBody>
      </p:sp>
      <p:cxnSp>
        <p:nvCxnSpPr>
          <p:cNvPr id="58" name="Straight Arrow Connector 57"/>
          <p:cNvCxnSpPr>
            <a:endCxn id="53" idx="2"/>
          </p:cNvCxnSpPr>
          <p:nvPr/>
        </p:nvCxnSpPr>
        <p:spPr>
          <a:xfrm rot="5400000" flipH="1" flipV="1">
            <a:off x="3014662" y="4338638"/>
            <a:ext cx="419100" cy="476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114800"/>
            <a:ext cx="20574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a:off x="7315200" y="4038600"/>
            <a:ext cx="609600"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 Box 6"/>
          <p:cNvSpPr txBox="1">
            <a:spLocks noChangeArrowheads="1"/>
          </p:cNvSpPr>
          <p:nvPr/>
        </p:nvSpPr>
        <p:spPr bwMode="auto">
          <a:xfrm>
            <a:off x="152400" y="4933890"/>
            <a:ext cx="8001000" cy="400110"/>
          </a:xfrm>
          <a:prstGeom prst="rect">
            <a:avLst/>
          </a:prstGeom>
          <a:noFill/>
          <a:ln w="9525">
            <a:noFill/>
            <a:miter lim="800000"/>
            <a:headEnd/>
            <a:tailEnd/>
          </a:ln>
          <a:effectLst/>
        </p:spPr>
        <p:txBody>
          <a:bodyPr wrap="square">
            <a:spAutoFit/>
          </a:bodyPr>
          <a:lstStyle/>
          <a:p>
            <a:pPr>
              <a:spcBef>
                <a:spcPct val="50000"/>
              </a:spcBef>
            </a:pPr>
            <a:r>
              <a:rPr lang="en-US" sz="2000" b="1" dirty="0" smtClean="0"/>
              <a:t>-This is most likely NOT what produces our distributions: </a:t>
            </a:r>
          </a:p>
        </p:txBody>
      </p:sp>
      <p:pic>
        <p:nvPicPr>
          <p:cNvPr id="67"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09600" y="5424846"/>
            <a:ext cx="1809750" cy="438150"/>
          </a:xfrm>
          <a:prstGeom prst="rect">
            <a:avLst/>
          </a:prstGeom>
          <a:noFill/>
        </p:spPr>
      </p:pic>
      <p:pic>
        <p:nvPicPr>
          <p:cNvPr id="68" name="Picture 22"/>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038600" y="5424846"/>
            <a:ext cx="762000" cy="409575"/>
          </a:xfrm>
          <a:prstGeom prst="rect">
            <a:avLst/>
          </a:prstGeom>
          <a:noFill/>
        </p:spPr>
      </p:pic>
      <p:pic>
        <p:nvPicPr>
          <p:cNvPr id="69" name="Picture 2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514600" y="5424846"/>
            <a:ext cx="1171575" cy="409575"/>
          </a:xfrm>
          <a:prstGeom prst="rect">
            <a:avLst/>
          </a:prstGeom>
          <a:noFill/>
        </p:spPr>
      </p:pic>
      <p:sp>
        <p:nvSpPr>
          <p:cNvPr id="70" name="Text Box 6"/>
          <p:cNvSpPr txBox="1">
            <a:spLocks noChangeArrowheads="1"/>
          </p:cNvSpPr>
          <p:nvPr/>
        </p:nvSpPr>
        <p:spPr bwMode="auto">
          <a:xfrm>
            <a:off x="228600" y="5939136"/>
            <a:ext cx="8915400" cy="861774"/>
          </a:xfrm>
          <a:prstGeom prst="rect">
            <a:avLst/>
          </a:prstGeom>
          <a:noFill/>
          <a:ln w="9525">
            <a:noFill/>
            <a:miter lim="800000"/>
            <a:headEnd/>
            <a:tailEnd/>
          </a:ln>
          <a:effectLst/>
        </p:spPr>
        <p:txBody>
          <a:bodyPr wrap="square">
            <a:spAutoFit/>
          </a:bodyPr>
          <a:lstStyle/>
          <a:p>
            <a:pPr marL="457200" indent="-457200">
              <a:spcBef>
                <a:spcPct val="50000"/>
              </a:spcBef>
              <a:buAutoNum type="arabicParenR"/>
            </a:pPr>
            <a:r>
              <a:rPr lang="en-US" sz="2000" dirty="0" smtClean="0"/>
              <a:t>Particles follow fluid flow “exactly”, surface flow governed by 3D </a:t>
            </a:r>
            <a:r>
              <a:rPr lang="en-US" sz="2000" dirty="0" err="1" smtClean="0"/>
              <a:t>Navier</a:t>
            </a:r>
            <a:r>
              <a:rPr lang="en-US" sz="2000" dirty="0" smtClean="0"/>
              <a:t>-Stokes.</a:t>
            </a:r>
          </a:p>
          <a:p>
            <a:pPr marL="457200" indent="-457200">
              <a:spcBef>
                <a:spcPct val="50000"/>
              </a:spcBef>
              <a:buAutoNum type="arabicParenR"/>
            </a:pPr>
            <a:r>
              <a:rPr lang="en-US" sz="2000" dirty="0" smtClean="0"/>
              <a:t>Surface waves are minimized.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nodeType="withEffect">
                                  <p:stCondLst>
                                    <p:cond delay="0"/>
                                  </p:stCondLst>
                                  <p:childTnLst>
                                    <p:set>
                                      <p:cBhvr>
                                        <p:cTn id="9" dur="1" fill="hold">
                                          <p:stCondLst>
                                            <p:cond delay="0"/>
                                          </p:stCondLst>
                                        </p:cTn>
                                        <p:tgtEl>
                                          <p:spTgt spid="113677"/>
                                        </p:tgtEl>
                                        <p:attrNameLst>
                                          <p:attrName>style.visibility</p:attrName>
                                        </p:attrNameLst>
                                      </p:cBhvr>
                                      <p:to>
                                        <p:strVal val="visible"/>
                                      </p:to>
                                    </p:set>
                                    <p:animEffect transition="in" filter="wipe(down)">
                                      <p:cBhvr>
                                        <p:cTn id="10" dur="500"/>
                                        <p:tgtEl>
                                          <p:spTgt spid="113677"/>
                                        </p:tgtEl>
                                      </p:cBhvr>
                                    </p:animEffect>
                                  </p:childTnLst>
                                </p:cTn>
                              </p:par>
                              <p:par>
                                <p:cTn id="11" presetID="22" presetClass="entr" presetSubtype="4" fill="hold" nodeType="withEffect">
                                  <p:stCondLst>
                                    <p:cond delay="0"/>
                                  </p:stCondLst>
                                  <p:childTnLst>
                                    <p:set>
                                      <p:cBhvr>
                                        <p:cTn id="12" dur="1" fill="hold">
                                          <p:stCondLst>
                                            <p:cond delay="0"/>
                                          </p:stCondLst>
                                        </p:cTn>
                                        <p:tgtEl>
                                          <p:spTgt spid="111617"/>
                                        </p:tgtEl>
                                        <p:attrNameLst>
                                          <p:attrName>style.visibility</p:attrName>
                                        </p:attrNameLst>
                                      </p:cBhvr>
                                      <p:to>
                                        <p:strVal val="visible"/>
                                      </p:to>
                                    </p:set>
                                    <p:animEffect transition="in" filter="wipe(down)">
                                      <p:cBhvr>
                                        <p:cTn id="13" dur="500"/>
                                        <p:tgtEl>
                                          <p:spTgt spid="1116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par>
                                <p:cTn id="20" presetID="22" presetClass="entr" presetSubtype="4" fill="hold" nodeType="withEffect">
                                  <p:stCondLst>
                                    <p:cond delay="0"/>
                                  </p:stCondLst>
                                  <p:childTnLst>
                                    <p:set>
                                      <p:cBhvr>
                                        <p:cTn id="21" dur="1" fill="hold">
                                          <p:stCondLst>
                                            <p:cond delay="0"/>
                                          </p:stCondLst>
                                        </p:cTn>
                                        <p:tgtEl>
                                          <p:spTgt spid="111619"/>
                                        </p:tgtEl>
                                        <p:attrNameLst>
                                          <p:attrName>style.visibility</p:attrName>
                                        </p:attrNameLst>
                                      </p:cBhvr>
                                      <p:to>
                                        <p:strVal val="visible"/>
                                      </p:to>
                                    </p:set>
                                    <p:animEffect transition="in" filter="wipe(down)">
                                      <p:cBhvr>
                                        <p:cTn id="22" dur="500"/>
                                        <p:tgtEl>
                                          <p:spTgt spid="1116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down)">
                                      <p:cBhvr>
                                        <p:cTn id="30" dur="500"/>
                                        <p:tgtEl>
                                          <p:spTgt spid="58"/>
                                        </p:tgtEl>
                                      </p:cBhvr>
                                    </p:animEffect>
                                  </p:childTnLst>
                                </p:cTn>
                              </p:par>
                              <p:par>
                                <p:cTn id="31" presetID="22" presetClass="entr" presetSubtype="4"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down)">
                                      <p:cBhvr>
                                        <p:cTn id="38" dur="500"/>
                                        <p:tgtEl>
                                          <p:spTgt spid="56"/>
                                        </p:tgtEl>
                                      </p:cBhvr>
                                    </p:animEffect>
                                  </p:childTnLst>
                                </p:cTn>
                              </p:par>
                              <p:par>
                                <p:cTn id="39" presetID="22" presetClass="entr" presetSubtype="4"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down)">
                                      <p:cBhvr>
                                        <p:cTn id="46" dur="500"/>
                                        <p:tgtEl>
                                          <p:spTgt spid="66"/>
                                        </p:tgtEl>
                                      </p:cBhvr>
                                    </p:animEffect>
                                  </p:childTnLst>
                                </p:cTn>
                              </p:par>
                              <p:par>
                                <p:cTn id="47" presetID="22" presetClass="entr" presetSubtype="4"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ipe(down)">
                                      <p:cBhvr>
                                        <p:cTn id="49" dur="500"/>
                                        <p:tgtEl>
                                          <p:spTgt spid="67"/>
                                        </p:tgtEl>
                                      </p:cBhvr>
                                    </p:animEffect>
                                  </p:childTnLst>
                                </p:cTn>
                              </p:par>
                              <p:par>
                                <p:cTn id="50" presetID="22" presetClass="entr" presetSubtype="4" fill="hold"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down)">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41" grpId="0"/>
      <p:bldP spid="55" grpId="0"/>
      <p:bldP spid="56" grpId="0"/>
      <p:bldP spid="66"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52400" y="762000"/>
            <a:ext cx="8305800" cy="304800"/>
          </a:xfrm>
          <a:prstGeom prst="rect">
            <a:avLst/>
          </a:prstGeom>
          <a:noFill/>
          <a:ln w="9525">
            <a:noFill/>
            <a:miter lim="800000"/>
            <a:headEnd/>
            <a:tailEnd/>
          </a:ln>
          <a:effectLst/>
        </p:spPr>
        <p:txBody>
          <a:bodyPr/>
          <a:lstStyle/>
          <a:p>
            <a:pPr marL="342900" indent="-342900">
              <a:lnSpc>
                <a:spcPct val="80000"/>
              </a:lnSpc>
              <a:spcBef>
                <a:spcPct val="20000"/>
              </a:spcBef>
            </a:pPr>
            <a:r>
              <a:rPr lang="en-US" sz="2400" b="1" dirty="0" smtClean="0"/>
              <a:t>Major results of this work:</a:t>
            </a:r>
          </a:p>
        </p:txBody>
      </p:sp>
      <p:sp>
        <p:nvSpPr>
          <p:cNvPr id="3" name="Title 1"/>
          <p:cNvSpPr txBox="1">
            <a:spLocks/>
          </p:cNvSpPr>
          <p:nvPr/>
        </p:nvSpPr>
        <p:spPr>
          <a:xfrm>
            <a:off x="457200" y="0"/>
            <a:ext cx="82296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VI. Conclusion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3"/>
          <p:cNvSpPr/>
          <p:nvPr/>
        </p:nvSpPr>
        <p:spPr>
          <a:xfrm>
            <a:off x="381000" y="3671566"/>
            <a:ext cx="8001000" cy="2653034"/>
          </a:xfrm>
          <a:prstGeom prst="rect">
            <a:avLst/>
          </a:prstGeom>
        </p:spPr>
        <p:txBody>
          <a:bodyPr wrap="square">
            <a:spAutoFit/>
          </a:bodyPr>
          <a:lstStyle/>
          <a:p>
            <a:pPr marL="342900" indent="-342900">
              <a:lnSpc>
                <a:spcPct val="80000"/>
              </a:lnSpc>
              <a:spcBef>
                <a:spcPct val="20000"/>
              </a:spcBef>
            </a:pPr>
            <a:r>
              <a:rPr lang="en-US" dirty="0" smtClean="0"/>
              <a:t>-Results in dissipative range in (qualitative) agreement with:</a:t>
            </a:r>
          </a:p>
          <a:p>
            <a:pPr marL="342900" indent="-342900">
              <a:lnSpc>
                <a:spcPct val="80000"/>
              </a:lnSpc>
              <a:spcBef>
                <a:spcPct val="20000"/>
              </a:spcBef>
            </a:pPr>
            <a:r>
              <a:rPr lang="en-US" sz="1600" i="1" dirty="0" smtClean="0"/>
              <a:t>J. </a:t>
            </a:r>
            <a:r>
              <a:rPr lang="en-US" sz="1600" i="1" dirty="0" err="1" smtClean="0"/>
              <a:t>Bec</a:t>
            </a:r>
            <a:r>
              <a:rPr lang="en-US" sz="1600" i="1" dirty="0" smtClean="0"/>
              <a:t>, Phys. Rev. </a:t>
            </a:r>
            <a:r>
              <a:rPr lang="en-US" sz="1600" i="1" dirty="0" err="1" smtClean="0"/>
              <a:t>Lett</a:t>
            </a:r>
            <a:r>
              <a:rPr lang="en-US" sz="1600" i="1" dirty="0" smtClean="0"/>
              <a:t>. 92, 224501 (2004).</a:t>
            </a:r>
          </a:p>
          <a:p>
            <a:pPr marL="342900" indent="-342900">
              <a:lnSpc>
                <a:spcPct val="80000"/>
              </a:lnSpc>
              <a:spcBef>
                <a:spcPct val="20000"/>
              </a:spcBef>
            </a:pPr>
            <a:r>
              <a:rPr lang="en-US" sz="1600" i="1" dirty="0" smtClean="0"/>
              <a:t>E. </a:t>
            </a:r>
            <a:r>
              <a:rPr lang="en-US" sz="1600" i="1" dirty="0" err="1" smtClean="0"/>
              <a:t>Balkovsky</a:t>
            </a:r>
            <a:r>
              <a:rPr lang="en-US" sz="1600" i="1" dirty="0" smtClean="0"/>
              <a:t>, </a:t>
            </a:r>
            <a:r>
              <a:rPr lang="en-US" sz="1600" i="1" dirty="0" err="1" smtClean="0"/>
              <a:t>arXiv.chaodynp</a:t>
            </a:r>
            <a:r>
              <a:rPr lang="en-US" sz="1600" i="1" dirty="0" smtClean="0"/>
              <a:t>. 9912027 (1999).</a:t>
            </a:r>
          </a:p>
          <a:p>
            <a:pPr marL="342900" indent="-342900">
              <a:lnSpc>
                <a:spcPct val="80000"/>
              </a:lnSpc>
              <a:spcBef>
                <a:spcPct val="20000"/>
              </a:spcBef>
            </a:pPr>
            <a:r>
              <a:rPr lang="en-US" sz="1600" i="1" dirty="0" smtClean="0"/>
              <a:t>A. </a:t>
            </a:r>
            <a:r>
              <a:rPr lang="en-US" sz="1600" i="1" dirty="0" err="1" smtClean="0"/>
              <a:t>Pumir</a:t>
            </a:r>
            <a:r>
              <a:rPr lang="en-US" sz="1600" i="1" dirty="0" smtClean="0"/>
              <a:t>, Phys. Rev. E. 77, 066304 (2008). </a:t>
            </a:r>
          </a:p>
          <a:p>
            <a:pPr marL="342900" indent="-342900">
              <a:lnSpc>
                <a:spcPct val="80000"/>
              </a:lnSpc>
              <a:spcBef>
                <a:spcPct val="20000"/>
              </a:spcBef>
            </a:pPr>
            <a:endParaRPr lang="en-US" i="1" dirty="0" smtClean="0"/>
          </a:p>
          <a:p>
            <a:pPr marL="342900" indent="-342900">
              <a:lnSpc>
                <a:spcPct val="80000"/>
              </a:lnSpc>
              <a:spcBef>
                <a:spcPct val="20000"/>
              </a:spcBef>
            </a:pPr>
            <a:r>
              <a:rPr lang="en-US" dirty="0" smtClean="0"/>
              <a:t>-Results in inertial range in (qualitative) agreement with: </a:t>
            </a:r>
          </a:p>
          <a:p>
            <a:pPr marL="342900" indent="-342900">
              <a:lnSpc>
                <a:spcPct val="80000"/>
              </a:lnSpc>
              <a:spcBef>
                <a:spcPct val="20000"/>
              </a:spcBef>
            </a:pPr>
            <a:r>
              <a:rPr lang="en-US" sz="1600" i="1" dirty="0" smtClean="0"/>
              <a:t>A. </a:t>
            </a:r>
            <a:r>
              <a:rPr lang="en-US" sz="1600" i="1" dirty="0" err="1" smtClean="0"/>
              <a:t>Pumir</a:t>
            </a:r>
            <a:r>
              <a:rPr lang="en-US" sz="1600" i="1" dirty="0" smtClean="0"/>
              <a:t>, Phys. Rev. E. 77, 066304 (2008). </a:t>
            </a:r>
          </a:p>
          <a:p>
            <a:pPr marL="342900" indent="-342900">
              <a:lnSpc>
                <a:spcPct val="80000"/>
              </a:lnSpc>
              <a:spcBef>
                <a:spcPct val="20000"/>
              </a:spcBef>
            </a:pPr>
            <a:r>
              <a:rPr lang="en-US" dirty="0" smtClean="0"/>
              <a:t>-Results most likely NOT due to caustics (or waves), as in:</a:t>
            </a:r>
          </a:p>
          <a:p>
            <a:pPr marL="342900" indent="-342900">
              <a:lnSpc>
                <a:spcPct val="80000"/>
              </a:lnSpc>
              <a:spcBef>
                <a:spcPct val="20000"/>
              </a:spcBef>
            </a:pPr>
            <a:r>
              <a:rPr lang="en-US" sz="1600" i="1" dirty="0" smtClean="0"/>
              <a:t>M. Wilkinson, </a:t>
            </a:r>
            <a:r>
              <a:rPr lang="en-US" sz="1600" i="1" dirty="0" err="1" smtClean="0"/>
              <a:t>Europhys</a:t>
            </a:r>
            <a:r>
              <a:rPr lang="en-US" sz="1600" i="1" dirty="0" smtClean="0"/>
              <a:t>. </a:t>
            </a:r>
            <a:r>
              <a:rPr lang="en-US" sz="1600" i="1" dirty="0" err="1" smtClean="0"/>
              <a:t>Lett</a:t>
            </a:r>
            <a:r>
              <a:rPr lang="en-US" sz="1600" i="1" dirty="0" smtClean="0"/>
              <a:t>. </a:t>
            </a:r>
            <a:r>
              <a:rPr lang="en-US" sz="1600" b="1" i="1" dirty="0" smtClean="0"/>
              <a:t>71</a:t>
            </a:r>
            <a:r>
              <a:rPr lang="en-US" sz="1600" i="1" dirty="0" smtClean="0"/>
              <a:t>, 186 (2005) </a:t>
            </a:r>
          </a:p>
          <a:p>
            <a:pPr marL="342900" indent="-342900">
              <a:lnSpc>
                <a:spcPct val="80000"/>
              </a:lnSpc>
              <a:spcBef>
                <a:spcPct val="20000"/>
              </a:spcBef>
            </a:pPr>
            <a:r>
              <a:rPr lang="en-US" sz="1600" i="1" dirty="0" smtClean="0"/>
              <a:t>P. </a:t>
            </a:r>
            <a:r>
              <a:rPr lang="en-US" sz="1600" i="1" dirty="0" err="1" smtClean="0"/>
              <a:t>Denissenko</a:t>
            </a:r>
            <a:r>
              <a:rPr lang="en-US" sz="1600" i="1" dirty="0" smtClean="0"/>
              <a:t>, Phys. Rev. </a:t>
            </a:r>
            <a:r>
              <a:rPr lang="en-US" sz="1600" i="1" dirty="0" err="1" smtClean="0"/>
              <a:t>Lett</a:t>
            </a:r>
            <a:r>
              <a:rPr lang="en-US" sz="1600" i="1" dirty="0" smtClean="0"/>
              <a:t>. </a:t>
            </a:r>
            <a:r>
              <a:rPr lang="en-US" sz="1600" b="1" i="1" dirty="0" smtClean="0"/>
              <a:t>97</a:t>
            </a:r>
            <a:r>
              <a:rPr lang="en-US" sz="1600" i="1" dirty="0" smtClean="0"/>
              <a:t>, 244501 (2006).</a:t>
            </a:r>
          </a:p>
        </p:txBody>
      </p:sp>
      <p:sp>
        <p:nvSpPr>
          <p:cNvPr id="5" name="Rectangle 4"/>
          <p:cNvSpPr/>
          <p:nvPr/>
        </p:nvSpPr>
        <p:spPr>
          <a:xfrm>
            <a:off x="0" y="1243786"/>
            <a:ext cx="9144000" cy="2185214"/>
          </a:xfrm>
          <a:prstGeom prst="rect">
            <a:avLst/>
          </a:prstGeom>
        </p:spPr>
        <p:txBody>
          <a:bodyPr wrap="square">
            <a:spAutoFit/>
          </a:bodyPr>
          <a:lstStyle/>
          <a:p>
            <a:pPr marL="342900" indent="-342900">
              <a:lnSpc>
                <a:spcPct val="80000"/>
              </a:lnSpc>
              <a:spcBef>
                <a:spcPct val="20000"/>
              </a:spcBef>
              <a:buFontTx/>
              <a:buChar char="•"/>
            </a:pPr>
            <a:r>
              <a:rPr lang="en-US" sz="2400" dirty="0" smtClean="0"/>
              <a:t>Particles coagulate into string-like structures. </a:t>
            </a:r>
          </a:p>
          <a:p>
            <a:pPr marL="342900" indent="-342900">
              <a:lnSpc>
                <a:spcPct val="80000"/>
              </a:lnSpc>
              <a:spcBef>
                <a:spcPct val="20000"/>
              </a:spcBef>
            </a:pPr>
            <a:r>
              <a:rPr lang="en-US" sz="1600" dirty="0" smtClean="0"/>
              <a:t>	- Particles concentrate on </a:t>
            </a:r>
            <a:r>
              <a:rPr lang="en-US" sz="1600" dirty="0" err="1" smtClean="0"/>
              <a:t>multifractal</a:t>
            </a:r>
            <a:r>
              <a:rPr lang="en-US" sz="1600" dirty="0" smtClean="0"/>
              <a:t> in both inertial and dissipative ranges.</a:t>
            </a:r>
            <a:endParaRPr lang="en-US" sz="2400" b="1" dirty="0" smtClean="0"/>
          </a:p>
          <a:p>
            <a:pPr marL="342900" indent="-342900">
              <a:lnSpc>
                <a:spcPct val="80000"/>
              </a:lnSpc>
              <a:spcBef>
                <a:spcPct val="20000"/>
              </a:spcBef>
              <a:buFontTx/>
              <a:buChar char="•"/>
            </a:pPr>
            <a:r>
              <a:rPr lang="en-US" sz="2400" dirty="0" smtClean="0"/>
              <a:t>Inertial and dissipative range concentrations </a:t>
            </a:r>
            <a:r>
              <a:rPr lang="en-US" sz="2400" i="1" dirty="0" smtClean="0"/>
              <a:t>quantitatively</a:t>
            </a:r>
            <a:r>
              <a:rPr lang="en-US" sz="2400" dirty="0" smtClean="0"/>
              <a:t> different.</a:t>
            </a:r>
          </a:p>
          <a:p>
            <a:pPr marL="342900" indent="-342900">
              <a:lnSpc>
                <a:spcPct val="80000"/>
              </a:lnSpc>
              <a:spcBef>
                <a:spcPct val="20000"/>
              </a:spcBef>
            </a:pPr>
            <a:r>
              <a:rPr lang="en-US" sz="1600" dirty="0" smtClean="0"/>
              <a:t>	- First moment of the (</a:t>
            </a:r>
            <a:r>
              <a:rPr lang="en-US" sz="1600" dirty="0" err="1" smtClean="0"/>
              <a:t>Lagrangian</a:t>
            </a:r>
            <a:r>
              <a:rPr lang="en-US" sz="1600" dirty="0" smtClean="0"/>
              <a:t>) coarse-grained concentration exhibits unique scale-free behavior in inertial and dissipative ranges.</a:t>
            </a:r>
          </a:p>
          <a:p>
            <a:pPr marL="342900" indent="-342900">
              <a:lnSpc>
                <a:spcPct val="80000"/>
              </a:lnSpc>
              <a:spcBef>
                <a:spcPct val="20000"/>
              </a:spcBef>
              <a:buFontTx/>
              <a:buChar char="•"/>
            </a:pPr>
            <a:r>
              <a:rPr lang="en-US" sz="2400" dirty="0" smtClean="0"/>
              <a:t>PDFs behave algebraically (very broad) over range of concentrations.</a:t>
            </a:r>
          </a:p>
          <a:p>
            <a:pPr marL="342900" indent="-342900">
              <a:lnSpc>
                <a:spcPct val="80000"/>
              </a:lnSpc>
              <a:spcBef>
                <a:spcPct val="20000"/>
              </a:spcBef>
            </a:pPr>
            <a:r>
              <a:rPr lang="en-US" sz="2400" dirty="0" smtClean="0"/>
              <a:t>	</a:t>
            </a:r>
            <a:r>
              <a:rPr lang="en-US" sz="1600" dirty="0" smtClean="0"/>
              <a:t>- Power-law describes regions of particle expulsion instead of line structures.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down)">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down)">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wipe(down)">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wipe(down)">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wipe(down)">
                                      <p:cBhvr>
                                        <p:cTn id="62" dur="500"/>
                                        <p:tgtEl>
                                          <p:spTgt spid="4">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Effect transition="in" filter="wipe(down)">
                                      <p:cBhvr>
                                        <p:cTn id="67" dur="500"/>
                                        <p:tgtEl>
                                          <p:spTgt spid="4">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wipe(down)">
                                      <p:cBhvr>
                                        <p:cTn id="72" dur="500"/>
                                        <p:tgtEl>
                                          <p:spTgt spid="4">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
                                            <p:txEl>
                                              <p:pRg st="9" end="9"/>
                                            </p:txEl>
                                          </p:spTgt>
                                        </p:tgtEl>
                                        <p:attrNameLst>
                                          <p:attrName>style.visibility</p:attrName>
                                        </p:attrNameLst>
                                      </p:cBhvr>
                                      <p:to>
                                        <p:strVal val="visible"/>
                                      </p:to>
                                    </p:set>
                                    <p:animEffect transition="in" filter="wipe(down)">
                                      <p:cBhvr>
                                        <p:cTn id="7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Text Box 6"/>
          <p:cNvSpPr txBox="1">
            <a:spLocks noChangeArrowheads="1"/>
          </p:cNvSpPr>
          <p:nvPr/>
        </p:nvSpPr>
        <p:spPr bwMode="auto">
          <a:xfrm>
            <a:off x="533400" y="3998655"/>
            <a:ext cx="7924800" cy="2554545"/>
          </a:xfrm>
          <a:prstGeom prst="rect">
            <a:avLst/>
          </a:prstGeom>
          <a:noFill/>
          <a:ln w="9525">
            <a:noFill/>
            <a:miter lim="800000"/>
            <a:headEnd/>
            <a:tailEnd/>
          </a:ln>
          <a:effectLst/>
        </p:spPr>
        <p:txBody>
          <a:bodyPr wrap="square">
            <a:spAutoFit/>
          </a:bodyPr>
          <a:lstStyle/>
          <a:p>
            <a:r>
              <a:rPr lang="en-US" sz="2000" dirty="0" smtClean="0"/>
              <a:t>Collaborator’s (Dr.’s W.I. </a:t>
            </a:r>
            <a:r>
              <a:rPr lang="en-US" sz="2000" dirty="0" err="1" smtClean="0"/>
              <a:t>Goldburg</a:t>
            </a:r>
            <a:r>
              <a:rPr lang="en-US" sz="2000" dirty="0" smtClean="0"/>
              <a:t>, M.M. </a:t>
            </a:r>
            <a:r>
              <a:rPr lang="en-US" sz="2000" dirty="0" err="1" smtClean="0"/>
              <a:t>Bandi</a:t>
            </a:r>
            <a:r>
              <a:rPr lang="en-US" sz="2000" dirty="0" smtClean="0"/>
              <a:t>, and A. </a:t>
            </a:r>
            <a:r>
              <a:rPr lang="en-US" sz="2000" dirty="0" err="1" smtClean="0"/>
              <a:t>Pumir</a:t>
            </a:r>
            <a:r>
              <a:rPr lang="en-US" sz="2000" dirty="0" smtClean="0"/>
              <a:t>) would like to thank G. </a:t>
            </a:r>
            <a:r>
              <a:rPr lang="en-US" sz="2000" dirty="0" err="1" smtClean="0"/>
              <a:t>Falkovich</a:t>
            </a:r>
            <a:r>
              <a:rPr lang="en-US" sz="2000" dirty="0" smtClean="0"/>
              <a:t> and K. </a:t>
            </a:r>
            <a:r>
              <a:rPr lang="en-US" sz="2000" dirty="0" err="1" smtClean="0"/>
              <a:t>Gawedzki</a:t>
            </a:r>
            <a:r>
              <a:rPr lang="en-US" sz="2000" dirty="0" smtClean="0"/>
              <a:t> for very helpful discussions. Funding was provided by the US National Science Foundation grant # DMR-0604477 and by the French ANR (contract DSPET) and by IDRIS. This work was partially carried out under the auspices of the National Nuclear Security Administration of the U.S. Department of Energy at Los Alamos National Laboratory under Contract No. DE-AC52-06NA25396. Dr. A. </a:t>
            </a:r>
            <a:r>
              <a:rPr lang="en-US" sz="2000" dirty="0" err="1" smtClean="0"/>
              <a:t>Pumir</a:t>
            </a:r>
            <a:r>
              <a:rPr lang="en-US" sz="2000" dirty="0" smtClean="0"/>
              <a:t> thanks the French ANR (contract DSPET), and IDRIS for support.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57200" y="533400"/>
            <a:ext cx="8382000" cy="2954655"/>
          </a:xfrm>
          <a:prstGeom prst="rect">
            <a:avLst/>
          </a:prstGeom>
          <a:noFill/>
          <a:ln w="9525">
            <a:noFill/>
            <a:miter lim="800000"/>
            <a:headEnd/>
            <a:tailEnd/>
          </a:ln>
        </p:spPr>
        <p:txBody>
          <a:bodyPr>
            <a:spAutoFit/>
          </a:bodyPr>
          <a:lstStyle/>
          <a:p>
            <a:r>
              <a:rPr lang="en-US" sz="2400" b="1" i="1" dirty="0" smtClean="0"/>
              <a:t>Collaborators:</a:t>
            </a:r>
          </a:p>
          <a:p>
            <a:r>
              <a:rPr lang="en-US" sz="2400" b="1" i="1" dirty="0" smtClean="0"/>
              <a:t>Walter </a:t>
            </a:r>
            <a:r>
              <a:rPr lang="en-US" sz="2400" b="1" i="1" dirty="0" err="1" smtClean="0"/>
              <a:t>Goldburg</a:t>
            </a:r>
            <a:endParaRPr lang="en-US" sz="2400" b="1" i="1" dirty="0" smtClean="0"/>
          </a:p>
          <a:p>
            <a:r>
              <a:rPr lang="en-US" dirty="0" smtClean="0"/>
              <a:t>Department of Physics &amp; Astronomy, University of Pittsburgh</a:t>
            </a:r>
          </a:p>
          <a:p>
            <a:r>
              <a:rPr lang="en-US" sz="2400" b="1" i="1" dirty="0" smtClean="0"/>
              <a:t>Mahesh </a:t>
            </a:r>
            <a:r>
              <a:rPr lang="en-US" sz="2400" b="1" i="1" dirty="0"/>
              <a:t>M. </a:t>
            </a:r>
            <a:r>
              <a:rPr lang="en-US" sz="2400" b="1" i="1" dirty="0" err="1"/>
              <a:t>Bandi</a:t>
            </a:r>
            <a:endParaRPr lang="en-US" dirty="0"/>
          </a:p>
          <a:p>
            <a:r>
              <a:rPr lang="en-US" dirty="0" smtClean="0"/>
              <a:t>Center </a:t>
            </a:r>
            <a:r>
              <a:rPr lang="en-US" dirty="0"/>
              <a:t>for Nonlinear Studies and Condensed Matter &amp; Thermal Physics Division,</a:t>
            </a:r>
          </a:p>
          <a:p>
            <a:r>
              <a:rPr lang="en-US" dirty="0"/>
              <a:t>Los Alamos National Lab</a:t>
            </a:r>
            <a:r>
              <a:rPr lang="en-US" dirty="0" smtClean="0"/>
              <a:t>.</a:t>
            </a:r>
          </a:p>
          <a:p>
            <a:r>
              <a:rPr lang="en-US" sz="2400" b="1" i="1" dirty="0" smtClean="0"/>
              <a:t>Alain </a:t>
            </a:r>
            <a:r>
              <a:rPr lang="en-US" sz="2400" b="1" i="1" dirty="0" err="1" smtClean="0"/>
              <a:t>Pumir</a:t>
            </a:r>
            <a:endParaRPr lang="en-US" sz="2400" b="1" i="1" dirty="0" smtClean="0"/>
          </a:p>
          <a:p>
            <a:r>
              <a:rPr lang="en-US" dirty="0" err="1" smtClean="0"/>
              <a:t>Institut</a:t>
            </a:r>
            <a:r>
              <a:rPr lang="en-US" dirty="0" smtClean="0"/>
              <a:t> </a:t>
            </a:r>
            <a:r>
              <a:rPr lang="en-US" dirty="0" err="1" smtClean="0"/>
              <a:t>Nonline´aire</a:t>
            </a:r>
            <a:r>
              <a:rPr lang="en-US" dirty="0" smtClean="0"/>
              <a:t> de Nice, CNRS, France</a:t>
            </a:r>
          </a:p>
          <a:p>
            <a:endParaRPr lang="en-US" dirty="0" smtClean="0"/>
          </a:p>
        </p:txBody>
      </p:sp>
      <p:sp>
        <p:nvSpPr>
          <p:cNvPr id="3" name="Rectangle 2"/>
          <p:cNvSpPr/>
          <p:nvPr/>
        </p:nvSpPr>
        <p:spPr>
          <a:xfrm>
            <a:off x="609600" y="4590871"/>
            <a:ext cx="7924800" cy="1200329"/>
          </a:xfrm>
          <a:prstGeom prst="rect">
            <a:avLst/>
          </a:prstGeom>
        </p:spPr>
        <p:txBody>
          <a:bodyPr wrap="square">
            <a:spAutoFit/>
          </a:bodyPr>
          <a:lstStyle/>
          <a:p>
            <a:r>
              <a:rPr lang="en-US" dirty="0" smtClean="0"/>
              <a:t>Thanks to thesis committee:</a:t>
            </a:r>
          </a:p>
          <a:p>
            <a:r>
              <a:rPr lang="en-US" dirty="0" smtClean="0"/>
              <a:t>Dr. Walter </a:t>
            </a:r>
            <a:r>
              <a:rPr lang="en-US" dirty="0" err="1" smtClean="0"/>
              <a:t>I.Goldburg</a:t>
            </a:r>
            <a:r>
              <a:rPr lang="en-US" dirty="0" smtClean="0"/>
              <a:t> </a:t>
            </a:r>
          </a:p>
          <a:p>
            <a:r>
              <a:rPr lang="en-US" dirty="0" smtClean="0"/>
              <a:t>Dr. Sung K. Cho </a:t>
            </a:r>
          </a:p>
          <a:p>
            <a:r>
              <a:rPr lang="en-US" dirty="0" smtClean="0"/>
              <a:t>Dr. Bong J. Lee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57200" y="1524000"/>
            <a:ext cx="8382000" cy="4739759"/>
          </a:xfrm>
          <a:prstGeom prst="rect">
            <a:avLst/>
          </a:prstGeom>
          <a:noFill/>
          <a:ln w="9525">
            <a:noFill/>
            <a:miter lim="800000"/>
            <a:headEnd/>
            <a:tailEnd/>
          </a:ln>
          <a:effectLst/>
        </p:spPr>
        <p:txBody>
          <a:bodyPr wrap="square">
            <a:spAutoFit/>
          </a:bodyPr>
          <a:lstStyle/>
          <a:p>
            <a:pPr>
              <a:spcBef>
                <a:spcPct val="50000"/>
              </a:spcBef>
            </a:pPr>
            <a:r>
              <a:rPr lang="en-US" sz="3200" dirty="0" smtClean="0"/>
              <a:t>I.  Experiment Description/Overview </a:t>
            </a:r>
          </a:p>
          <a:p>
            <a:pPr>
              <a:spcBef>
                <a:spcPct val="50000"/>
              </a:spcBef>
            </a:pPr>
            <a:r>
              <a:rPr lang="en-US" sz="3200" dirty="0" smtClean="0"/>
              <a:t>II. Particle Evolution</a:t>
            </a:r>
          </a:p>
          <a:p>
            <a:pPr>
              <a:spcBef>
                <a:spcPct val="50000"/>
              </a:spcBef>
            </a:pPr>
            <a:r>
              <a:rPr lang="en-US" sz="3200" dirty="0" smtClean="0"/>
              <a:t>III. Coarse-graining Procedure</a:t>
            </a:r>
          </a:p>
          <a:p>
            <a:pPr>
              <a:spcBef>
                <a:spcPct val="50000"/>
              </a:spcBef>
            </a:pPr>
            <a:r>
              <a:rPr lang="en-US" sz="3200" dirty="0" smtClean="0"/>
              <a:t>IV. Concentration Statistics</a:t>
            </a:r>
          </a:p>
          <a:p>
            <a:pPr>
              <a:spcBef>
                <a:spcPct val="50000"/>
              </a:spcBef>
            </a:pPr>
            <a:r>
              <a:rPr lang="en-US" sz="3200" dirty="0" smtClean="0"/>
              <a:t>V. Discussion</a:t>
            </a:r>
          </a:p>
          <a:p>
            <a:pPr>
              <a:spcBef>
                <a:spcPct val="50000"/>
              </a:spcBef>
            </a:pPr>
            <a:r>
              <a:rPr lang="en-US" sz="3200" dirty="0" smtClean="0"/>
              <a:t>VI. Conclusion</a:t>
            </a:r>
          </a:p>
          <a:p>
            <a:pPr>
              <a:spcBef>
                <a:spcPct val="50000"/>
              </a:spcBef>
            </a:pPr>
            <a:endParaRPr lang="en-US" sz="2000" dirty="0" smtClean="0"/>
          </a:p>
        </p:txBody>
      </p:sp>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Outline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6"/>
          <p:cNvSpPr txBox="1">
            <a:spLocks noChangeArrowheads="1"/>
          </p:cNvSpPr>
          <p:nvPr/>
        </p:nvSpPr>
        <p:spPr bwMode="auto">
          <a:xfrm>
            <a:off x="-1143000" y="609600"/>
            <a:ext cx="533400" cy="641350"/>
          </a:xfrm>
          <a:prstGeom prst="rect">
            <a:avLst/>
          </a:prstGeom>
          <a:noFill/>
          <a:ln w="9525" algn="ctr">
            <a:noFill/>
            <a:miter lim="800000"/>
            <a:headEnd/>
            <a:tailEnd/>
          </a:ln>
        </p:spPr>
        <p:txBody>
          <a:bodyPr>
            <a:spAutoFit/>
          </a:bodyPr>
          <a:lstStyle/>
          <a:p>
            <a:pPr>
              <a:spcBef>
                <a:spcPct val="50000"/>
              </a:spcBef>
            </a:pPr>
            <a:endParaRPr lang="en-US" sz="3600"/>
          </a:p>
        </p:txBody>
      </p:sp>
      <p:pic>
        <p:nvPicPr>
          <p:cNvPr id="32772" name="Picture 2" descr="pic3"/>
          <p:cNvPicPr>
            <a:picLocks noChangeAspect="1" noChangeArrowheads="1"/>
          </p:cNvPicPr>
          <p:nvPr/>
        </p:nvPicPr>
        <p:blipFill>
          <a:blip r:embed="rId3" cstate="print"/>
          <a:srcRect/>
          <a:stretch>
            <a:fillRect/>
          </a:stretch>
        </p:blipFill>
        <p:spPr bwMode="auto">
          <a:xfrm>
            <a:off x="304800" y="2971800"/>
            <a:ext cx="4470400" cy="3352800"/>
          </a:xfrm>
          <a:prstGeom prst="rect">
            <a:avLst/>
          </a:prstGeom>
          <a:noFill/>
          <a:ln w="9525">
            <a:noFill/>
            <a:miter lim="800000"/>
            <a:headEnd/>
            <a:tailEnd/>
          </a:ln>
        </p:spPr>
      </p:pic>
      <p:sp>
        <p:nvSpPr>
          <p:cNvPr id="32776" name="Rectangle 3"/>
          <p:cNvSpPr>
            <a:spLocks noChangeArrowheads="1"/>
          </p:cNvSpPr>
          <p:nvPr/>
        </p:nvSpPr>
        <p:spPr bwMode="auto">
          <a:xfrm>
            <a:off x="0" y="914400"/>
            <a:ext cx="9144000" cy="16002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Experiment: track floating particles on the surface of a turbulent sea.</a:t>
            </a:r>
          </a:p>
          <a:p>
            <a:pPr marL="342900" indent="-342900">
              <a:lnSpc>
                <a:spcPct val="80000"/>
              </a:lnSpc>
              <a:spcBef>
                <a:spcPct val="20000"/>
              </a:spcBef>
              <a:buFontTx/>
              <a:buChar char="•"/>
            </a:pPr>
            <a:r>
              <a:rPr lang="en-US" sz="2000" dirty="0" smtClean="0"/>
              <a:t>Models transport of pollutants, chemical species, etc. which are </a:t>
            </a:r>
            <a:r>
              <a:rPr lang="en-US" sz="2000" b="1" dirty="0" smtClean="0"/>
              <a:t>PASSIVE</a:t>
            </a:r>
            <a:r>
              <a:rPr lang="en-US" sz="2000" dirty="0" smtClean="0"/>
              <a:t> and </a:t>
            </a:r>
            <a:r>
              <a:rPr lang="en-US" sz="2000" b="1" dirty="0" smtClean="0"/>
              <a:t>BOUYANT</a:t>
            </a:r>
            <a:r>
              <a:rPr lang="en-US" sz="2000" dirty="0" smtClean="0"/>
              <a:t>.</a:t>
            </a:r>
          </a:p>
          <a:p>
            <a:pPr marL="342900" indent="-342900">
              <a:lnSpc>
                <a:spcPct val="80000"/>
              </a:lnSpc>
              <a:spcBef>
                <a:spcPct val="20000"/>
              </a:spcBef>
              <a:buFontTx/>
              <a:buChar char="•"/>
            </a:pPr>
            <a:r>
              <a:rPr lang="en-US" sz="2000" dirty="0" smtClean="0"/>
              <a:t>Floaters flee fluid </a:t>
            </a:r>
            <a:r>
              <a:rPr lang="en-US" sz="2000" dirty="0" err="1" smtClean="0"/>
              <a:t>upwellings</a:t>
            </a:r>
            <a:r>
              <a:rPr lang="en-US" sz="2000" dirty="0" smtClean="0"/>
              <a:t> (sources) and cluster around fluid </a:t>
            </a:r>
            <a:r>
              <a:rPr lang="en-US" sz="2000" dirty="0" err="1" smtClean="0"/>
              <a:t>downwellings</a:t>
            </a:r>
            <a:r>
              <a:rPr lang="en-US" sz="2000" dirty="0" smtClean="0"/>
              <a:t> (sinks).</a:t>
            </a:r>
            <a:r>
              <a:rPr lang="en-US" sz="3200" dirty="0" smtClean="0"/>
              <a:t> </a:t>
            </a:r>
            <a:endParaRPr lang="en-US" sz="3200" dirty="0"/>
          </a:p>
        </p:txBody>
      </p:sp>
      <p:pic>
        <p:nvPicPr>
          <p:cNvPr id="32790" name="Picture 1026" descr="fourclouds"/>
          <p:cNvPicPr>
            <a:picLocks noChangeAspect="1" noChangeArrowheads="1"/>
          </p:cNvPicPr>
          <p:nvPr/>
        </p:nvPicPr>
        <p:blipFill>
          <a:blip r:embed="rId4" cstate="print"/>
          <a:srcRect/>
          <a:stretch>
            <a:fillRect/>
          </a:stretch>
        </p:blipFill>
        <p:spPr bwMode="auto">
          <a:xfrm>
            <a:off x="4876800" y="2743200"/>
            <a:ext cx="3886200" cy="3790058"/>
          </a:xfrm>
          <a:prstGeom prst="rect">
            <a:avLst/>
          </a:prstGeom>
          <a:noFill/>
          <a:ln w="9525">
            <a:noFill/>
            <a:miter lim="800000"/>
            <a:headEnd/>
            <a:tailEnd/>
          </a:ln>
        </p:spPr>
      </p:pic>
      <p:sp>
        <p:nvSpPr>
          <p:cNvPr id="10" name="Text Box 2"/>
          <p:cNvSpPr txBox="1">
            <a:spLocks noChangeArrowheads="1"/>
          </p:cNvSpPr>
          <p:nvPr/>
        </p:nvSpPr>
        <p:spPr bwMode="auto">
          <a:xfrm>
            <a:off x="0" y="0"/>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I. Experiment Overview</a:t>
            </a:r>
            <a:endParaRPr lang="en-US" sz="4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90"/>
                                        </p:tgtEl>
                                        <p:attrNameLst>
                                          <p:attrName>style.visibility</p:attrName>
                                        </p:attrNameLst>
                                      </p:cBhvr>
                                      <p:to>
                                        <p:strVal val="visible"/>
                                      </p:to>
                                    </p:set>
                                    <p:animEffect transition="in" filter="wipe(down)">
                                      <p:cBhvr>
                                        <p:cTn id="7" dur="500"/>
                                        <p:tgtEl>
                                          <p:spTgt spid="3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1295400" y="1143000"/>
            <a:ext cx="1588" cy="2590800"/>
          </a:xfrm>
          <a:prstGeom prst="line">
            <a:avLst/>
          </a:prstGeom>
          <a:noFill/>
          <a:ln w="9525">
            <a:solidFill>
              <a:schemeClr val="tx1"/>
            </a:solidFill>
            <a:round/>
            <a:headEnd/>
            <a:tailEnd/>
          </a:ln>
        </p:spPr>
        <p:txBody>
          <a:bodyPr/>
          <a:lstStyle/>
          <a:p>
            <a:endParaRPr lang="en-US"/>
          </a:p>
        </p:txBody>
      </p:sp>
      <p:sp>
        <p:nvSpPr>
          <p:cNvPr id="3" name="Line 4"/>
          <p:cNvSpPr>
            <a:spLocks noChangeShapeType="1"/>
          </p:cNvSpPr>
          <p:nvPr/>
        </p:nvSpPr>
        <p:spPr bwMode="auto">
          <a:xfrm>
            <a:off x="1295400" y="3733800"/>
            <a:ext cx="6400800" cy="1588"/>
          </a:xfrm>
          <a:prstGeom prst="line">
            <a:avLst/>
          </a:prstGeom>
          <a:noFill/>
          <a:ln w="9525">
            <a:solidFill>
              <a:schemeClr val="tx1"/>
            </a:solidFill>
            <a:round/>
            <a:headEnd/>
            <a:tailEnd/>
          </a:ln>
        </p:spPr>
        <p:txBody>
          <a:bodyPr/>
          <a:lstStyle/>
          <a:p>
            <a:endParaRPr lang="en-US"/>
          </a:p>
        </p:txBody>
      </p:sp>
      <p:sp>
        <p:nvSpPr>
          <p:cNvPr id="4" name="Line 5"/>
          <p:cNvSpPr>
            <a:spLocks noChangeShapeType="1"/>
          </p:cNvSpPr>
          <p:nvPr/>
        </p:nvSpPr>
        <p:spPr bwMode="auto">
          <a:xfrm flipV="1">
            <a:off x="7696200" y="1066800"/>
            <a:ext cx="1588" cy="2667000"/>
          </a:xfrm>
          <a:prstGeom prst="line">
            <a:avLst/>
          </a:prstGeom>
          <a:noFill/>
          <a:ln w="9525">
            <a:solidFill>
              <a:schemeClr val="tx1"/>
            </a:solidFill>
            <a:round/>
            <a:headEnd/>
            <a:tailEnd/>
          </a:ln>
        </p:spPr>
        <p:txBody>
          <a:bodyPr/>
          <a:lstStyle/>
          <a:p>
            <a:endParaRPr lang="en-US"/>
          </a:p>
        </p:txBody>
      </p:sp>
      <p:sp>
        <p:nvSpPr>
          <p:cNvPr id="5" name="Line 6"/>
          <p:cNvSpPr>
            <a:spLocks noChangeShapeType="1"/>
          </p:cNvSpPr>
          <p:nvPr/>
        </p:nvSpPr>
        <p:spPr bwMode="auto">
          <a:xfrm>
            <a:off x="1295400" y="1676400"/>
            <a:ext cx="6400800" cy="1588"/>
          </a:xfrm>
          <a:prstGeom prst="line">
            <a:avLst/>
          </a:prstGeom>
          <a:noFill/>
          <a:ln w="9525">
            <a:solidFill>
              <a:schemeClr val="tx1"/>
            </a:solidFill>
            <a:prstDash val="sysDot"/>
            <a:round/>
            <a:headEnd/>
            <a:tailEnd/>
          </a:ln>
        </p:spPr>
        <p:txBody>
          <a:bodyPr/>
          <a:lstStyle/>
          <a:p>
            <a:endParaRPr lang="en-US"/>
          </a:p>
        </p:txBody>
      </p:sp>
      <p:grpSp>
        <p:nvGrpSpPr>
          <p:cNvPr id="6" name="Group 7"/>
          <p:cNvGrpSpPr>
            <a:grpSpLocks/>
          </p:cNvGrpSpPr>
          <p:nvPr/>
        </p:nvGrpSpPr>
        <p:grpSpPr bwMode="auto">
          <a:xfrm>
            <a:off x="1752600" y="1905000"/>
            <a:ext cx="1676400" cy="1676400"/>
            <a:chOff x="1104" y="2448"/>
            <a:chExt cx="1056" cy="1056"/>
          </a:xfrm>
        </p:grpSpPr>
        <p:sp>
          <p:nvSpPr>
            <p:cNvPr id="7" name="Oval 8"/>
            <p:cNvSpPr>
              <a:spLocks noChangeArrowheads="1"/>
            </p:cNvSpPr>
            <p:nvPr/>
          </p:nvSpPr>
          <p:spPr bwMode="auto">
            <a:xfrm>
              <a:off x="1104" y="2448"/>
              <a:ext cx="1056" cy="1056"/>
            </a:xfrm>
            <a:prstGeom prst="ellipse">
              <a:avLst/>
            </a:prstGeom>
            <a:noFill/>
            <a:ln w="952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1584" y="2448"/>
              <a:ext cx="144" cy="0"/>
            </a:xfrm>
            <a:prstGeom prst="line">
              <a:avLst/>
            </a:prstGeom>
            <a:noFill/>
            <a:ln w="9525">
              <a:solidFill>
                <a:schemeClr val="tx1"/>
              </a:solidFill>
              <a:round/>
              <a:headEnd/>
              <a:tailEnd type="triangle" w="med" len="med"/>
            </a:ln>
          </p:spPr>
          <p:txBody>
            <a:bodyPr/>
            <a:lstStyle/>
            <a:p>
              <a:endParaRPr lang="en-US"/>
            </a:p>
          </p:txBody>
        </p:sp>
        <p:sp>
          <p:nvSpPr>
            <p:cNvPr id="9" name="Line 10"/>
            <p:cNvSpPr>
              <a:spLocks noChangeShapeType="1"/>
            </p:cNvSpPr>
            <p:nvPr/>
          </p:nvSpPr>
          <p:spPr bwMode="auto">
            <a:xfrm flipV="1">
              <a:off x="1104" y="2880"/>
              <a:ext cx="0" cy="96"/>
            </a:xfrm>
            <a:prstGeom prst="line">
              <a:avLst/>
            </a:prstGeom>
            <a:noFill/>
            <a:ln w="9525">
              <a:solidFill>
                <a:schemeClr val="tx1"/>
              </a:solidFill>
              <a:round/>
              <a:headEnd/>
              <a:tailEnd type="triangle" w="med" len="med"/>
            </a:ln>
          </p:spPr>
          <p:txBody>
            <a:bodyPr/>
            <a:lstStyle/>
            <a:p>
              <a:endParaRPr lang="en-US"/>
            </a:p>
          </p:txBody>
        </p:sp>
        <p:sp>
          <p:nvSpPr>
            <p:cNvPr id="10" name="Line 11"/>
            <p:cNvSpPr>
              <a:spLocks noChangeShapeType="1"/>
            </p:cNvSpPr>
            <p:nvPr/>
          </p:nvSpPr>
          <p:spPr bwMode="auto">
            <a:xfrm>
              <a:off x="2160" y="2928"/>
              <a:ext cx="0" cy="96"/>
            </a:xfrm>
            <a:prstGeom prst="line">
              <a:avLst/>
            </a:prstGeom>
            <a:noFill/>
            <a:ln w="9525">
              <a:solidFill>
                <a:schemeClr val="tx1"/>
              </a:solidFill>
              <a:round/>
              <a:headEnd/>
              <a:tailEnd type="triangle" w="med" len="med"/>
            </a:ln>
          </p:spPr>
          <p:txBody>
            <a:bodyPr/>
            <a:lstStyle/>
            <a:p>
              <a:endParaRPr lang="en-US"/>
            </a:p>
          </p:txBody>
        </p:sp>
        <p:sp>
          <p:nvSpPr>
            <p:cNvPr id="11" name="Line 12"/>
            <p:cNvSpPr>
              <a:spLocks noChangeShapeType="1"/>
            </p:cNvSpPr>
            <p:nvPr/>
          </p:nvSpPr>
          <p:spPr bwMode="auto">
            <a:xfrm flipH="1">
              <a:off x="1584" y="3504"/>
              <a:ext cx="96" cy="0"/>
            </a:xfrm>
            <a:prstGeom prst="line">
              <a:avLst/>
            </a:prstGeom>
            <a:noFill/>
            <a:ln w="9525">
              <a:solidFill>
                <a:schemeClr val="tx1"/>
              </a:solidFill>
              <a:round/>
              <a:headEnd/>
              <a:tailEnd type="triangle" w="med" len="med"/>
            </a:ln>
          </p:spPr>
          <p:txBody>
            <a:bodyPr/>
            <a:lstStyle/>
            <a:p>
              <a:endParaRPr lang="en-US"/>
            </a:p>
          </p:txBody>
        </p:sp>
      </p:grpSp>
      <p:grpSp>
        <p:nvGrpSpPr>
          <p:cNvPr id="12" name="Group 13"/>
          <p:cNvGrpSpPr>
            <a:grpSpLocks/>
          </p:cNvGrpSpPr>
          <p:nvPr/>
        </p:nvGrpSpPr>
        <p:grpSpPr bwMode="auto">
          <a:xfrm flipH="1">
            <a:off x="3733800" y="1905000"/>
            <a:ext cx="1676400" cy="1676400"/>
            <a:chOff x="1104" y="2448"/>
            <a:chExt cx="1056" cy="1056"/>
          </a:xfrm>
        </p:grpSpPr>
        <p:sp>
          <p:nvSpPr>
            <p:cNvPr id="13" name="Oval 14"/>
            <p:cNvSpPr>
              <a:spLocks noChangeArrowheads="1"/>
            </p:cNvSpPr>
            <p:nvPr/>
          </p:nvSpPr>
          <p:spPr bwMode="auto">
            <a:xfrm>
              <a:off x="1104" y="2448"/>
              <a:ext cx="1056" cy="1056"/>
            </a:xfrm>
            <a:prstGeom prst="ellipse">
              <a:avLst/>
            </a:prstGeom>
            <a:noFill/>
            <a:ln w="9525">
              <a:solidFill>
                <a:schemeClr val="tx1"/>
              </a:solidFill>
              <a:round/>
              <a:headEnd/>
              <a:tailEnd/>
            </a:ln>
          </p:spPr>
          <p:txBody>
            <a:bodyPr wrap="none" anchor="ctr"/>
            <a:lstStyle/>
            <a:p>
              <a:endParaRPr lang="en-US"/>
            </a:p>
          </p:txBody>
        </p:sp>
        <p:sp>
          <p:nvSpPr>
            <p:cNvPr id="14" name="Line 15"/>
            <p:cNvSpPr>
              <a:spLocks noChangeShapeType="1"/>
            </p:cNvSpPr>
            <p:nvPr/>
          </p:nvSpPr>
          <p:spPr bwMode="auto">
            <a:xfrm>
              <a:off x="1584" y="2448"/>
              <a:ext cx="144" cy="0"/>
            </a:xfrm>
            <a:prstGeom prst="line">
              <a:avLst/>
            </a:prstGeom>
            <a:noFill/>
            <a:ln w="9525">
              <a:solidFill>
                <a:schemeClr val="tx1"/>
              </a:solidFill>
              <a:round/>
              <a:headEnd/>
              <a:tailEnd type="triangle" w="med" len="med"/>
            </a:ln>
          </p:spPr>
          <p:txBody>
            <a:bodyPr/>
            <a:lstStyle/>
            <a:p>
              <a:endParaRPr lang="en-US"/>
            </a:p>
          </p:txBody>
        </p:sp>
        <p:sp>
          <p:nvSpPr>
            <p:cNvPr id="15" name="Line 16"/>
            <p:cNvSpPr>
              <a:spLocks noChangeShapeType="1"/>
            </p:cNvSpPr>
            <p:nvPr/>
          </p:nvSpPr>
          <p:spPr bwMode="auto">
            <a:xfrm flipV="1">
              <a:off x="1104" y="2880"/>
              <a:ext cx="0" cy="96"/>
            </a:xfrm>
            <a:prstGeom prst="line">
              <a:avLst/>
            </a:prstGeom>
            <a:noFill/>
            <a:ln w="9525">
              <a:solidFill>
                <a:schemeClr val="tx1"/>
              </a:solidFill>
              <a:round/>
              <a:headEnd/>
              <a:tailEnd type="triangle" w="med" len="med"/>
            </a:ln>
          </p:spPr>
          <p:txBody>
            <a:bodyPr/>
            <a:lstStyle/>
            <a:p>
              <a:endParaRPr lang="en-US"/>
            </a:p>
          </p:txBody>
        </p:sp>
        <p:sp>
          <p:nvSpPr>
            <p:cNvPr id="16" name="Line 17"/>
            <p:cNvSpPr>
              <a:spLocks noChangeShapeType="1"/>
            </p:cNvSpPr>
            <p:nvPr/>
          </p:nvSpPr>
          <p:spPr bwMode="auto">
            <a:xfrm>
              <a:off x="2160" y="2928"/>
              <a:ext cx="0" cy="96"/>
            </a:xfrm>
            <a:prstGeom prst="line">
              <a:avLst/>
            </a:prstGeom>
            <a:noFill/>
            <a:ln w="9525">
              <a:solidFill>
                <a:schemeClr val="tx1"/>
              </a:solidFill>
              <a:round/>
              <a:headEnd/>
              <a:tailEnd type="triangle" w="med" len="med"/>
            </a:ln>
          </p:spPr>
          <p:txBody>
            <a:bodyPr/>
            <a:lstStyle/>
            <a:p>
              <a:endParaRPr lang="en-US"/>
            </a:p>
          </p:txBody>
        </p:sp>
        <p:sp>
          <p:nvSpPr>
            <p:cNvPr id="17" name="Line 18"/>
            <p:cNvSpPr>
              <a:spLocks noChangeShapeType="1"/>
            </p:cNvSpPr>
            <p:nvPr/>
          </p:nvSpPr>
          <p:spPr bwMode="auto">
            <a:xfrm flipH="1">
              <a:off x="1584" y="3504"/>
              <a:ext cx="96" cy="0"/>
            </a:xfrm>
            <a:prstGeom prst="line">
              <a:avLst/>
            </a:prstGeom>
            <a:noFill/>
            <a:ln w="9525">
              <a:solidFill>
                <a:schemeClr val="tx1"/>
              </a:solidFill>
              <a:round/>
              <a:headEnd/>
              <a:tailEnd type="triangle" w="med" len="med"/>
            </a:ln>
          </p:spPr>
          <p:txBody>
            <a:bodyPr/>
            <a:lstStyle/>
            <a:p>
              <a:endParaRPr lang="en-US"/>
            </a:p>
          </p:txBody>
        </p:sp>
      </p:grpSp>
      <p:grpSp>
        <p:nvGrpSpPr>
          <p:cNvPr id="18" name="Group 19"/>
          <p:cNvGrpSpPr>
            <a:grpSpLocks/>
          </p:cNvGrpSpPr>
          <p:nvPr/>
        </p:nvGrpSpPr>
        <p:grpSpPr bwMode="auto">
          <a:xfrm>
            <a:off x="5715000" y="1905000"/>
            <a:ext cx="1676400" cy="1676400"/>
            <a:chOff x="1104" y="2448"/>
            <a:chExt cx="1056" cy="1056"/>
          </a:xfrm>
        </p:grpSpPr>
        <p:sp>
          <p:nvSpPr>
            <p:cNvPr id="19" name="Oval 20"/>
            <p:cNvSpPr>
              <a:spLocks noChangeArrowheads="1"/>
            </p:cNvSpPr>
            <p:nvPr/>
          </p:nvSpPr>
          <p:spPr bwMode="auto">
            <a:xfrm>
              <a:off x="1104" y="2448"/>
              <a:ext cx="1056" cy="1056"/>
            </a:xfrm>
            <a:prstGeom prst="ellipse">
              <a:avLst/>
            </a:prstGeom>
            <a:noFill/>
            <a:ln w="9525">
              <a:solidFill>
                <a:schemeClr val="tx1"/>
              </a:solidFill>
              <a:round/>
              <a:headEnd/>
              <a:tailEnd/>
            </a:ln>
          </p:spPr>
          <p:txBody>
            <a:bodyPr wrap="none" anchor="ctr"/>
            <a:lstStyle/>
            <a:p>
              <a:endParaRPr lang="en-US"/>
            </a:p>
          </p:txBody>
        </p:sp>
        <p:sp>
          <p:nvSpPr>
            <p:cNvPr id="20" name="Line 21"/>
            <p:cNvSpPr>
              <a:spLocks noChangeShapeType="1"/>
            </p:cNvSpPr>
            <p:nvPr/>
          </p:nvSpPr>
          <p:spPr bwMode="auto">
            <a:xfrm>
              <a:off x="1584" y="2448"/>
              <a:ext cx="144" cy="0"/>
            </a:xfrm>
            <a:prstGeom prst="line">
              <a:avLst/>
            </a:prstGeom>
            <a:noFill/>
            <a:ln w="9525">
              <a:solidFill>
                <a:schemeClr val="tx1"/>
              </a:solidFill>
              <a:round/>
              <a:headEnd/>
              <a:tailEnd type="triangle" w="med" len="med"/>
            </a:ln>
          </p:spPr>
          <p:txBody>
            <a:bodyPr/>
            <a:lstStyle/>
            <a:p>
              <a:endParaRPr lang="en-US"/>
            </a:p>
          </p:txBody>
        </p:sp>
        <p:sp>
          <p:nvSpPr>
            <p:cNvPr id="21" name="Line 22"/>
            <p:cNvSpPr>
              <a:spLocks noChangeShapeType="1"/>
            </p:cNvSpPr>
            <p:nvPr/>
          </p:nvSpPr>
          <p:spPr bwMode="auto">
            <a:xfrm flipV="1">
              <a:off x="1104" y="2880"/>
              <a:ext cx="0" cy="96"/>
            </a:xfrm>
            <a:prstGeom prst="line">
              <a:avLst/>
            </a:prstGeom>
            <a:noFill/>
            <a:ln w="9525">
              <a:solidFill>
                <a:schemeClr val="tx1"/>
              </a:solidFill>
              <a:round/>
              <a:headEnd/>
              <a:tailEnd type="triangle" w="med" len="med"/>
            </a:ln>
          </p:spPr>
          <p:txBody>
            <a:bodyPr/>
            <a:lstStyle/>
            <a:p>
              <a:endParaRPr lang="en-US"/>
            </a:p>
          </p:txBody>
        </p:sp>
        <p:sp>
          <p:nvSpPr>
            <p:cNvPr id="22" name="Line 23"/>
            <p:cNvSpPr>
              <a:spLocks noChangeShapeType="1"/>
            </p:cNvSpPr>
            <p:nvPr/>
          </p:nvSpPr>
          <p:spPr bwMode="auto">
            <a:xfrm>
              <a:off x="2160" y="2928"/>
              <a:ext cx="0" cy="96"/>
            </a:xfrm>
            <a:prstGeom prst="line">
              <a:avLst/>
            </a:prstGeom>
            <a:noFill/>
            <a:ln w="9525">
              <a:solidFill>
                <a:schemeClr val="tx1"/>
              </a:solidFill>
              <a:round/>
              <a:headEnd/>
              <a:tailEnd type="triangle" w="med" len="med"/>
            </a:ln>
          </p:spPr>
          <p:txBody>
            <a:bodyPr/>
            <a:lstStyle/>
            <a:p>
              <a:endParaRPr lang="en-US"/>
            </a:p>
          </p:txBody>
        </p:sp>
        <p:sp>
          <p:nvSpPr>
            <p:cNvPr id="23" name="Line 24"/>
            <p:cNvSpPr>
              <a:spLocks noChangeShapeType="1"/>
            </p:cNvSpPr>
            <p:nvPr/>
          </p:nvSpPr>
          <p:spPr bwMode="auto">
            <a:xfrm flipH="1">
              <a:off x="1584" y="3504"/>
              <a:ext cx="96" cy="0"/>
            </a:xfrm>
            <a:prstGeom prst="line">
              <a:avLst/>
            </a:prstGeom>
            <a:noFill/>
            <a:ln w="9525">
              <a:solidFill>
                <a:schemeClr val="tx1"/>
              </a:solidFill>
              <a:round/>
              <a:headEnd/>
              <a:tailEnd type="triangle" w="med" len="med"/>
            </a:ln>
          </p:spPr>
          <p:txBody>
            <a:bodyPr/>
            <a:lstStyle/>
            <a:p>
              <a:endParaRPr lang="en-US"/>
            </a:p>
          </p:txBody>
        </p:sp>
      </p:grpSp>
      <p:sp>
        <p:nvSpPr>
          <p:cNvPr id="24" name="Oval 25"/>
          <p:cNvSpPr>
            <a:spLocks noChangeArrowheads="1"/>
          </p:cNvSpPr>
          <p:nvPr/>
        </p:nvSpPr>
        <p:spPr bwMode="auto">
          <a:xfrm>
            <a:off x="16764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6"/>
          <p:cNvSpPr>
            <a:spLocks noChangeArrowheads="1"/>
          </p:cNvSpPr>
          <p:nvPr/>
        </p:nvSpPr>
        <p:spPr bwMode="auto">
          <a:xfrm>
            <a:off x="54102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7"/>
          <p:cNvSpPr>
            <a:spLocks noChangeArrowheads="1"/>
          </p:cNvSpPr>
          <p:nvPr/>
        </p:nvSpPr>
        <p:spPr bwMode="auto">
          <a:xfrm>
            <a:off x="44196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8"/>
          <p:cNvSpPr>
            <a:spLocks noChangeArrowheads="1"/>
          </p:cNvSpPr>
          <p:nvPr/>
        </p:nvSpPr>
        <p:spPr bwMode="auto">
          <a:xfrm>
            <a:off x="34290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9"/>
          <p:cNvSpPr>
            <a:spLocks noChangeArrowheads="1"/>
          </p:cNvSpPr>
          <p:nvPr/>
        </p:nvSpPr>
        <p:spPr bwMode="auto">
          <a:xfrm>
            <a:off x="23622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30"/>
          <p:cNvSpPr>
            <a:spLocks noChangeArrowheads="1"/>
          </p:cNvSpPr>
          <p:nvPr/>
        </p:nvSpPr>
        <p:spPr bwMode="auto">
          <a:xfrm>
            <a:off x="64008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31"/>
          <p:cNvSpPr>
            <a:spLocks noChangeArrowheads="1"/>
          </p:cNvSpPr>
          <p:nvPr/>
        </p:nvSpPr>
        <p:spPr bwMode="auto">
          <a:xfrm>
            <a:off x="73914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Rectangle 32"/>
          <p:cNvSpPr>
            <a:spLocks noChangeArrowheads="1"/>
          </p:cNvSpPr>
          <p:nvPr/>
        </p:nvSpPr>
        <p:spPr bwMode="auto">
          <a:xfrm>
            <a:off x="1295400" y="1676400"/>
            <a:ext cx="6400800" cy="2057400"/>
          </a:xfrm>
          <a:prstGeom prst="rect">
            <a:avLst/>
          </a:prstGeom>
          <a:solidFill>
            <a:schemeClr val="hlink">
              <a:alpha val="30196"/>
            </a:schemeClr>
          </a:solidFill>
          <a:ln w="9525">
            <a:solidFill>
              <a:schemeClr val="tx1"/>
            </a:solidFill>
            <a:miter lim="800000"/>
            <a:headEnd/>
            <a:tailEnd/>
          </a:ln>
        </p:spPr>
        <p:txBody>
          <a:bodyPr wrap="none" anchor="ctr"/>
          <a:lstStyle/>
          <a:p>
            <a:endParaRPr lang="en-US"/>
          </a:p>
        </p:txBody>
      </p:sp>
      <p:sp>
        <p:nvSpPr>
          <p:cNvPr id="32" name="Rectangle 3"/>
          <p:cNvSpPr>
            <a:spLocks noChangeArrowheads="1"/>
          </p:cNvSpPr>
          <p:nvPr/>
        </p:nvSpPr>
        <p:spPr bwMode="auto">
          <a:xfrm>
            <a:off x="0" y="5105400"/>
            <a:ext cx="9144000" cy="12192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200" dirty="0" smtClean="0"/>
              <a:t>Simple model: Floaters flee </a:t>
            </a:r>
            <a:r>
              <a:rPr lang="en-US" sz="2200" dirty="0" err="1" smtClean="0"/>
              <a:t>upwellings</a:t>
            </a:r>
            <a:r>
              <a:rPr lang="en-US" sz="2200" dirty="0" smtClean="0"/>
              <a:t> (sources) and cluster around </a:t>
            </a:r>
            <a:r>
              <a:rPr lang="en-US" sz="2200" dirty="0" err="1" smtClean="0"/>
              <a:t>downwellings</a:t>
            </a:r>
            <a:r>
              <a:rPr lang="en-US" sz="2200" dirty="0" smtClean="0"/>
              <a:t> (sinks). </a:t>
            </a:r>
          </a:p>
          <a:p>
            <a:pPr marL="342900" indent="-342900">
              <a:lnSpc>
                <a:spcPct val="80000"/>
              </a:lnSpc>
              <a:spcBef>
                <a:spcPct val="20000"/>
              </a:spcBef>
              <a:buFontTx/>
              <a:buChar char="•"/>
            </a:pPr>
            <a:r>
              <a:rPr lang="en-US" sz="2200" dirty="0" smtClean="0"/>
              <a:t>This would tend to produce line-like concentrations.</a:t>
            </a:r>
          </a:p>
          <a:p>
            <a:pPr marL="342900" indent="-342900">
              <a:lnSpc>
                <a:spcPct val="80000"/>
              </a:lnSpc>
              <a:spcBef>
                <a:spcPct val="20000"/>
              </a:spcBef>
            </a:pPr>
            <a:endParaRPr lang="en-US" sz="3200" dirty="0"/>
          </a:p>
        </p:txBody>
      </p:sp>
      <p:sp>
        <p:nvSpPr>
          <p:cNvPr id="33" name="Text Box 2"/>
          <p:cNvSpPr txBox="1">
            <a:spLocks noChangeArrowheads="1"/>
          </p:cNvSpPr>
          <p:nvPr/>
        </p:nvSpPr>
        <p:spPr bwMode="auto">
          <a:xfrm>
            <a:off x="0" y="0"/>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Simple Model</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77556E-17 -2.22222E-6 L 0.15417 -2.22222E-6 " pathEditMode="relative" rAng="0" ptsTypes="AA">
                                      <p:cBhvr>
                                        <p:cTn id="6" dur="3000" fill="hold"/>
                                        <p:tgtEl>
                                          <p:spTgt spid="24"/>
                                        </p:tgtEl>
                                        <p:attrNameLst>
                                          <p:attrName>ppt_x</p:attrName>
                                          <p:attrName>ppt_y</p:attrName>
                                        </p:attrNameLst>
                                      </p:cBhvr>
                                      <p:rCtr x="77" y="0"/>
                                    </p:animMotion>
                                  </p:childTnLst>
                                </p:cTn>
                              </p:par>
                              <p:par>
                                <p:cTn id="7" presetID="63" presetClass="path" presetSubtype="0" accel="50000" decel="50000" fill="hold" grpId="0" nodeType="withEffect">
                                  <p:stCondLst>
                                    <p:cond delay="0"/>
                                  </p:stCondLst>
                                  <p:childTnLst>
                                    <p:animMotion origin="layout" path="M 0.0 -2.22222E-6 L 0.10417 -2.22222E-6 " pathEditMode="relative" rAng="0" ptsTypes="AA">
                                      <p:cBhvr>
                                        <p:cTn id="8" dur="3000" fill="hold"/>
                                        <p:tgtEl>
                                          <p:spTgt spid="28"/>
                                        </p:tgtEl>
                                        <p:attrNameLst>
                                          <p:attrName>ppt_x</p:attrName>
                                          <p:attrName>ppt_y</p:attrName>
                                        </p:attrNameLst>
                                      </p:cBhvr>
                                      <p:rCtr x="52" y="0"/>
                                    </p:animMotion>
                                  </p:childTnLst>
                                </p:cTn>
                              </p:par>
                              <p:par>
                                <p:cTn id="9" presetID="35" presetClass="path" presetSubtype="0" accel="50000" decel="50000" fill="hold" grpId="0" nodeType="withEffect">
                                  <p:stCondLst>
                                    <p:cond delay="0"/>
                                  </p:stCondLst>
                                  <p:childTnLst>
                                    <p:animMotion origin="layout" path="M -3.33333E-6 3.33333E-6 L -0.09166 3.33333E-6 " pathEditMode="relative" rAng="0" ptsTypes="AA">
                                      <p:cBhvr>
                                        <p:cTn id="10" dur="3000" fill="hold"/>
                                        <p:tgtEl>
                                          <p:spTgt spid="26"/>
                                        </p:tgtEl>
                                        <p:attrNameLst>
                                          <p:attrName>ppt_x</p:attrName>
                                          <p:attrName>ppt_y</p:attrName>
                                        </p:attrNameLst>
                                      </p:cBhvr>
                                      <p:rCtr x="-46" y="0"/>
                                    </p:animMotion>
                                  </p:childTnLst>
                                </p:cTn>
                              </p:par>
                              <p:par>
                                <p:cTn id="11" presetID="35" presetClass="path" presetSubtype="0" accel="50000" decel="50000" fill="hold" grpId="0" nodeType="withEffect">
                                  <p:stCondLst>
                                    <p:cond delay="0"/>
                                  </p:stCondLst>
                                  <p:childTnLst>
                                    <p:animMotion origin="layout" path="M 1.11022E-16 2.22222E-6 L -0.20833 2.22222E-6 " pathEditMode="relative" rAng="0" ptsTypes="AA">
                                      <p:cBhvr>
                                        <p:cTn id="12" dur="3000" fill="hold"/>
                                        <p:tgtEl>
                                          <p:spTgt spid="25"/>
                                        </p:tgtEl>
                                        <p:attrNameLst>
                                          <p:attrName>ppt_x</p:attrName>
                                          <p:attrName>ppt_y</p:attrName>
                                        </p:attrNameLst>
                                      </p:cBhvr>
                                      <p:rCtr x="-104" y="0"/>
                                    </p:animMotion>
                                  </p:childTnLst>
                                </p:cTn>
                              </p:par>
                              <p:par>
                                <p:cTn id="13" presetID="63" presetClass="path" presetSubtype="0" accel="50000" decel="50000" fill="hold" grpId="0" nodeType="withEffect">
                                  <p:stCondLst>
                                    <p:cond delay="0"/>
                                  </p:stCondLst>
                                  <p:childTnLst>
                                    <p:animMotion origin="layout" path="M 3.33333E-6 -2.22222E-6 L 0.09583 -2.22222E-6 " pathEditMode="relative" rAng="0" ptsTypes="AA">
                                      <p:cBhvr>
                                        <p:cTn id="14" dur="3000" fill="hold"/>
                                        <p:tgtEl>
                                          <p:spTgt spid="29"/>
                                        </p:tgtEl>
                                        <p:attrNameLst>
                                          <p:attrName>ppt_x</p:attrName>
                                          <p:attrName>ppt_y</p:attrName>
                                        </p:attrNameLst>
                                      </p:cBhvr>
                                      <p:rCtr x="48" y="0"/>
                                    </p:animMotion>
                                  </p:childTnLst>
                                </p:cTn>
                              </p:par>
                              <p:par>
                                <p:cTn id="15" presetID="8" presetClass="emph" presetSubtype="0" fill="hold" nodeType="withEffect">
                                  <p:stCondLst>
                                    <p:cond delay="0"/>
                                  </p:stCondLst>
                                  <p:childTnLst>
                                    <p:animRot by="21600000">
                                      <p:cBhvr>
                                        <p:cTn id="16" dur="3000" fill="hold"/>
                                        <p:tgtEl>
                                          <p:spTgt spid="6"/>
                                        </p:tgtEl>
                                        <p:attrNameLst>
                                          <p:attrName>r</p:attrName>
                                        </p:attrNameLst>
                                      </p:cBhvr>
                                    </p:animRot>
                                  </p:childTnLst>
                                </p:cTn>
                              </p:par>
                              <p:par>
                                <p:cTn id="17" presetID="8" presetClass="emph" presetSubtype="0" fill="hold" nodeType="withEffect">
                                  <p:stCondLst>
                                    <p:cond delay="0"/>
                                  </p:stCondLst>
                                  <p:childTnLst>
                                    <p:animRot by="-21600000">
                                      <p:cBhvr>
                                        <p:cTn id="18" dur="3000" fill="hold"/>
                                        <p:tgtEl>
                                          <p:spTgt spid="12"/>
                                        </p:tgtEl>
                                        <p:attrNameLst>
                                          <p:attrName>r</p:attrName>
                                        </p:attrNameLst>
                                      </p:cBhvr>
                                    </p:animRot>
                                  </p:childTnLst>
                                </p:cTn>
                              </p:par>
                              <p:par>
                                <p:cTn id="19" presetID="8" presetClass="emph" presetSubtype="0" fill="hold" nodeType="withEffect">
                                  <p:stCondLst>
                                    <p:cond delay="0"/>
                                  </p:stCondLst>
                                  <p:childTnLst>
                                    <p:animRot by="21600000">
                                      <p:cBhvr>
                                        <p:cTn id="20" dur="3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ChangeAspect="1"/>
          </p:cNvGraphicFramePr>
          <p:nvPr/>
        </p:nvGraphicFramePr>
        <p:xfrm>
          <a:off x="2590800" y="4114800"/>
          <a:ext cx="2525713" cy="609600"/>
        </p:xfrm>
        <a:graphic>
          <a:graphicData uri="http://schemas.openxmlformats.org/presentationml/2006/ole">
            <p:oleObj spid="_x0000_s63491" name="Equation" r:id="rId3" imgW="1485720" imgH="355320" progId="Equation.3">
              <p:embed/>
            </p:oleObj>
          </a:graphicData>
        </a:graphic>
      </p:graphicFrame>
      <p:sp>
        <p:nvSpPr>
          <p:cNvPr id="5" name="Rectangle 3"/>
          <p:cNvSpPr>
            <a:spLocks noChangeArrowheads="1"/>
          </p:cNvSpPr>
          <p:nvPr/>
        </p:nvSpPr>
        <p:spPr bwMode="auto">
          <a:xfrm>
            <a:off x="76200" y="3581400"/>
            <a:ext cx="57150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Floaters cluster due to effective compressibility:</a:t>
            </a:r>
            <a:endParaRPr lang="en-US" sz="1600" dirty="0"/>
          </a:p>
          <a:p>
            <a:pPr marL="342900" indent="-342900">
              <a:lnSpc>
                <a:spcPct val="80000"/>
              </a:lnSpc>
              <a:spcBef>
                <a:spcPct val="20000"/>
              </a:spcBef>
              <a:buFontTx/>
              <a:buChar char="•"/>
            </a:pPr>
            <a:endParaRPr lang="en-US" sz="1600" dirty="0"/>
          </a:p>
          <a:p>
            <a:pPr marL="342900" indent="-342900" algn="r">
              <a:lnSpc>
                <a:spcPct val="80000"/>
              </a:lnSpc>
              <a:spcBef>
                <a:spcPct val="20000"/>
              </a:spcBef>
            </a:pPr>
            <a:r>
              <a:rPr lang="en-US" sz="3200" dirty="0"/>
              <a:t> </a:t>
            </a:r>
          </a:p>
        </p:txBody>
      </p:sp>
      <p:sp>
        <p:nvSpPr>
          <p:cNvPr id="6" name="Rectangle 3"/>
          <p:cNvSpPr>
            <a:spLocks noChangeArrowheads="1"/>
          </p:cNvSpPr>
          <p:nvPr/>
        </p:nvSpPr>
        <p:spPr bwMode="auto">
          <a:xfrm>
            <a:off x="76200" y="2209800"/>
            <a:ext cx="83820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In same spirit, one may then write velocity of the floaters:</a:t>
            </a:r>
            <a:endParaRPr lang="en-US" sz="1600" dirty="0"/>
          </a:p>
          <a:p>
            <a:pPr marL="342900" indent="-342900">
              <a:lnSpc>
                <a:spcPct val="80000"/>
              </a:lnSpc>
              <a:spcBef>
                <a:spcPct val="20000"/>
              </a:spcBef>
              <a:buFontTx/>
              <a:buChar char="•"/>
            </a:pPr>
            <a:endParaRPr lang="en-US" sz="1600" dirty="0"/>
          </a:p>
          <a:p>
            <a:pPr marL="342900" indent="-342900" algn="r">
              <a:lnSpc>
                <a:spcPct val="80000"/>
              </a:lnSpc>
              <a:spcBef>
                <a:spcPct val="20000"/>
              </a:spcBef>
            </a:pPr>
            <a:r>
              <a:rPr lang="en-US" sz="3200" dirty="0"/>
              <a:t> </a:t>
            </a:r>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3"/>
          <p:cNvSpPr>
            <a:spLocks noChangeArrowheads="1"/>
          </p:cNvSpPr>
          <p:nvPr/>
        </p:nvSpPr>
        <p:spPr bwMode="auto">
          <a:xfrm>
            <a:off x="76200" y="685800"/>
            <a:ext cx="8305800" cy="3810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Inertial particles cluster in 3D incompressible turbulence because:</a:t>
            </a:r>
            <a:endParaRPr lang="en-US" sz="3200" dirty="0"/>
          </a:p>
        </p:txBody>
      </p:sp>
      <p:sp>
        <p:nvSpPr>
          <p:cNvPr id="6350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50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3502"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7400" y="2819400"/>
            <a:ext cx="3733800" cy="447675"/>
          </a:xfrm>
          <a:prstGeom prst="rect">
            <a:avLst/>
          </a:prstGeom>
          <a:noFill/>
        </p:spPr>
      </p:pic>
      <p:sp>
        <p:nvSpPr>
          <p:cNvPr id="20" name="Rectangle 3"/>
          <p:cNvSpPr>
            <a:spLocks noChangeArrowheads="1"/>
          </p:cNvSpPr>
          <p:nvPr/>
        </p:nvSpPr>
        <p:spPr bwMode="auto">
          <a:xfrm>
            <a:off x="228600" y="5029200"/>
            <a:ext cx="2971800" cy="914400"/>
          </a:xfrm>
          <a:prstGeom prst="rect">
            <a:avLst/>
          </a:prstGeom>
          <a:noFill/>
          <a:ln w="9525">
            <a:noFill/>
            <a:miter lim="800000"/>
            <a:headEnd/>
            <a:tailEnd/>
          </a:ln>
          <a:effectLst/>
        </p:spPr>
        <p:txBody>
          <a:bodyPr/>
          <a:lstStyle/>
          <a:p>
            <a:pPr marL="342900" indent="-342900">
              <a:lnSpc>
                <a:spcPct val="80000"/>
              </a:lnSpc>
              <a:spcBef>
                <a:spcPct val="20000"/>
              </a:spcBef>
            </a:pPr>
            <a:r>
              <a:rPr lang="en-US" sz="2000" i="1" dirty="0" smtClean="0"/>
              <a:t>C</a:t>
            </a:r>
            <a:r>
              <a:rPr lang="en-US" sz="2000" dirty="0" smtClean="0"/>
              <a:t>=0 (incompressible)</a:t>
            </a:r>
          </a:p>
          <a:p>
            <a:pPr marL="342900" indent="-342900">
              <a:lnSpc>
                <a:spcPct val="80000"/>
              </a:lnSpc>
              <a:spcBef>
                <a:spcPct val="20000"/>
              </a:spcBef>
            </a:pPr>
            <a:r>
              <a:rPr lang="en-US" sz="2000" i="1" dirty="0" smtClean="0"/>
              <a:t>C</a:t>
            </a:r>
            <a:r>
              <a:rPr lang="en-US" sz="2000" dirty="0" smtClean="0"/>
              <a:t>=1 (</a:t>
            </a:r>
            <a:r>
              <a:rPr lang="en-US" sz="2000" dirty="0" err="1" smtClean="0"/>
              <a:t>irroational</a:t>
            </a:r>
            <a:r>
              <a:rPr lang="en-US" sz="2000" dirty="0" smtClean="0"/>
              <a:t>)</a:t>
            </a:r>
          </a:p>
          <a:p>
            <a:pPr marL="342900" indent="-342900">
              <a:lnSpc>
                <a:spcPct val="80000"/>
              </a:lnSpc>
              <a:spcBef>
                <a:spcPct val="20000"/>
              </a:spcBef>
            </a:pPr>
            <a:r>
              <a:rPr lang="en-US" sz="2000" i="1" dirty="0" smtClean="0"/>
              <a:t>C</a:t>
            </a:r>
            <a:r>
              <a:rPr lang="en-US" sz="2000" dirty="0" smtClean="0"/>
              <a:t>≈0.5 (experiment)</a:t>
            </a:r>
            <a:endParaRPr lang="en-US" sz="2000" dirty="0"/>
          </a:p>
          <a:p>
            <a:pPr marL="342900" indent="-342900" algn="r">
              <a:lnSpc>
                <a:spcPct val="80000"/>
              </a:lnSpc>
              <a:spcBef>
                <a:spcPct val="20000"/>
              </a:spcBef>
            </a:pPr>
            <a:r>
              <a:rPr lang="en-US" sz="3200" dirty="0"/>
              <a:t> </a:t>
            </a:r>
          </a:p>
        </p:txBody>
      </p:sp>
      <p:sp>
        <p:nvSpPr>
          <p:cNvPr id="6350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3504"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1143000"/>
            <a:ext cx="2324100" cy="447675"/>
          </a:xfrm>
          <a:prstGeom prst="rect">
            <a:avLst/>
          </a:prstGeom>
          <a:noFill/>
        </p:spPr>
      </p:pic>
      <p:sp>
        <p:nvSpPr>
          <p:cNvPr id="23" name="Rectangle 3"/>
          <p:cNvSpPr>
            <a:spLocks noChangeArrowheads="1"/>
          </p:cNvSpPr>
          <p:nvPr/>
        </p:nvSpPr>
        <p:spPr bwMode="auto">
          <a:xfrm>
            <a:off x="76200" y="1676400"/>
            <a:ext cx="8382000" cy="381000"/>
          </a:xfrm>
          <a:prstGeom prst="rect">
            <a:avLst/>
          </a:prstGeom>
          <a:noFill/>
          <a:ln w="9525">
            <a:noFill/>
            <a:miter lim="800000"/>
            <a:headEnd/>
            <a:tailEnd/>
          </a:ln>
          <a:effectLst/>
        </p:spPr>
        <p:txBody>
          <a:bodyPr/>
          <a:lstStyle/>
          <a:p>
            <a:r>
              <a:rPr lang="en-US" sz="1600" i="1" dirty="0" smtClean="0"/>
              <a:t>G. </a:t>
            </a:r>
            <a:r>
              <a:rPr lang="en-US" sz="1600" i="1" dirty="0" err="1" smtClean="0"/>
              <a:t>Falkovich</a:t>
            </a:r>
            <a:r>
              <a:rPr lang="en-US" sz="1600" i="1" dirty="0" smtClean="0"/>
              <a:t>, Nature 419, 151 (2002).</a:t>
            </a:r>
            <a:endParaRPr lang="en-US" sz="1600" i="1" dirty="0"/>
          </a:p>
          <a:p>
            <a:pPr marL="342900" indent="-342900" algn="r">
              <a:lnSpc>
                <a:spcPct val="80000"/>
              </a:lnSpc>
              <a:spcBef>
                <a:spcPct val="20000"/>
              </a:spcBef>
            </a:pPr>
            <a:r>
              <a:rPr lang="en-US" sz="3200" dirty="0"/>
              <a:t> </a:t>
            </a:r>
          </a:p>
        </p:txBody>
      </p:sp>
      <p:sp>
        <p:nvSpPr>
          <p:cNvPr id="19" name="Text Box 2"/>
          <p:cNvSpPr txBox="1">
            <a:spLocks noChangeArrowheads="1"/>
          </p:cNvSpPr>
          <p:nvPr/>
        </p:nvSpPr>
        <p:spPr bwMode="auto">
          <a:xfrm>
            <a:off x="0" y="0"/>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Effectively Compressible Flows</a:t>
            </a:r>
            <a:endParaRPr lang="en-US" sz="4400" dirty="0"/>
          </a:p>
        </p:txBody>
      </p:sp>
      <p:pic>
        <p:nvPicPr>
          <p:cNvPr id="2" name="Picture 4"/>
          <p:cNvPicPr>
            <a:picLocks noChangeAspect="1" noChangeArrowheads="1"/>
          </p:cNvPicPr>
          <p:nvPr/>
        </p:nvPicPr>
        <p:blipFill>
          <a:blip r:embed="rId6" cstate="print"/>
          <a:srcRect/>
          <a:stretch>
            <a:fillRect/>
          </a:stretch>
        </p:blipFill>
        <p:spPr bwMode="auto">
          <a:xfrm>
            <a:off x="7543800" y="762000"/>
            <a:ext cx="1228725" cy="1638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63502"/>
                                        </p:tgtEl>
                                        <p:attrNameLst>
                                          <p:attrName>style.visibility</p:attrName>
                                        </p:attrNameLst>
                                      </p:cBhvr>
                                      <p:to>
                                        <p:strVal val="visible"/>
                                      </p:to>
                                    </p:set>
                                    <p:animEffect transition="in" filter="wipe(down)">
                                      <p:cBhvr>
                                        <p:cTn id="10" dur="500"/>
                                        <p:tgtEl>
                                          <p:spTgt spid="6350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63491"/>
                                        </p:tgtEl>
                                        <p:attrNameLst>
                                          <p:attrName>style.visibility</p:attrName>
                                        </p:attrNameLst>
                                      </p:cBhvr>
                                      <p:to>
                                        <p:strVal val="visible"/>
                                      </p:to>
                                    </p:set>
                                    <p:animEffect transition="in" filter="wipe(down)">
                                      <p:cBhvr>
                                        <p:cTn id="18" dur="500"/>
                                        <p:tgtEl>
                                          <p:spTgt spid="6349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0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0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0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Table 21"/>
          <p:cNvGraphicFramePr>
            <a:graphicFrameLocks noGrp="1"/>
          </p:cNvGraphicFramePr>
          <p:nvPr/>
        </p:nvGraphicFramePr>
        <p:xfrm>
          <a:off x="228600" y="1146175"/>
          <a:ext cx="4648200" cy="5555674"/>
        </p:xfrm>
        <a:graphic>
          <a:graphicData uri="http://schemas.openxmlformats.org/drawingml/2006/table">
            <a:tbl>
              <a:tblPr/>
              <a:tblGrid>
                <a:gridCol w="2590800"/>
                <a:gridCol w="2057400"/>
              </a:tblGrid>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Integral Scale: </a:t>
                      </a:r>
                    </a:p>
                    <a:p>
                      <a:pPr marL="0" marR="0" indent="0" algn="l">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Dissipative (</a:t>
                      </a:r>
                      <a:r>
                        <a:rPr lang="en-US" sz="1200" dirty="0" err="1" smtClean="0">
                          <a:latin typeface="Times New Roman"/>
                          <a:ea typeface="Times New Roman"/>
                          <a:cs typeface="Times New Roman"/>
                        </a:rPr>
                        <a:t>Kolmogorov</a:t>
                      </a:r>
                      <a:r>
                        <a:rPr lang="en-US" sz="1200" dirty="0" smtClean="0">
                          <a:latin typeface="Times New Roman"/>
                          <a:ea typeface="Times New Roman"/>
                          <a:cs typeface="Times New Roman"/>
                        </a:rPr>
                        <a:t>) length scale: </a:t>
                      </a:r>
                    </a:p>
                    <a:p>
                      <a:pPr marL="0" marR="0" indent="0" algn="l">
                        <a:lnSpc>
                          <a:spcPct val="200000"/>
                        </a:lnSpc>
                        <a:spcBef>
                          <a:spcPts val="0"/>
                        </a:spcBef>
                        <a:spcAft>
                          <a:spcPts val="0"/>
                        </a:spcAft>
                      </a:pPr>
                      <a:endParaRPr lang="en-US" sz="1200" dirty="0" smtClean="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Energy Dissipation Rate: </a:t>
                      </a:r>
                    </a:p>
                    <a:p>
                      <a:pPr marL="0" marR="0" indent="0" algn="l">
                        <a:lnSpc>
                          <a:spcPct val="200000"/>
                        </a:lnSpc>
                        <a:spcBef>
                          <a:spcPts val="0"/>
                        </a:spcBef>
                        <a:spcAft>
                          <a:spcPts val="0"/>
                        </a:spcAft>
                      </a:pPr>
                      <a:endParaRPr lang="en-US" sz="1200" dirty="0" smtClean="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Taylor </a:t>
                      </a:r>
                      <a:r>
                        <a:rPr lang="en-US" sz="1200" dirty="0" err="1" smtClean="0">
                          <a:latin typeface="Times New Roman"/>
                          <a:ea typeface="Times New Roman"/>
                          <a:cs typeface="Times New Roman"/>
                        </a:rPr>
                        <a:t>microscale</a:t>
                      </a:r>
                      <a:r>
                        <a:rPr lang="en-US" sz="1200" dirty="0" smtClean="0">
                          <a:latin typeface="Times New Roman"/>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Taylor </a:t>
                      </a:r>
                      <a:r>
                        <a:rPr lang="en-US" sz="1200" dirty="0" err="1" smtClean="0">
                          <a:latin typeface="Times New Roman"/>
                          <a:ea typeface="Times New Roman"/>
                          <a:cs typeface="Times New Roman"/>
                        </a:rPr>
                        <a:t>microscale</a:t>
                      </a:r>
                      <a:r>
                        <a:rPr lang="en-US" sz="1200" dirty="0" smtClean="0">
                          <a:latin typeface="Times New Roman"/>
                          <a:ea typeface="Times New Roman"/>
                          <a:cs typeface="Times New Roman"/>
                        </a:rPr>
                        <a:t> Reynolds: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RMS Velocity: </a:t>
                      </a:r>
                    </a:p>
                    <a:p>
                      <a:pPr marL="0" marR="0" indent="0" algn="l">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dirty="0" smtClean="0">
                          <a:latin typeface="Times New Roman"/>
                          <a:ea typeface="Times New Roman"/>
                          <a:cs typeface="Times New Roman"/>
                        </a:rPr>
                        <a:t>Large Eddy Turnover time: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6911">
                <a:tc>
                  <a:txBody>
                    <a:bodyPr/>
                    <a:lstStyle/>
                    <a:p>
                      <a:pPr marL="0" marR="0" indent="0" algn="l">
                        <a:lnSpc>
                          <a:spcPct val="200000"/>
                        </a:lnSpc>
                        <a:spcBef>
                          <a:spcPts val="0"/>
                        </a:spcBef>
                        <a:spcAft>
                          <a:spcPts val="0"/>
                        </a:spcAft>
                      </a:pPr>
                      <a:r>
                        <a:rPr lang="en-US" sz="1200" dirty="0">
                          <a:latin typeface="Times New Roman"/>
                          <a:ea typeface="Times New Roman"/>
                          <a:cs typeface="Times New Roman"/>
                        </a:rPr>
                        <a:t>Compressibility: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3205" name="Picture 21"/>
          <p:cNvPicPr>
            <a:picLocks noChangeAspect="1" noChangeArrowheads="1"/>
          </p:cNvPicPr>
          <p:nvPr/>
        </p:nvPicPr>
        <p:blipFill>
          <a:blip r:embed="rId3" cstate="print"/>
          <a:srcRect/>
          <a:stretch>
            <a:fillRect/>
          </a:stretch>
        </p:blipFill>
        <p:spPr bwMode="auto">
          <a:xfrm>
            <a:off x="2895600" y="1222375"/>
            <a:ext cx="1571625" cy="571500"/>
          </a:xfrm>
          <a:prstGeom prst="rect">
            <a:avLst/>
          </a:prstGeom>
          <a:noFill/>
        </p:spPr>
      </p:pic>
      <p:pic>
        <p:nvPicPr>
          <p:cNvPr id="93207" name="Picture 23"/>
          <p:cNvPicPr>
            <a:picLocks noChangeAspect="1" noChangeArrowheads="1"/>
          </p:cNvPicPr>
          <p:nvPr/>
        </p:nvPicPr>
        <p:blipFill>
          <a:blip r:embed="rId4" cstate="print"/>
          <a:srcRect/>
          <a:stretch>
            <a:fillRect/>
          </a:stretch>
        </p:blipFill>
        <p:spPr bwMode="auto">
          <a:xfrm>
            <a:off x="2962275" y="2105025"/>
            <a:ext cx="847725" cy="504825"/>
          </a:xfrm>
          <a:prstGeom prst="rect">
            <a:avLst/>
          </a:prstGeom>
          <a:noFill/>
        </p:spPr>
      </p:pic>
      <p:pic>
        <p:nvPicPr>
          <p:cNvPr id="93208" name="Picture 24"/>
          <p:cNvPicPr>
            <a:picLocks noChangeAspect="1" noChangeArrowheads="1"/>
          </p:cNvPicPr>
          <p:nvPr/>
        </p:nvPicPr>
        <p:blipFill>
          <a:blip r:embed="rId5" cstate="print"/>
          <a:srcRect/>
          <a:stretch>
            <a:fillRect/>
          </a:stretch>
        </p:blipFill>
        <p:spPr bwMode="auto">
          <a:xfrm>
            <a:off x="2971800" y="2790825"/>
            <a:ext cx="1304925" cy="533400"/>
          </a:xfrm>
          <a:prstGeom prst="rect">
            <a:avLst/>
          </a:prstGeom>
          <a:noFill/>
        </p:spPr>
      </p:pic>
      <p:pic>
        <p:nvPicPr>
          <p:cNvPr id="93209" name="Picture 25"/>
          <p:cNvPicPr>
            <a:picLocks noChangeAspect="1" noChangeArrowheads="1"/>
          </p:cNvPicPr>
          <p:nvPr/>
        </p:nvPicPr>
        <p:blipFill>
          <a:blip r:embed="rId6" cstate="print"/>
          <a:srcRect/>
          <a:stretch>
            <a:fillRect/>
          </a:stretch>
        </p:blipFill>
        <p:spPr bwMode="auto">
          <a:xfrm>
            <a:off x="2971800" y="3476625"/>
            <a:ext cx="1181100" cy="571500"/>
          </a:xfrm>
          <a:prstGeom prst="rect">
            <a:avLst/>
          </a:prstGeom>
          <a:noFill/>
        </p:spPr>
      </p:pic>
      <p:pic>
        <p:nvPicPr>
          <p:cNvPr id="93210" name="Picture 26"/>
          <p:cNvPicPr>
            <a:picLocks noChangeAspect="1" noChangeArrowheads="1"/>
          </p:cNvPicPr>
          <p:nvPr/>
        </p:nvPicPr>
        <p:blipFill>
          <a:blip r:embed="rId7" cstate="print"/>
          <a:srcRect/>
          <a:stretch>
            <a:fillRect/>
          </a:stretch>
        </p:blipFill>
        <p:spPr bwMode="auto">
          <a:xfrm>
            <a:off x="3048000" y="4238625"/>
            <a:ext cx="800100" cy="409575"/>
          </a:xfrm>
          <a:prstGeom prst="rect">
            <a:avLst/>
          </a:prstGeom>
          <a:noFill/>
        </p:spPr>
      </p:pic>
      <p:pic>
        <p:nvPicPr>
          <p:cNvPr id="93211" name="Picture 27"/>
          <p:cNvPicPr>
            <a:picLocks noChangeAspect="1" noChangeArrowheads="1"/>
          </p:cNvPicPr>
          <p:nvPr/>
        </p:nvPicPr>
        <p:blipFill>
          <a:blip r:embed="rId8" cstate="print"/>
          <a:srcRect/>
          <a:stretch>
            <a:fillRect/>
          </a:stretch>
        </p:blipFill>
        <p:spPr bwMode="auto">
          <a:xfrm>
            <a:off x="3048000" y="4848225"/>
            <a:ext cx="1219200" cy="342900"/>
          </a:xfrm>
          <a:prstGeom prst="rect">
            <a:avLst/>
          </a:prstGeom>
          <a:noFill/>
        </p:spPr>
      </p:pic>
      <p:pic>
        <p:nvPicPr>
          <p:cNvPr id="93212" name="Picture 28"/>
          <p:cNvPicPr>
            <a:picLocks noChangeAspect="1" noChangeArrowheads="1"/>
          </p:cNvPicPr>
          <p:nvPr/>
        </p:nvPicPr>
        <p:blipFill>
          <a:blip r:embed="rId9" cstate="print"/>
          <a:srcRect/>
          <a:stretch>
            <a:fillRect/>
          </a:stretch>
        </p:blipFill>
        <p:spPr bwMode="auto">
          <a:xfrm>
            <a:off x="3136900" y="5540375"/>
            <a:ext cx="574675" cy="434975"/>
          </a:xfrm>
          <a:prstGeom prst="rect">
            <a:avLst/>
          </a:prstGeom>
          <a:noFill/>
        </p:spPr>
      </p:pic>
      <p:pic>
        <p:nvPicPr>
          <p:cNvPr id="93213" name="Picture 29"/>
          <p:cNvPicPr>
            <a:picLocks noChangeAspect="1" noChangeArrowheads="1"/>
          </p:cNvPicPr>
          <p:nvPr/>
        </p:nvPicPr>
        <p:blipFill>
          <a:blip r:embed="rId10" cstate="print"/>
          <a:srcRect/>
          <a:stretch>
            <a:fillRect/>
          </a:stretch>
        </p:blipFill>
        <p:spPr bwMode="auto">
          <a:xfrm>
            <a:off x="3048000" y="6067425"/>
            <a:ext cx="962025" cy="714375"/>
          </a:xfrm>
          <a:prstGeom prst="rect">
            <a:avLst/>
          </a:prstGeom>
          <a:noFill/>
        </p:spPr>
      </p:pic>
      <p:sp>
        <p:nvSpPr>
          <p:cNvPr id="93215"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217"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16" name="Picture 32"/>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257800" y="3810000"/>
            <a:ext cx="3629025" cy="414913"/>
          </a:xfrm>
          <a:prstGeom prst="rect">
            <a:avLst/>
          </a:prstGeom>
          <a:noFill/>
        </p:spPr>
      </p:pic>
      <p:sp>
        <p:nvSpPr>
          <p:cNvPr id="9321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18" name="Picture 34"/>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248400" y="5942231"/>
            <a:ext cx="1619250" cy="419100"/>
          </a:xfrm>
          <a:prstGeom prst="rect">
            <a:avLst/>
          </a:prstGeom>
          <a:noFill/>
        </p:spPr>
      </p:pic>
      <p:sp>
        <p:nvSpPr>
          <p:cNvPr id="38" name="Rectangle 3"/>
          <p:cNvSpPr>
            <a:spLocks noChangeArrowheads="1"/>
          </p:cNvSpPr>
          <p:nvPr/>
        </p:nvSpPr>
        <p:spPr bwMode="auto">
          <a:xfrm>
            <a:off x="6553200" y="2590800"/>
            <a:ext cx="914400" cy="228600"/>
          </a:xfrm>
          <a:prstGeom prst="rect">
            <a:avLst/>
          </a:prstGeom>
          <a:noFill/>
          <a:ln w="9525">
            <a:noFill/>
            <a:miter lim="800000"/>
            <a:headEnd/>
            <a:tailEnd/>
          </a:ln>
          <a:effectLst/>
        </p:spPr>
        <p:txBody>
          <a:bodyPr/>
          <a:lstStyle/>
          <a:p>
            <a:pPr marL="342900" indent="-342900">
              <a:lnSpc>
                <a:spcPct val="80000"/>
              </a:lnSpc>
              <a:spcBef>
                <a:spcPct val="20000"/>
              </a:spcBef>
            </a:pPr>
            <a:r>
              <a:rPr lang="en-US" dirty="0" smtClean="0"/>
              <a:t>Energy</a:t>
            </a:r>
            <a:endParaRPr lang="en-US" sz="1600" dirty="0"/>
          </a:p>
          <a:p>
            <a:pPr marL="342900" indent="-342900" algn="r">
              <a:lnSpc>
                <a:spcPct val="80000"/>
              </a:lnSpc>
              <a:spcBef>
                <a:spcPct val="20000"/>
              </a:spcBef>
            </a:pPr>
            <a:r>
              <a:rPr lang="en-US" sz="3200" dirty="0"/>
              <a:t> </a:t>
            </a:r>
          </a:p>
        </p:txBody>
      </p:sp>
      <p:sp>
        <p:nvSpPr>
          <p:cNvPr id="39" name="Rectangle 3"/>
          <p:cNvSpPr>
            <a:spLocks noChangeArrowheads="1"/>
          </p:cNvSpPr>
          <p:nvPr/>
        </p:nvSpPr>
        <p:spPr bwMode="auto">
          <a:xfrm>
            <a:off x="5105400" y="3286125"/>
            <a:ext cx="10668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For: </a:t>
            </a:r>
            <a:r>
              <a:rPr lang="en-US" sz="3200" dirty="0" smtClean="0"/>
              <a:t> </a:t>
            </a:r>
            <a:endParaRPr lang="en-US" sz="3200" dirty="0"/>
          </a:p>
        </p:txBody>
      </p:sp>
      <p:sp>
        <p:nvSpPr>
          <p:cNvPr id="93221"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20" name="Picture 36"/>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5867400" y="3276600"/>
            <a:ext cx="1409700" cy="466725"/>
          </a:xfrm>
          <a:prstGeom prst="rect">
            <a:avLst/>
          </a:prstGeom>
          <a:noFill/>
        </p:spPr>
      </p:pic>
      <p:sp>
        <p:nvSpPr>
          <p:cNvPr id="42" name="Rectangle 41"/>
          <p:cNvSpPr/>
          <p:nvPr/>
        </p:nvSpPr>
        <p:spPr>
          <a:xfrm>
            <a:off x="5029200" y="4343400"/>
            <a:ext cx="4038600" cy="646331"/>
          </a:xfrm>
          <a:prstGeom prst="rect">
            <a:avLst/>
          </a:prstGeom>
        </p:spPr>
        <p:txBody>
          <a:bodyPr wrap="square">
            <a:spAutoFit/>
          </a:bodyPr>
          <a:lstStyle/>
          <a:p>
            <a:r>
              <a:rPr lang="en-US" dirty="0" smtClean="0"/>
              <a:t>-This is seen at the surface: </a:t>
            </a:r>
            <a:r>
              <a:rPr lang="en-US" i="1" dirty="0" smtClean="0"/>
              <a:t>J.R. </a:t>
            </a:r>
            <a:r>
              <a:rPr lang="en-US" i="1" dirty="0" err="1" smtClean="0"/>
              <a:t>Cressman</a:t>
            </a:r>
            <a:r>
              <a:rPr lang="en-US" i="1" dirty="0" smtClean="0"/>
              <a:t> et al., New J. Phys. </a:t>
            </a:r>
            <a:r>
              <a:rPr lang="en-US" b="1" i="1" dirty="0" smtClean="0"/>
              <a:t>6</a:t>
            </a:r>
            <a:r>
              <a:rPr lang="en-US" i="1" dirty="0" smtClean="0"/>
              <a:t>, 53 (2004).</a:t>
            </a:r>
          </a:p>
        </p:txBody>
      </p:sp>
      <p:sp>
        <p:nvSpPr>
          <p:cNvPr id="43" name="Rectangle 3"/>
          <p:cNvSpPr>
            <a:spLocks noChangeArrowheads="1"/>
          </p:cNvSpPr>
          <p:nvPr/>
        </p:nvSpPr>
        <p:spPr bwMode="auto">
          <a:xfrm>
            <a:off x="5105400" y="5410200"/>
            <a:ext cx="6858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For: </a:t>
            </a:r>
            <a:r>
              <a:rPr lang="en-US" sz="3200" dirty="0" smtClean="0"/>
              <a:t> </a:t>
            </a:r>
            <a:endParaRPr lang="en-US" sz="3200" dirty="0"/>
          </a:p>
        </p:txBody>
      </p:sp>
      <p:sp>
        <p:nvSpPr>
          <p:cNvPr id="44" name="Rectangle 3"/>
          <p:cNvSpPr>
            <a:spLocks noChangeArrowheads="1"/>
          </p:cNvSpPr>
          <p:nvPr/>
        </p:nvSpPr>
        <p:spPr bwMode="auto">
          <a:xfrm>
            <a:off x="7239000" y="3362325"/>
            <a:ext cx="19050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“Inertial range”</a:t>
            </a:r>
            <a:endParaRPr lang="en-US" sz="3200" dirty="0"/>
          </a:p>
        </p:txBody>
      </p:sp>
      <p:sp>
        <p:nvSpPr>
          <p:cNvPr id="93223"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222" name="Picture 38"/>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943600" y="5486400"/>
            <a:ext cx="714375" cy="409575"/>
          </a:xfrm>
          <a:prstGeom prst="rect">
            <a:avLst/>
          </a:prstGeom>
          <a:noFill/>
        </p:spPr>
      </p:pic>
      <p:sp>
        <p:nvSpPr>
          <p:cNvPr id="47" name="Rectangle 3"/>
          <p:cNvSpPr>
            <a:spLocks noChangeArrowheads="1"/>
          </p:cNvSpPr>
          <p:nvPr/>
        </p:nvSpPr>
        <p:spPr bwMode="auto">
          <a:xfrm>
            <a:off x="6858000" y="5486400"/>
            <a:ext cx="24384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“Dissipative range”</a:t>
            </a:r>
            <a:endParaRPr lang="en-US" sz="3200" dirty="0"/>
          </a:p>
        </p:txBody>
      </p:sp>
      <p:sp>
        <p:nvSpPr>
          <p:cNvPr id="48" name="Rectangle 47"/>
          <p:cNvSpPr/>
          <p:nvPr/>
        </p:nvSpPr>
        <p:spPr>
          <a:xfrm>
            <a:off x="5105400" y="6364069"/>
            <a:ext cx="4038600" cy="369332"/>
          </a:xfrm>
          <a:prstGeom prst="rect">
            <a:avLst/>
          </a:prstGeom>
        </p:spPr>
        <p:txBody>
          <a:bodyPr wrap="square">
            <a:spAutoFit/>
          </a:bodyPr>
          <a:lstStyle/>
          <a:p>
            <a:r>
              <a:rPr lang="en-US" dirty="0" smtClean="0"/>
              <a:t>Flow is viscous (laminar).</a:t>
            </a:r>
            <a:endParaRPr lang="en-US" i="1" dirty="0" smtClean="0"/>
          </a:p>
        </p:txBody>
      </p:sp>
      <p:sp>
        <p:nvSpPr>
          <p:cNvPr id="37" name="Rectangle 3"/>
          <p:cNvSpPr>
            <a:spLocks noChangeArrowheads="1"/>
          </p:cNvSpPr>
          <p:nvPr/>
        </p:nvSpPr>
        <p:spPr bwMode="auto">
          <a:xfrm>
            <a:off x="5105400" y="609600"/>
            <a:ext cx="4800600" cy="45474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Main idea from </a:t>
            </a:r>
            <a:r>
              <a:rPr lang="en-US" sz="2000" dirty="0" err="1" smtClean="0"/>
              <a:t>Kolmogorov</a:t>
            </a:r>
            <a:r>
              <a:rPr lang="en-US" sz="2000" dirty="0" smtClean="0"/>
              <a:t> 1941:</a:t>
            </a:r>
            <a:r>
              <a:rPr lang="en-US" sz="3200" dirty="0" smtClean="0"/>
              <a:t> </a:t>
            </a:r>
            <a:endParaRPr lang="en-US" sz="3200" dirty="0"/>
          </a:p>
        </p:txBody>
      </p:sp>
      <p:pic>
        <p:nvPicPr>
          <p:cNvPr id="93214" name="Picture 30"/>
          <p:cNvPicPr>
            <a:picLocks noChangeAspect="1" noChangeArrowheads="1"/>
          </p:cNvPicPr>
          <p:nvPr/>
        </p:nvPicPr>
        <p:blipFill>
          <a:blip r:embed="rId15" cstate="print"/>
          <a:srcRect/>
          <a:stretch>
            <a:fillRect/>
          </a:stretch>
        </p:blipFill>
        <p:spPr bwMode="auto">
          <a:xfrm>
            <a:off x="5715000" y="1219200"/>
            <a:ext cx="1047750" cy="1247775"/>
          </a:xfrm>
          <a:prstGeom prst="rect">
            <a:avLst/>
          </a:prstGeom>
          <a:noFill/>
          <a:ln w="9525">
            <a:noFill/>
            <a:miter lim="800000"/>
            <a:headEnd/>
            <a:tailEnd/>
          </a:ln>
        </p:spPr>
      </p:pic>
      <p:pic>
        <p:nvPicPr>
          <p:cNvPr id="2" name="Picture 31"/>
          <p:cNvPicPr>
            <a:picLocks noChangeAspect="1" noChangeArrowheads="1"/>
          </p:cNvPicPr>
          <p:nvPr/>
        </p:nvPicPr>
        <p:blipFill>
          <a:blip r:embed="rId16" cstate="print"/>
          <a:srcRect/>
          <a:stretch>
            <a:fillRect/>
          </a:stretch>
        </p:blipFill>
        <p:spPr bwMode="auto">
          <a:xfrm>
            <a:off x="7310582" y="1143000"/>
            <a:ext cx="309418" cy="319087"/>
          </a:xfrm>
          <a:prstGeom prst="rect">
            <a:avLst/>
          </a:prstGeom>
          <a:noFill/>
          <a:ln w="9525">
            <a:noFill/>
            <a:miter lim="800000"/>
            <a:headEnd/>
            <a:tailEnd/>
          </a:ln>
        </p:spPr>
      </p:pic>
      <p:pic>
        <p:nvPicPr>
          <p:cNvPr id="52" name="Picture 31"/>
          <p:cNvPicPr>
            <a:picLocks noChangeAspect="1" noChangeArrowheads="1"/>
          </p:cNvPicPr>
          <p:nvPr/>
        </p:nvPicPr>
        <p:blipFill>
          <a:blip r:embed="rId16" cstate="print"/>
          <a:srcRect/>
          <a:stretch>
            <a:fillRect/>
          </a:stretch>
        </p:blipFill>
        <p:spPr bwMode="auto">
          <a:xfrm>
            <a:off x="7310582" y="1585913"/>
            <a:ext cx="309418" cy="319087"/>
          </a:xfrm>
          <a:prstGeom prst="rect">
            <a:avLst/>
          </a:prstGeom>
          <a:noFill/>
          <a:ln w="9525">
            <a:noFill/>
            <a:miter lim="800000"/>
            <a:headEnd/>
            <a:tailEnd/>
          </a:ln>
        </p:spPr>
      </p:pic>
      <p:pic>
        <p:nvPicPr>
          <p:cNvPr id="53" name="Picture 31"/>
          <p:cNvPicPr>
            <a:picLocks noChangeAspect="1" noChangeArrowheads="1"/>
          </p:cNvPicPr>
          <p:nvPr/>
        </p:nvPicPr>
        <p:blipFill>
          <a:blip r:embed="rId16" cstate="print"/>
          <a:srcRect/>
          <a:stretch>
            <a:fillRect/>
          </a:stretch>
        </p:blipFill>
        <p:spPr bwMode="auto">
          <a:xfrm>
            <a:off x="7310582" y="2057400"/>
            <a:ext cx="309418" cy="319087"/>
          </a:xfrm>
          <a:prstGeom prst="rect">
            <a:avLst/>
          </a:prstGeom>
          <a:noFill/>
          <a:ln w="9525">
            <a:noFill/>
            <a:miter lim="800000"/>
            <a:headEnd/>
            <a:tailEnd/>
          </a:ln>
        </p:spPr>
      </p:pic>
      <p:pic>
        <p:nvPicPr>
          <p:cNvPr id="54" name="Picture 32"/>
          <p:cNvPicPr>
            <a:picLocks noChangeAspect="1" noChangeArrowheads="1"/>
          </p:cNvPicPr>
          <p:nvPr/>
        </p:nvPicPr>
        <p:blipFill>
          <a:blip r:embed="rId17" cstate="print"/>
          <a:srcRect/>
          <a:stretch>
            <a:fillRect/>
          </a:stretch>
        </p:blipFill>
        <p:spPr bwMode="auto">
          <a:xfrm>
            <a:off x="8193833" y="1066800"/>
            <a:ext cx="188167" cy="152400"/>
          </a:xfrm>
          <a:prstGeom prst="rect">
            <a:avLst/>
          </a:prstGeom>
          <a:noFill/>
          <a:ln w="9525">
            <a:noFill/>
            <a:miter lim="800000"/>
            <a:headEnd/>
            <a:tailEnd/>
          </a:ln>
        </p:spPr>
      </p:pic>
      <p:pic>
        <p:nvPicPr>
          <p:cNvPr id="55" name="Picture 32"/>
          <p:cNvPicPr>
            <a:picLocks noChangeAspect="1" noChangeArrowheads="1"/>
          </p:cNvPicPr>
          <p:nvPr/>
        </p:nvPicPr>
        <p:blipFill>
          <a:blip r:embed="rId17" cstate="print"/>
          <a:srcRect/>
          <a:stretch>
            <a:fillRect/>
          </a:stretch>
        </p:blipFill>
        <p:spPr bwMode="auto">
          <a:xfrm>
            <a:off x="8193833" y="1295400"/>
            <a:ext cx="188167" cy="152400"/>
          </a:xfrm>
          <a:prstGeom prst="rect">
            <a:avLst/>
          </a:prstGeom>
          <a:noFill/>
          <a:ln w="9525">
            <a:noFill/>
            <a:miter lim="800000"/>
            <a:headEnd/>
            <a:tailEnd/>
          </a:ln>
        </p:spPr>
      </p:pic>
      <p:pic>
        <p:nvPicPr>
          <p:cNvPr id="56" name="Picture 32"/>
          <p:cNvPicPr>
            <a:picLocks noChangeAspect="1" noChangeArrowheads="1"/>
          </p:cNvPicPr>
          <p:nvPr/>
        </p:nvPicPr>
        <p:blipFill>
          <a:blip r:embed="rId17" cstate="print"/>
          <a:srcRect/>
          <a:stretch>
            <a:fillRect/>
          </a:stretch>
        </p:blipFill>
        <p:spPr bwMode="auto">
          <a:xfrm>
            <a:off x="8193833" y="1524000"/>
            <a:ext cx="188167" cy="152400"/>
          </a:xfrm>
          <a:prstGeom prst="rect">
            <a:avLst/>
          </a:prstGeom>
          <a:noFill/>
          <a:ln w="9525">
            <a:noFill/>
            <a:miter lim="800000"/>
            <a:headEnd/>
            <a:tailEnd/>
          </a:ln>
        </p:spPr>
      </p:pic>
      <p:pic>
        <p:nvPicPr>
          <p:cNvPr id="57" name="Picture 32"/>
          <p:cNvPicPr>
            <a:picLocks noChangeAspect="1" noChangeArrowheads="1"/>
          </p:cNvPicPr>
          <p:nvPr/>
        </p:nvPicPr>
        <p:blipFill>
          <a:blip r:embed="rId17" cstate="print"/>
          <a:srcRect/>
          <a:stretch>
            <a:fillRect/>
          </a:stretch>
        </p:blipFill>
        <p:spPr bwMode="auto">
          <a:xfrm>
            <a:off x="8193833" y="1752600"/>
            <a:ext cx="188167" cy="152400"/>
          </a:xfrm>
          <a:prstGeom prst="rect">
            <a:avLst/>
          </a:prstGeom>
          <a:noFill/>
          <a:ln w="9525">
            <a:noFill/>
            <a:miter lim="800000"/>
            <a:headEnd/>
            <a:tailEnd/>
          </a:ln>
        </p:spPr>
      </p:pic>
      <p:pic>
        <p:nvPicPr>
          <p:cNvPr id="58" name="Picture 32"/>
          <p:cNvPicPr>
            <a:picLocks noChangeAspect="1" noChangeArrowheads="1"/>
          </p:cNvPicPr>
          <p:nvPr/>
        </p:nvPicPr>
        <p:blipFill>
          <a:blip r:embed="rId17" cstate="print"/>
          <a:srcRect/>
          <a:stretch>
            <a:fillRect/>
          </a:stretch>
        </p:blipFill>
        <p:spPr bwMode="auto">
          <a:xfrm>
            <a:off x="8193833" y="1981200"/>
            <a:ext cx="188167" cy="152400"/>
          </a:xfrm>
          <a:prstGeom prst="rect">
            <a:avLst/>
          </a:prstGeom>
          <a:noFill/>
          <a:ln w="9525">
            <a:noFill/>
            <a:miter lim="800000"/>
            <a:headEnd/>
            <a:tailEnd/>
          </a:ln>
        </p:spPr>
      </p:pic>
      <p:pic>
        <p:nvPicPr>
          <p:cNvPr id="59" name="Picture 32"/>
          <p:cNvPicPr>
            <a:picLocks noChangeAspect="1" noChangeArrowheads="1"/>
          </p:cNvPicPr>
          <p:nvPr/>
        </p:nvPicPr>
        <p:blipFill>
          <a:blip r:embed="rId17" cstate="print"/>
          <a:srcRect/>
          <a:stretch>
            <a:fillRect/>
          </a:stretch>
        </p:blipFill>
        <p:spPr bwMode="auto">
          <a:xfrm>
            <a:off x="8193833" y="2209800"/>
            <a:ext cx="188167" cy="152400"/>
          </a:xfrm>
          <a:prstGeom prst="rect">
            <a:avLst/>
          </a:prstGeom>
          <a:noFill/>
          <a:ln w="9525">
            <a:noFill/>
            <a:miter lim="800000"/>
            <a:headEnd/>
            <a:tailEnd/>
          </a:ln>
        </p:spPr>
      </p:pic>
      <p:cxnSp>
        <p:nvCxnSpPr>
          <p:cNvPr id="62" name="Straight Arrow Connector 61"/>
          <p:cNvCxnSpPr/>
          <p:nvPr/>
        </p:nvCxnSpPr>
        <p:spPr>
          <a:xfrm flipV="1">
            <a:off x="6781800" y="13716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781800" y="19812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696200" y="11430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696200" y="21336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 Box 2"/>
          <p:cNvSpPr txBox="1">
            <a:spLocks noChangeArrowheads="1"/>
          </p:cNvSpPr>
          <p:nvPr/>
        </p:nvSpPr>
        <p:spPr bwMode="auto">
          <a:xfrm>
            <a:off x="-1600200" y="-83641"/>
            <a:ext cx="9144000" cy="769441"/>
          </a:xfrm>
          <a:prstGeom prst="rect">
            <a:avLst/>
          </a:prstGeom>
          <a:noFill/>
          <a:ln w="9525">
            <a:noFill/>
            <a:miter lim="800000"/>
            <a:headEnd/>
            <a:tailEnd/>
          </a:ln>
        </p:spPr>
        <p:txBody>
          <a:bodyPr>
            <a:spAutoFit/>
          </a:bodyPr>
          <a:lstStyle/>
          <a:p>
            <a:pPr marL="457200" indent="-457200" algn="ctr"/>
            <a:r>
              <a:rPr lang="en-US" sz="4400" b="1" dirty="0" smtClean="0"/>
              <a:t>  </a:t>
            </a:r>
            <a:r>
              <a:rPr lang="en-US" sz="4400" dirty="0" smtClean="0"/>
              <a:t>Turbulent Phenomenology</a:t>
            </a:r>
            <a:endParaRPr lang="en-US" sz="4400" dirty="0"/>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0113" name="Object 1"/>
          <p:cNvGraphicFramePr>
            <a:graphicFrameLocks noChangeAspect="1"/>
          </p:cNvGraphicFramePr>
          <p:nvPr/>
        </p:nvGraphicFramePr>
        <p:xfrm>
          <a:off x="5029200" y="1447800"/>
          <a:ext cx="474133" cy="609600"/>
        </p:xfrm>
        <a:graphic>
          <a:graphicData uri="http://schemas.openxmlformats.org/presentationml/2006/ole">
            <p:oleObj spid="_x0000_s90113" name="Equation" r:id="rId18" imgW="177480" imgH="228600" progId="Equation.3">
              <p:embed/>
            </p:oleObj>
          </a:graphicData>
        </a:graphic>
      </p:graphicFrame>
      <p:sp>
        <p:nvSpPr>
          <p:cNvPr id="901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0115" name="Object 3"/>
          <p:cNvGraphicFramePr>
            <a:graphicFrameLocks noChangeAspect="1"/>
          </p:cNvGraphicFramePr>
          <p:nvPr/>
        </p:nvGraphicFramePr>
        <p:xfrm>
          <a:off x="8686800" y="1524000"/>
          <a:ext cx="325437" cy="418999"/>
        </p:xfrm>
        <a:graphic>
          <a:graphicData uri="http://schemas.openxmlformats.org/presentationml/2006/ole">
            <p:oleObj spid="_x0000_s90115" name="Equation" r:id="rId19" imgW="126720" imgH="164880" progId="Equation.3">
              <p:embed/>
            </p:oleObj>
          </a:graphicData>
        </a:graphic>
      </p:graphicFrame>
      <p:cxnSp>
        <p:nvCxnSpPr>
          <p:cNvPr id="61" name="Straight Arrow Connector 60"/>
          <p:cNvCxnSpPr/>
          <p:nvPr/>
        </p:nvCxnSpPr>
        <p:spPr>
          <a:xfrm>
            <a:off x="52578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4676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ectangle 3"/>
          <p:cNvSpPr>
            <a:spLocks noChangeArrowheads="1"/>
          </p:cNvSpPr>
          <p:nvPr/>
        </p:nvSpPr>
        <p:spPr bwMode="auto">
          <a:xfrm>
            <a:off x="4953000" y="2971800"/>
            <a:ext cx="36576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b="1" dirty="0" smtClean="0"/>
              <a:t>Can’t be treated analytically:</a:t>
            </a:r>
            <a:endParaRPr lang="en-US" sz="3200" b="1" dirty="0"/>
          </a:p>
        </p:txBody>
      </p:sp>
      <p:sp>
        <p:nvSpPr>
          <p:cNvPr id="70" name="Rectangle 3"/>
          <p:cNvSpPr>
            <a:spLocks noChangeArrowheads="1"/>
          </p:cNvSpPr>
          <p:nvPr/>
        </p:nvSpPr>
        <p:spPr bwMode="auto">
          <a:xfrm>
            <a:off x="4953000" y="5029200"/>
            <a:ext cx="3657600" cy="381000"/>
          </a:xfrm>
          <a:prstGeom prst="rect">
            <a:avLst/>
          </a:prstGeom>
          <a:noFill/>
          <a:ln w="9525">
            <a:noFill/>
            <a:miter lim="800000"/>
            <a:headEnd/>
            <a:tailEnd/>
          </a:ln>
          <a:effectLst/>
        </p:spPr>
        <p:txBody>
          <a:bodyPr/>
          <a:lstStyle/>
          <a:p>
            <a:pPr marL="342900" indent="-342900">
              <a:lnSpc>
                <a:spcPct val="80000"/>
              </a:lnSpc>
              <a:spcBef>
                <a:spcPct val="20000"/>
              </a:spcBef>
            </a:pPr>
            <a:r>
              <a:rPr lang="en-US" sz="2000" b="1" dirty="0" smtClean="0"/>
              <a:t>Can be treated analytically:</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205"/>
                                        </p:tgtEl>
                                        <p:attrNameLst>
                                          <p:attrName>style.visibility</p:attrName>
                                        </p:attrNameLst>
                                      </p:cBhvr>
                                      <p:to>
                                        <p:strVal val="visible"/>
                                      </p:to>
                                    </p:set>
                                    <p:animEffect transition="in" filter="wipe(down)">
                                      <p:cBhvr>
                                        <p:cTn id="7" dur="500"/>
                                        <p:tgtEl>
                                          <p:spTgt spid="93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3207"/>
                                        </p:tgtEl>
                                        <p:attrNameLst>
                                          <p:attrName>style.visibility</p:attrName>
                                        </p:attrNameLst>
                                      </p:cBhvr>
                                      <p:to>
                                        <p:strVal val="visible"/>
                                      </p:to>
                                    </p:set>
                                    <p:animEffect transition="in" filter="wipe(down)">
                                      <p:cBhvr>
                                        <p:cTn id="12" dur="500"/>
                                        <p:tgtEl>
                                          <p:spTgt spid="932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3208"/>
                                        </p:tgtEl>
                                        <p:attrNameLst>
                                          <p:attrName>style.visibility</p:attrName>
                                        </p:attrNameLst>
                                      </p:cBhvr>
                                      <p:to>
                                        <p:strVal val="visible"/>
                                      </p:to>
                                    </p:set>
                                    <p:animEffect transition="in" filter="wipe(down)">
                                      <p:cBhvr>
                                        <p:cTn id="17" dur="500"/>
                                        <p:tgtEl>
                                          <p:spTgt spid="932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3209"/>
                                        </p:tgtEl>
                                        <p:attrNameLst>
                                          <p:attrName>style.visibility</p:attrName>
                                        </p:attrNameLst>
                                      </p:cBhvr>
                                      <p:to>
                                        <p:strVal val="visible"/>
                                      </p:to>
                                    </p:set>
                                    <p:animEffect transition="in" filter="wipe(down)">
                                      <p:cBhvr>
                                        <p:cTn id="22" dur="500"/>
                                        <p:tgtEl>
                                          <p:spTgt spid="932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3210"/>
                                        </p:tgtEl>
                                        <p:attrNameLst>
                                          <p:attrName>style.visibility</p:attrName>
                                        </p:attrNameLst>
                                      </p:cBhvr>
                                      <p:to>
                                        <p:strVal val="visible"/>
                                      </p:to>
                                    </p:set>
                                    <p:animEffect transition="in" filter="wipe(down)">
                                      <p:cBhvr>
                                        <p:cTn id="27" dur="500"/>
                                        <p:tgtEl>
                                          <p:spTgt spid="932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3211"/>
                                        </p:tgtEl>
                                        <p:attrNameLst>
                                          <p:attrName>style.visibility</p:attrName>
                                        </p:attrNameLst>
                                      </p:cBhvr>
                                      <p:to>
                                        <p:strVal val="visible"/>
                                      </p:to>
                                    </p:set>
                                    <p:animEffect transition="in" filter="wipe(down)">
                                      <p:cBhvr>
                                        <p:cTn id="32" dur="500"/>
                                        <p:tgtEl>
                                          <p:spTgt spid="932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3212"/>
                                        </p:tgtEl>
                                        <p:attrNameLst>
                                          <p:attrName>style.visibility</p:attrName>
                                        </p:attrNameLst>
                                      </p:cBhvr>
                                      <p:to>
                                        <p:strVal val="visible"/>
                                      </p:to>
                                    </p:set>
                                    <p:animEffect transition="in" filter="wipe(down)">
                                      <p:cBhvr>
                                        <p:cTn id="37" dur="500"/>
                                        <p:tgtEl>
                                          <p:spTgt spid="932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3213"/>
                                        </p:tgtEl>
                                        <p:attrNameLst>
                                          <p:attrName>style.visibility</p:attrName>
                                        </p:attrNameLst>
                                      </p:cBhvr>
                                      <p:to>
                                        <p:strVal val="visible"/>
                                      </p:to>
                                    </p:set>
                                    <p:animEffect transition="in" filter="wipe(down)">
                                      <p:cBhvr>
                                        <p:cTn id="42" dur="500"/>
                                        <p:tgtEl>
                                          <p:spTgt spid="932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3214"/>
                                        </p:tgtEl>
                                        <p:attrNameLst>
                                          <p:attrName>style.visibility</p:attrName>
                                        </p:attrNameLst>
                                      </p:cBhvr>
                                      <p:to>
                                        <p:strVal val="visible"/>
                                      </p:to>
                                    </p:set>
                                    <p:animEffect transition="in" filter="wipe(down)">
                                      <p:cBhvr>
                                        <p:cTn id="47" dur="500"/>
                                        <p:tgtEl>
                                          <p:spTgt spid="93214"/>
                                        </p:tgtEl>
                                      </p:cBhvr>
                                    </p:animEffect>
                                  </p:childTnLst>
                                </p:cTn>
                              </p:par>
                              <p:par>
                                <p:cTn id="48" presetID="22" presetClass="entr" presetSubtype="4"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down)">
                                      <p:cBhvr>
                                        <p:cTn id="50" dur="500"/>
                                        <p:tgtEl>
                                          <p:spTgt spid="2"/>
                                        </p:tgtEl>
                                      </p:cBhvr>
                                    </p:animEffect>
                                  </p:childTnLst>
                                </p:cTn>
                              </p:par>
                              <p:par>
                                <p:cTn id="51" presetID="22" presetClass="entr" presetSubtype="4"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down)">
                                      <p:cBhvr>
                                        <p:cTn id="53" dur="500"/>
                                        <p:tgtEl>
                                          <p:spTgt spid="52"/>
                                        </p:tgtEl>
                                      </p:cBhvr>
                                    </p:animEffect>
                                  </p:childTnLst>
                                </p:cTn>
                              </p:par>
                              <p:par>
                                <p:cTn id="54" presetID="22" presetClass="entr" presetSubtype="4" fill="hold" nodeType="with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par>
                                <p:cTn id="57" presetID="22" presetClass="entr" presetSubtype="4"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wipe(down)">
                                      <p:cBhvr>
                                        <p:cTn id="59" dur="500"/>
                                        <p:tgtEl>
                                          <p:spTgt spid="54"/>
                                        </p:tgtEl>
                                      </p:cBhvr>
                                    </p:animEffect>
                                  </p:childTnLst>
                                </p:cTn>
                              </p:par>
                              <p:par>
                                <p:cTn id="60" presetID="22" presetClass="entr" presetSubtype="4"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down)">
                                      <p:cBhvr>
                                        <p:cTn id="62" dur="500"/>
                                        <p:tgtEl>
                                          <p:spTgt spid="55"/>
                                        </p:tgtEl>
                                      </p:cBhvr>
                                    </p:animEffect>
                                  </p:childTnLst>
                                </p:cTn>
                              </p:par>
                              <p:par>
                                <p:cTn id="63" presetID="22" presetClass="entr" presetSubtype="4"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down)">
                                      <p:cBhvr>
                                        <p:cTn id="65" dur="500"/>
                                        <p:tgtEl>
                                          <p:spTgt spid="56"/>
                                        </p:tgtEl>
                                      </p:cBhvr>
                                    </p:animEffect>
                                  </p:childTnLst>
                                </p:cTn>
                              </p:par>
                              <p:par>
                                <p:cTn id="66" presetID="22" presetClass="entr" presetSubtype="4" fill="hold"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down)">
                                      <p:cBhvr>
                                        <p:cTn id="68" dur="500"/>
                                        <p:tgtEl>
                                          <p:spTgt spid="57"/>
                                        </p:tgtEl>
                                      </p:cBhvr>
                                    </p:animEffect>
                                  </p:childTnLst>
                                </p:cTn>
                              </p:par>
                              <p:par>
                                <p:cTn id="69" presetID="22" presetClass="entr" presetSubtype="4"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down)">
                                      <p:cBhvr>
                                        <p:cTn id="71" dur="500"/>
                                        <p:tgtEl>
                                          <p:spTgt spid="58"/>
                                        </p:tgtEl>
                                      </p:cBhvr>
                                    </p:animEffect>
                                  </p:childTnLst>
                                </p:cTn>
                              </p:par>
                              <p:par>
                                <p:cTn id="72" presetID="2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down)">
                                      <p:cBhvr>
                                        <p:cTn id="74" dur="500"/>
                                        <p:tgtEl>
                                          <p:spTgt spid="59"/>
                                        </p:tgtEl>
                                      </p:cBhvr>
                                    </p:animEffect>
                                  </p:childTnLst>
                                </p:cTn>
                              </p:par>
                              <p:par>
                                <p:cTn id="75" presetID="22" presetClass="entr" presetSubtype="4"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down)">
                                      <p:cBhvr>
                                        <p:cTn id="77" dur="500"/>
                                        <p:tgtEl>
                                          <p:spTgt spid="62"/>
                                        </p:tgtEl>
                                      </p:cBhvr>
                                    </p:animEffect>
                                  </p:childTnLst>
                                </p:cTn>
                              </p:par>
                              <p:par>
                                <p:cTn id="78" presetID="22" presetClass="entr" presetSubtype="4"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down)">
                                      <p:cBhvr>
                                        <p:cTn id="80" dur="500"/>
                                        <p:tgtEl>
                                          <p:spTgt spid="63"/>
                                        </p:tgtEl>
                                      </p:cBhvr>
                                    </p:animEffect>
                                  </p:childTnLst>
                                </p:cTn>
                              </p:par>
                              <p:par>
                                <p:cTn id="81" presetID="22" presetClass="entr" presetSubtype="4"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down)">
                                      <p:cBhvr>
                                        <p:cTn id="83" dur="500"/>
                                        <p:tgtEl>
                                          <p:spTgt spid="65"/>
                                        </p:tgtEl>
                                      </p:cBhvr>
                                    </p:animEffect>
                                  </p:childTnLst>
                                </p:cTn>
                              </p:par>
                              <p:par>
                                <p:cTn id="84" presetID="22" presetClass="entr" presetSubtype="4" fill="hold"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ipe(down)">
                                      <p:cBhvr>
                                        <p:cTn id="86" dur="500"/>
                                        <p:tgtEl>
                                          <p:spTgt spid="66"/>
                                        </p:tgtEl>
                                      </p:cBhvr>
                                    </p:animEffect>
                                  </p:childTnLst>
                                </p:cTn>
                              </p:par>
                              <p:par>
                                <p:cTn id="87" presetID="22" presetClass="entr" presetSubtype="4" fill="hold" nodeType="withEffect">
                                  <p:stCondLst>
                                    <p:cond delay="0"/>
                                  </p:stCondLst>
                                  <p:childTnLst>
                                    <p:set>
                                      <p:cBhvr>
                                        <p:cTn id="88" dur="1" fill="hold">
                                          <p:stCondLst>
                                            <p:cond delay="0"/>
                                          </p:stCondLst>
                                        </p:cTn>
                                        <p:tgtEl>
                                          <p:spTgt spid="90113"/>
                                        </p:tgtEl>
                                        <p:attrNameLst>
                                          <p:attrName>style.visibility</p:attrName>
                                        </p:attrNameLst>
                                      </p:cBhvr>
                                      <p:to>
                                        <p:strVal val="visible"/>
                                      </p:to>
                                    </p:set>
                                    <p:animEffect transition="in" filter="wipe(down)">
                                      <p:cBhvr>
                                        <p:cTn id="89" dur="500"/>
                                        <p:tgtEl>
                                          <p:spTgt spid="90113"/>
                                        </p:tgtEl>
                                      </p:cBhvr>
                                    </p:animEffect>
                                  </p:childTnLst>
                                </p:cTn>
                              </p:par>
                              <p:par>
                                <p:cTn id="90" presetID="22" presetClass="entr" presetSubtype="4" fill="hold" nodeType="withEffect">
                                  <p:stCondLst>
                                    <p:cond delay="0"/>
                                  </p:stCondLst>
                                  <p:childTnLst>
                                    <p:set>
                                      <p:cBhvr>
                                        <p:cTn id="91" dur="1" fill="hold">
                                          <p:stCondLst>
                                            <p:cond delay="0"/>
                                          </p:stCondLst>
                                        </p:cTn>
                                        <p:tgtEl>
                                          <p:spTgt spid="90115"/>
                                        </p:tgtEl>
                                        <p:attrNameLst>
                                          <p:attrName>style.visibility</p:attrName>
                                        </p:attrNameLst>
                                      </p:cBhvr>
                                      <p:to>
                                        <p:strVal val="visible"/>
                                      </p:to>
                                    </p:set>
                                    <p:animEffect transition="in" filter="wipe(down)">
                                      <p:cBhvr>
                                        <p:cTn id="92" dur="500"/>
                                        <p:tgtEl>
                                          <p:spTgt spid="9011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down)">
                                      <p:cBhvr>
                                        <p:cTn id="95" dur="500"/>
                                        <p:tgtEl>
                                          <p:spTgt spid="3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22" presetClass="entr" presetSubtype="4" fill="hold" nodeType="withEffect">
                                  <p:stCondLst>
                                    <p:cond delay="0"/>
                                  </p:stCondLst>
                                  <p:childTnLst>
                                    <p:set>
                                      <p:cBhvr>
                                        <p:cTn id="105" dur="1" fill="hold">
                                          <p:stCondLst>
                                            <p:cond delay="0"/>
                                          </p:stCondLst>
                                        </p:cTn>
                                        <p:tgtEl>
                                          <p:spTgt spid="93220"/>
                                        </p:tgtEl>
                                        <p:attrNameLst>
                                          <p:attrName>style.visibility</p:attrName>
                                        </p:attrNameLst>
                                      </p:cBhvr>
                                      <p:to>
                                        <p:strVal val="visible"/>
                                      </p:to>
                                    </p:set>
                                    <p:animEffect transition="in" filter="wipe(down)">
                                      <p:cBhvr>
                                        <p:cTn id="106" dur="500"/>
                                        <p:tgtEl>
                                          <p:spTgt spid="93220"/>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wipe(down)">
                                      <p:cBhvr>
                                        <p:cTn id="109" dur="500"/>
                                        <p:tgtEl>
                                          <p:spTgt spid="44"/>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wipe(down)">
                                      <p:cBhvr>
                                        <p:cTn id="112" dur="500"/>
                                        <p:tgtEl>
                                          <p:spTgt spid="67"/>
                                        </p:tgtEl>
                                      </p:cBhvr>
                                    </p:animEffect>
                                  </p:childTnLst>
                                </p:cTn>
                              </p:par>
                              <p:par>
                                <p:cTn id="113" presetID="22" presetClass="entr" presetSubtype="4" fill="hold" nodeType="withEffect">
                                  <p:stCondLst>
                                    <p:cond delay="0"/>
                                  </p:stCondLst>
                                  <p:childTnLst>
                                    <p:set>
                                      <p:cBhvr>
                                        <p:cTn id="114" dur="1" fill="hold">
                                          <p:stCondLst>
                                            <p:cond delay="0"/>
                                          </p:stCondLst>
                                        </p:cTn>
                                        <p:tgtEl>
                                          <p:spTgt spid="93216"/>
                                        </p:tgtEl>
                                        <p:attrNameLst>
                                          <p:attrName>style.visibility</p:attrName>
                                        </p:attrNameLst>
                                      </p:cBhvr>
                                      <p:to>
                                        <p:strVal val="visible"/>
                                      </p:to>
                                    </p:set>
                                    <p:animEffect transition="in" filter="wipe(down)">
                                      <p:cBhvr>
                                        <p:cTn id="115" dur="500"/>
                                        <p:tgtEl>
                                          <p:spTgt spid="93216"/>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wipe(down)">
                                      <p:cBhvr>
                                        <p:cTn id="118" dur="500"/>
                                        <p:tgtEl>
                                          <p:spTgt spid="4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down)">
                                      <p:cBhvr>
                                        <p:cTn id="123" dur="500"/>
                                        <p:tgtEl>
                                          <p:spTgt spid="43"/>
                                        </p:tgtEl>
                                      </p:cBhvr>
                                    </p:animEffect>
                                  </p:childTnLst>
                                </p:cTn>
                              </p:par>
                              <p:par>
                                <p:cTn id="124" presetID="22" presetClass="entr" presetSubtype="4" fill="hold" nodeType="withEffect">
                                  <p:stCondLst>
                                    <p:cond delay="0"/>
                                  </p:stCondLst>
                                  <p:childTnLst>
                                    <p:set>
                                      <p:cBhvr>
                                        <p:cTn id="125" dur="1" fill="hold">
                                          <p:stCondLst>
                                            <p:cond delay="0"/>
                                          </p:stCondLst>
                                        </p:cTn>
                                        <p:tgtEl>
                                          <p:spTgt spid="93222"/>
                                        </p:tgtEl>
                                        <p:attrNameLst>
                                          <p:attrName>style.visibility</p:attrName>
                                        </p:attrNameLst>
                                      </p:cBhvr>
                                      <p:to>
                                        <p:strVal val="visible"/>
                                      </p:to>
                                    </p:set>
                                    <p:animEffect transition="in" filter="wipe(down)">
                                      <p:cBhvr>
                                        <p:cTn id="126" dur="500"/>
                                        <p:tgtEl>
                                          <p:spTgt spid="93222"/>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wipe(down)">
                                      <p:cBhvr>
                                        <p:cTn id="129" dur="500"/>
                                        <p:tgtEl>
                                          <p:spTgt spid="70"/>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wipe(down)">
                                      <p:cBhvr>
                                        <p:cTn id="132" dur="500"/>
                                        <p:tgtEl>
                                          <p:spTgt spid="47"/>
                                        </p:tgtEl>
                                      </p:cBhvr>
                                    </p:animEffect>
                                  </p:childTnLst>
                                </p:cTn>
                              </p:par>
                              <p:par>
                                <p:cTn id="133" presetID="22" presetClass="entr" presetSubtype="4" fill="hold" nodeType="withEffect">
                                  <p:stCondLst>
                                    <p:cond delay="0"/>
                                  </p:stCondLst>
                                  <p:childTnLst>
                                    <p:set>
                                      <p:cBhvr>
                                        <p:cTn id="134" dur="1" fill="hold">
                                          <p:stCondLst>
                                            <p:cond delay="0"/>
                                          </p:stCondLst>
                                        </p:cTn>
                                        <p:tgtEl>
                                          <p:spTgt spid="93218"/>
                                        </p:tgtEl>
                                        <p:attrNameLst>
                                          <p:attrName>style.visibility</p:attrName>
                                        </p:attrNameLst>
                                      </p:cBhvr>
                                      <p:to>
                                        <p:strVal val="visible"/>
                                      </p:to>
                                    </p:set>
                                    <p:animEffect transition="in" filter="wipe(down)">
                                      <p:cBhvr>
                                        <p:cTn id="135" dur="500"/>
                                        <p:tgtEl>
                                          <p:spTgt spid="93218"/>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wipe(down)">
                                      <p:cBhvr>
                                        <p:cTn id="1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2" grpId="0"/>
      <p:bldP spid="43" grpId="0"/>
      <p:bldP spid="44" grpId="0"/>
      <p:bldP spid="47" grpId="0"/>
      <p:bldP spid="48" grpId="0"/>
      <p:bldP spid="37" grpId="0"/>
      <p:bldP spid="67"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609600" y="76200"/>
            <a:ext cx="3129287" cy="2590800"/>
          </a:xfrm>
          <a:prstGeom prst="rect">
            <a:avLst/>
          </a:prstGeom>
          <a:noFill/>
          <a:ln w="9525">
            <a:noFill/>
            <a:miter lim="800000"/>
            <a:headEnd/>
            <a:tailEnd/>
          </a:ln>
        </p:spPr>
      </p:pic>
      <p:pic>
        <p:nvPicPr>
          <p:cNvPr id="32771" name="Picture 3" descr="Figure 3"/>
          <p:cNvPicPr>
            <a:picLocks noChangeAspect="1" noChangeArrowheads="1"/>
          </p:cNvPicPr>
          <p:nvPr/>
        </p:nvPicPr>
        <p:blipFill>
          <a:blip r:embed="rId3" cstate="print"/>
          <a:srcRect/>
          <a:stretch>
            <a:fillRect/>
          </a:stretch>
        </p:blipFill>
        <p:spPr bwMode="auto">
          <a:xfrm>
            <a:off x="4724400" y="76201"/>
            <a:ext cx="3128631" cy="2667000"/>
          </a:xfrm>
          <a:prstGeom prst="rect">
            <a:avLst/>
          </a:prstGeom>
          <a:noFill/>
          <a:ln w="9525">
            <a:noFill/>
            <a:miter lim="800000"/>
            <a:headEnd/>
            <a:tailEnd/>
          </a:ln>
        </p:spPr>
      </p:pic>
      <p:sp>
        <p:nvSpPr>
          <p:cNvPr id="4" name="Rectangle 3"/>
          <p:cNvSpPr>
            <a:spLocks noChangeArrowheads="1"/>
          </p:cNvSpPr>
          <p:nvPr/>
        </p:nvSpPr>
        <p:spPr bwMode="auto">
          <a:xfrm>
            <a:off x="228600" y="2743200"/>
            <a:ext cx="8915400" cy="13716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dirty="0" smtClean="0"/>
              <a:t>Turbulence generated in tank of water (</a:t>
            </a:r>
            <a:r>
              <a:rPr lang="en-US" sz="2000" i="1" dirty="0" smtClean="0"/>
              <a:t>ν=0.01 cm</a:t>
            </a:r>
            <a:r>
              <a:rPr lang="en-US" sz="2000" i="1" baseline="30000" dirty="0" smtClean="0"/>
              <a:t>2</a:t>
            </a:r>
            <a:r>
              <a:rPr lang="en-US" sz="2000" i="1" dirty="0" smtClean="0"/>
              <a:t>/s)</a:t>
            </a:r>
            <a:r>
              <a:rPr lang="en-US" sz="2000" dirty="0" smtClean="0"/>
              <a:t> 1mx1mx30cm</a:t>
            </a:r>
          </a:p>
          <a:p>
            <a:pPr marL="342900" indent="-342900">
              <a:lnSpc>
                <a:spcPct val="80000"/>
              </a:lnSpc>
              <a:spcBef>
                <a:spcPct val="20000"/>
              </a:spcBef>
            </a:pPr>
            <a:r>
              <a:rPr lang="en-US" sz="2000" dirty="0" smtClean="0"/>
              <a:t>-Injection source far from surface, waves do not exceed 0.5mm.</a:t>
            </a:r>
          </a:p>
          <a:p>
            <a:pPr marL="342900" indent="-342900">
              <a:lnSpc>
                <a:spcPct val="80000"/>
              </a:lnSpc>
              <a:spcBef>
                <a:spcPct val="20000"/>
              </a:spcBef>
            </a:pPr>
            <a:r>
              <a:rPr lang="en-US" sz="2000" i="1" dirty="0" smtClean="0"/>
              <a:t>J.R. </a:t>
            </a:r>
            <a:r>
              <a:rPr lang="en-US" sz="2000" i="1" dirty="0" err="1" smtClean="0"/>
              <a:t>Cressman</a:t>
            </a:r>
            <a:r>
              <a:rPr lang="en-US" sz="2000" i="1" dirty="0" smtClean="0"/>
              <a:t> et al., New J. Phys. </a:t>
            </a:r>
            <a:r>
              <a:rPr lang="en-US" sz="2000" b="1" i="1" dirty="0" smtClean="0"/>
              <a:t>6</a:t>
            </a:r>
            <a:r>
              <a:rPr lang="en-US" sz="2000" i="1" dirty="0" smtClean="0"/>
              <a:t>, 53 (2004)</a:t>
            </a:r>
          </a:p>
          <a:p>
            <a:pPr marL="342900" indent="-342900">
              <a:lnSpc>
                <a:spcPct val="80000"/>
              </a:lnSpc>
              <a:spcBef>
                <a:spcPct val="20000"/>
              </a:spcBef>
            </a:pPr>
            <a:r>
              <a:rPr lang="en-US" sz="2000" i="1" dirty="0" smtClean="0"/>
              <a:t>Studied in: </a:t>
            </a:r>
            <a:r>
              <a:rPr lang="en-US" sz="2000" dirty="0" smtClean="0"/>
              <a:t>P. </a:t>
            </a:r>
            <a:r>
              <a:rPr lang="en-US" sz="2000" dirty="0" err="1" smtClean="0"/>
              <a:t>Denissenko</a:t>
            </a:r>
            <a:r>
              <a:rPr lang="en-US" sz="2000" dirty="0" smtClean="0"/>
              <a:t>, Phys. Rev. </a:t>
            </a:r>
            <a:r>
              <a:rPr lang="en-US" sz="2000" dirty="0" err="1" smtClean="0"/>
              <a:t>Lett</a:t>
            </a:r>
            <a:r>
              <a:rPr lang="en-US" sz="2000" dirty="0" smtClean="0"/>
              <a:t>. </a:t>
            </a:r>
            <a:r>
              <a:rPr lang="en-US" sz="2000" b="1" dirty="0" smtClean="0"/>
              <a:t>97</a:t>
            </a:r>
            <a:r>
              <a:rPr lang="en-US" sz="2000" dirty="0" smtClean="0"/>
              <a:t>, 244501 (2006).</a:t>
            </a:r>
            <a:endParaRPr lang="en-US" sz="2000" i="1" dirty="0" smtClean="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396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34075" y="4114800"/>
            <a:ext cx="2676525" cy="409575"/>
          </a:xfrm>
          <a:prstGeom prst="rect">
            <a:avLst/>
          </a:prstGeom>
          <a:noFill/>
        </p:spPr>
      </p:pic>
      <p:sp>
        <p:nvSpPr>
          <p:cNvPr id="7" name="Rectangle 6"/>
          <p:cNvSpPr/>
          <p:nvPr/>
        </p:nvSpPr>
        <p:spPr>
          <a:xfrm>
            <a:off x="304800" y="4147876"/>
            <a:ext cx="8610600" cy="867930"/>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dirty="0" smtClean="0"/>
              <a:t>Use </a:t>
            </a:r>
            <a:r>
              <a:rPr lang="en-US" dirty="0" err="1" smtClean="0"/>
              <a:t>bouyant</a:t>
            </a:r>
            <a:r>
              <a:rPr lang="en-US" dirty="0" smtClean="0"/>
              <a:t> (</a:t>
            </a:r>
            <a:r>
              <a:rPr lang="en-US" dirty="0" err="1" smtClean="0"/>
              <a:t>s.g</a:t>
            </a:r>
            <a:r>
              <a:rPr lang="en-US" dirty="0" smtClean="0"/>
              <a:t>. 0.25) non-inertial (0.05mm) particles:</a:t>
            </a:r>
          </a:p>
          <a:p>
            <a:pPr marL="342900" indent="-342900">
              <a:lnSpc>
                <a:spcPct val="80000"/>
              </a:lnSpc>
              <a:spcBef>
                <a:spcPct val="20000"/>
              </a:spcBef>
              <a:buFont typeface="Arial" pitchFamily="34" charset="0"/>
              <a:buChar char="•"/>
            </a:pPr>
            <a:endParaRPr lang="en-US" dirty="0" smtClean="0"/>
          </a:p>
          <a:p>
            <a:pPr marL="342900" indent="-342900">
              <a:lnSpc>
                <a:spcPct val="80000"/>
              </a:lnSpc>
              <a:spcBef>
                <a:spcPct val="20000"/>
              </a:spcBef>
            </a:pPr>
            <a:r>
              <a:rPr lang="en-US" dirty="0" smtClean="0"/>
              <a:t>-Particles are </a:t>
            </a:r>
            <a:r>
              <a:rPr lang="en-US" dirty="0" err="1" smtClean="0"/>
              <a:t>hydrophillic</a:t>
            </a:r>
            <a:r>
              <a:rPr lang="en-US" dirty="0" smtClean="0"/>
              <a:t>: they do not cluster on a quiescent tank.</a:t>
            </a:r>
          </a:p>
        </p:txBody>
      </p:sp>
      <p:sp>
        <p:nvSpPr>
          <p:cNvPr id="8" name="Rectangle 7"/>
          <p:cNvSpPr/>
          <p:nvPr/>
        </p:nvSpPr>
        <p:spPr>
          <a:xfrm>
            <a:off x="304800" y="5428869"/>
            <a:ext cx="8382000" cy="590931"/>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dirty="0" smtClean="0"/>
              <a:t>Camera speed set at 100Hz, Images processed using special PIV program.</a:t>
            </a:r>
          </a:p>
          <a:p>
            <a:pPr marL="342900" indent="-342900">
              <a:lnSpc>
                <a:spcPct val="80000"/>
              </a:lnSpc>
              <a:spcBef>
                <a:spcPct val="20000"/>
              </a:spcBef>
            </a:pPr>
            <a:r>
              <a:rPr lang="en-US" dirty="0" smtClean="0"/>
              <a:t>-Typically data taken for 5-10s, producing 500-1000 unique velocity vector fields.</a:t>
            </a: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69"/>
                                        </p:tgtEl>
                                        <p:attrNameLst>
                                          <p:attrName>style.visibility</p:attrName>
                                        </p:attrNameLst>
                                      </p:cBhvr>
                                      <p:to>
                                        <p:strVal val="visible"/>
                                      </p:to>
                                    </p:set>
                                    <p:animEffect transition="in" filter="wipe(down)">
                                      <p:cBhvr>
                                        <p:cTn id="7" dur="500"/>
                                        <p:tgtEl>
                                          <p:spTgt spid="8396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00"/>
                                        <p:tgtEl>
                                          <p:spTgt spid="8">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down)">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381000" y="838201"/>
          <a:ext cx="6553200" cy="5867399"/>
        </p:xfrm>
        <a:graphic>
          <a:graphicData uri="http://schemas.openxmlformats.org/drawingml/2006/table">
            <a:tbl>
              <a:tblPr/>
              <a:tblGrid>
                <a:gridCol w="2590800"/>
                <a:gridCol w="1905000"/>
                <a:gridCol w="2057400"/>
              </a:tblGrid>
              <a:tr h="647561">
                <a:tc>
                  <a:txBody>
                    <a:bodyPr/>
                    <a:lstStyle/>
                    <a:p>
                      <a:pPr marL="0" marR="0" indent="0" algn="ctr">
                        <a:lnSpc>
                          <a:spcPct val="200000"/>
                        </a:lnSpc>
                        <a:spcBef>
                          <a:spcPts val="0"/>
                        </a:spcBef>
                        <a:spcAft>
                          <a:spcPts val="0"/>
                        </a:spcAft>
                      </a:pPr>
                      <a:r>
                        <a:rPr lang="en-US" sz="1200" dirty="0">
                          <a:latin typeface="Times New Roman"/>
                          <a:ea typeface="Times New Roman"/>
                          <a:cs typeface="Times New Roman"/>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Equation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Measured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Taylor microscale: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dirty="0">
                          <a:latin typeface="Times New Roman"/>
                          <a:ea typeface="Times New Roman"/>
                          <a:cs typeface="Times New Roman"/>
                        </a:rPr>
                        <a:t>Taylor </a:t>
                      </a:r>
                      <a:r>
                        <a:rPr lang="en-US" sz="1200" dirty="0" err="1">
                          <a:latin typeface="Times New Roman"/>
                          <a:ea typeface="Times New Roman"/>
                          <a:cs typeface="Times New Roman"/>
                        </a:rPr>
                        <a:t>microscale</a:t>
                      </a:r>
                      <a:r>
                        <a:rPr lang="en-US" sz="1200" dirty="0">
                          <a:latin typeface="Times New Roman"/>
                          <a:ea typeface="Times New Roman"/>
                          <a:cs typeface="Times New Roman"/>
                        </a:rPr>
                        <a:t> Reynolds: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Integral Scale: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Large Eddy Turnover time: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Energy Dissipation Rate: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Dissipative (Kolmogorov) length scale: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56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RMS Velocity: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6911">
                <a:tc>
                  <a:txBody>
                    <a:bodyPr/>
                    <a:lstStyle/>
                    <a:p>
                      <a:pPr marL="0" marR="0" indent="0" algn="ctr">
                        <a:lnSpc>
                          <a:spcPct val="200000"/>
                        </a:lnSpc>
                        <a:spcBef>
                          <a:spcPts val="0"/>
                        </a:spcBef>
                        <a:spcAft>
                          <a:spcPts val="0"/>
                        </a:spcAft>
                      </a:pPr>
                      <a:r>
                        <a:rPr lang="en-US" sz="1200">
                          <a:latin typeface="Times New Roman"/>
                          <a:ea typeface="Times New Roman"/>
                          <a:cs typeface="Times New Roman"/>
                        </a:rPr>
                        <a:t>Compressibility: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200000"/>
                        </a:lnSpc>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4847" name="Picture 31"/>
          <p:cNvPicPr>
            <a:picLocks noChangeAspect="1" noChangeArrowheads="1"/>
          </p:cNvPicPr>
          <p:nvPr/>
        </p:nvPicPr>
        <p:blipFill>
          <a:blip r:embed="rId2" cstate="print"/>
          <a:srcRect/>
          <a:stretch>
            <a:fillRect/>
          </a:stretch>
        </p:blipFill>
        <p:spPr bwMode="auto">
          <a:xfrm>
            <a:off x="3200400" y="1524000"/>
            <a:ext cx="1181100" cy="571500"/>
          </a:xfrm>
          <a:prstGeom prst="rect">
            <a:avLst/>
          </a:prstGeom>
          <a:noFill/>
        </p:spPr>
      </p:pic>
      <p:pic>
        <p:nvPicPr>
          <p:cNvPr id="34845" name="Picture 29"/>
          <p:cNvPicPr>
            <a:picLocks noChangeAspect="1" noChangeArrowheads="1"/>
          </p:cNvPicPr>
          <p:nvPr/>
        </p:nvPicPr>
        <p:blipFill>
          <a:blip r:embed="rId3" cstate="print"/>
          <a:srcRect/>
          <a:stretch>
            <a:fillRect/>
          </a:stretch>
        </p:blipFill>
        <p:spPr bwMode="auto">
          <a:xfrm>
            <a:off x="3352800" y="2209800"/>
            <a:ext cx="800100" cy="409575"/>
          </a:xfrm>
          <a:prstGeom prst="rect">
            <a:avLst/>
          </a:prstGeom>
          <a:noFill/>
        </p:spPr>
      </p:pic>
      <p:pic>
        <p:nvPicPr>
          <p:cNvPr id="34843" name="Picture 27"/>
          <p:cNvPicPr>
            <a:picLocks noChangeAspect="1" noChangeArrowheads="1"/>
          </p:cNvPicPr>
          <p:nvPr/>
        </p:nvPicPr>
        <p:blipFill>
          <a:blip r:embed="rId4" cstate="print"/>
          <a:srcRect/>
          <a:stretch>
            <a:fillRect/>
          </a:stretch>
        </p:blipFill>
        <p:spPr bwMode="auto">
          <a:xfrm>
            <a:off x="3048000" y="2819400"/>
            <a:ext cx="1600200" cy="571500"/>
          </a:xfrm>
          <a:prstGeom prst="rect">
            <a:avLst/>
          </a:prstGeom>
          <a:noFill/>
        </p:spPr>
      </p:pic>
      <p:pic>
        <p:nvPicPr>
          <p:cNvPr id="34842" name="Picture 26"/>
          <p:cNvPicPr>
            <a:picLocks noChangeAspect="1" noChangeArrowheads="1"/>
          </p:cNvPicPr>
          <p:nvPr/>
        </p:nvPicPr>
        <p:blipFill>
          <a:blip r:embed="rId5" cstate="print"/>
          <a:srcRect/>
          <a:stretch>
            <a:fillRect/>
          </a:stretch>
        </p:blipFill>
        <p:spPr bwMode="auto">
          <a:xfrm>
            <a:off x="5029200" y="2895600"/>
            <a:ext cx="1697038" cy="381000"/>
          </a:xfrm>
          <a:prstGeom prst="rect">
            <a:avLst/>
          </a:prstGeom>
          <a:noFill/>
        </p:spPr>
      </p:pic>
      <p:pic>
        <p:nvPicPr>
          <p:cNvPr id="34840" name="Picture 24"/>
          <p:cNvPicPr>
            <a:picLocks noChangeAspect="1" noChangeArrowheads="1"/>
          </p:cNvPicPr>
          <p:nvPr/>
        </p:nvPicPr>
        <p:blipFill>
          <a:blip r:embed="rId6" cstate="print"/>
          <a:srcRect/>
          <a:stretch>
            <a:fillRect/>
          </a:stretch>
        </p:blipFill>
        <p:spPr bwMode="auto">
          <a:xfrm>
            <a:off x="3505200" y="3505200"/>
            <a:ext cx="600075" cy="447675"/>
          </a:xfrm>
          <a:prstGeom prst="rect">
            <a:avLst/>
          </a:prstGeom>
          <a:noFill/>
        </p:spPr>
      </p:pic>
      <p:pic>
        <p:nvPicPr>
          <p:cNvPr id="34852" name="Picture 36"/>
          <p:cNvPicPr>
            <a:picLocks noChangeAspect="1" noChangeArrowheads="1"/>
          </p:cNvPicPr>
          <p:nvPr/>
        </p:nvPicPr>
        <p:blipFill>
          <a:blip r:embed="rId7" cstate="print"/>
          <a:srcRect/>
          <a:stretch>
            <a:fillRect/>
          </a:stretch>
        </p:blipFill>
        <p:spPr bwMode="auto">
          <a:xfrm>
            <a:off x="3276600" y="5486400"/>
            <a:ext cx="1219200" cy="342900"/>
          </a:xfrm>
          <a:prstGeom prst="rect">
            <a:avLst/>
          </a:prstGeom>
          <a:noFill/>
        </p:spPr>
      </p:pic>
      <p:pic>
        <p:nvPicPr>
          <p:cNvPr id="34853" name="Picture 37"/>
          <p:cNvPicPr>
            <a:picLocks noChangeAspect="1" noChangeArrowheads="1"/>
          </p:cNvPicPr>
          <p:nvPr/>
        </p:nvPicPr>
        <p:blipFill>
          <a:blip r:embed="rId8" cstate="print"/>
          <a:srcRect/>
          <a:stretch>
            <a:fillRect/>
          </a:stretch>
        </p:blipFill>
        <p:spPr bwMode="auto">
          <a:xfrm>
            <a:off x="3200400" y="4114800"/>
            <a:ext cx="1304925" cy="533400"/>
          </a:xfrm>
          <a:prstGeom prst="rect">
            <a:avLst/>
          </a:prstGeom>
          <a:noFill/>
        </p:spPr>
      </p:pic>
      <p:pic>
        <p:nvPicPr>
          <p:cNvPr id="34854" name="Picture 38"/>
          <p:cNvPicPr>
            <a:picLocks noChangeAspect="1" noChangeArrowheads="1"/>
          </p:cNvPicPr>
          <p:nvPr/>
        </p:nvPicPr>
        <p:blipFill>
          <a:blip r:embed="rId9" cstate="print"/>
          <a:srcRect/>
          <a:stretch>
            <a:fillRect/>
          </a:stretch>
        </p:blipFill>
        <p:spPr bwMode="auto">
          <a:xfrm>
            <a:off x="3168650" y="6197600"/>
            <a:ext cx="1479550" cy="357188"/>
          </a:xfrm>
          <a:prstGeom prst="rect">
            <a:avLst/>
          </a:prstGeom>
          <a:noFill/>
        </p:spPr>
      </p:pic>
      <p:pic>
        <p:nvPicPr>
          <p:cNvPr id="34856" name="Picture 40"/>
          <p:cNvPicPr>
            <a:picLocks noChangeAspect="1" noChangeArrowheads="1"/>
          </p:cNvPicPr>
          <p:nvPr/>
        </p:nvPicPr>
        <p:blipFill>
          <a:blip r:embed="rId10" cstate="print"/>
          <a:srcRect/>
          <a:stretch>
            <a:fillRect/>
          </a:stretch>
        </p:blipFill>
        <p:spPr bwMode="auto">
          <a:xfrm>
            <a:off x="3419475" y="4800600"/>
            <a:ext cx="847725" cy="504825"/>
          </a:xfrm>
          <a:prstGeom prst="rect">
            <a:avLst/>
          </a:prstGeom>
          <a:noFill/>
        </p:spPr>
      </p:pic>
      <p:pic>
        <p:nvPicPr>
          <p:cNvPr id="34857" name="Picture 41"/>
          <p:cNvPicPr>
            <a:picLocks noChangeAspect="1" noChangeArrowheads="1"/>
          </p:cNvPicPr>
          <p:nvPr/>
        </p:nvPicPr>
        <p:blipFill>
          <a:blip r:embed="rId11" cstate="print"/>
          <a:srcRect/>
          <a:stretch>
            <a:fillRect/>
          </a:stretch>
        </p:blipFill>
        <p:spPr bwMode="auto">
          <a:xfrm>
            <a:off x="5111750" y="3581400"/>
            <a:ext cx="1517650" cy="381000"/>
          </a:xfrm>
          <a:prstGeom prst="rect">
            <a:avLst/>
          </a:prstGeom>
          <a:noFill/>
        </p:spPr>
      </p:pic>
      <p:pic>
        <p:nvPicPr>
          <p:cNvPr id="34858" name="Picture 42"/>
          <p:cNvPicPr>
            <a:picLocks noChangeAspect="1" noChangeArrowheads="1"/>
          </p:cNvPicPr>
          <p:nvPr/>
        </p:nvPicPr>
        <p:blipFill>
          <a:blip r:embed="rId12" cstate="print"/>
          <a:srcRect/>
          <a:stretch>
            <a:fillRect/>
          </a:stretch>
        </p:blipFill>
        <p:spPr bwMode="auto">
          <a:xfrm>
            <a:off x="5029200" y="4191000"/>
            <a:ext cx="1677988" cy="381000"/>
          </a:xfrm>
          <a:prstGeom prst="rect">
            <a:avLst/>
          </a:prstGeom>
          <a:noFill/>
        </p:spPr>
      </p:pic>
      <p:pic>
        <p:nvPicPr>
          <p:cNvPr id="34859" name="Picture 43"/>
          <p:cNvPicPr>
            <a:picLocks noChangeAspect="1" noChangeArrowheads="1"/>
          </p:cNvPicPr>
          <p:nvPr/>
        </p:nvPicPr>
        <p:blipFill>
          <a:blip r:embed="rId13" cstate="print"/>
          <a:srcRect/>
          <a:stretch>
            <a:fillRect/>
          </a:stretch>
        </p:blipFill>
        <p:spPr bwMode="auto">
          <a:xfrm>
            <a:off x="5334000" y="4800600"/>
            <a:ext cx="1219200" cy="479425"/>
          </a:xfrm>
          <a:prstGeom prst="rect">
            <a:avLst/>
          </a:prstGeom>
          <a:noFill/>
        </p:spPr>
      </p:pic>
      <p:pic>
        <p:nvPicPr>
          <p:cNvPr id="34860" name="Picture 44"/>
          <p:cNvPicPr>
            <a:picLocks noChangeAspect="1" noChangeArrowheads="1"/>
          </p:cNvPicPr>
          <p:nvPr/>
        </p:nvPicPr>
        <p:blipFill>
          <a:blip r:embed="rId14" cstate="print"/>
          <a:srcRect/>
          <a:stretch>
            <a:fillRect/>
          </a:stretch>
        </p:blipFill>
        <p:spPr bwMode="auto">
          <a:xfrm>
            <a:off x="5257800" y="5486400"/>
            <a:ext cx="1371600" cy="427038"/>
          </a:xfrm>
          <a:prstGeom prst="rect">
            <a:avLst/>
          </a:prstGeom>
          <a:noFill/>
        </p:spPr>
      </p:pic>
      <p:pic>
        <p:nvPicPr>
          <p:cNvPr id="34861" name="Picture 45"/>
          <p:cNvPicPr>
            <a:picLocks noChangeAspect="1" noChangeArrowheads="1"/>
          </p:cNvPicPr>
          <p:nvPr/>
        </p:nvPicPr>
        <p:blipFill>
          <a:blip r:embed="rId15" cstate="print"/>
          <a:srcRect/>
          <a:stretch>
            <a:fillRect/>
          </a:stretch>
        </p:blipFill>
        <p:spPr bwMode="auto">
          <a:xfrm>
            <a:off x="5105400" y="6172200"/>
            <a:ext cx="1524000" cy="381000"/>
          </a:xfrm>
          <a:prstGeom prst="rect">
            <a:avLst/>
          </a:prstGeom>
          <a:noFill/>
        </p:spPr>
      </p:pic>
      <p:pic>
        <p:nvPicPr>
          <p:cNvPr id="34862" name="Picture 46"/>
          <p:cNvPicPr>
            <a:picLocks noChangeAspect="1" noChangeArrowheads="1"/>
          </p:cNvPicPr>
          <p:nvPr/>
        </p:nvPicPr>
        <p:blipFill>
          <a:blip r:embed="rId16" cstate="print"/>
          <a:srcRect/>
          <a:stretch>
            <a:fillRect/>
          </a:stretch>
        </p:blipFill>
        <p:spPr bwMode="auto">
          <a:xfrm>
            <a:off x="5257800" y="2297113"/>
            <a:ext cx="1295400" cy="369887"/>
          </a:xfrm>
          <a:prstGeom prst="rect">
            <a:avLst/>
          </a:prstGeom>
          <a:noFill/>
        </p:spPr>
      </p:pic>
      <p:pic>
        <p:nvPicPr>
          <p:cNvPr id="34863" name="Picture 47"/>
          <p:cNvPicPr>
            <a:picLocks noChangeAspect="1" noChangeArrowheads="1"/>
          </p:cNvPicPr>
          <p:nvPr/>
        </p:nvPicPr>
        <p:blipFill>
          <a:blip r:embed="rId17" cstate="print"/>
          <a:srcRect/>
          <a:stretch>
            <a:fillRect/>
          </a:stretch>
        </p:blipFill>
        <p:spPr bwMode="auto">
          <a:xfrm>
            <a:off x="4953000" y="1600200"/>
            <a:ext cx="1752600" cy="342900"/>
          </a:xfrm>
          <a:prstGeom prst="rect">
            <a:avLst/>
          </a:prstGeom>
          <a:noFill/>
        </p:spPr>
      </p:pic>
      <p:sp>
        <p:nvSpPr>
          <p:cNvPr id="23" name="Rectangle 22"/>
          <p:cNvSpPr>
            <a:spLocks noChangeArrowheads="1"/>
          </p:cNvSpPr>
          <p:nvPr/>
        </p:nvSpPr>
        <p:spPr bwMode="auto">
          <a:xfrm>
            <a:off x="457200" y="152400"/>
            <a:ext cx="81534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2000" dirty="0" smtClean="0"/>
              <a:t>Measured Turbulent Parameters</a:t>
            </a:r>
          </a:p>
          <a:p>
            <a:pPr marL="342900" indent="-342900">
              <a:lnSpc>
                <a:spcPct val="80000"/>
              </a:lnSpc>
              <a:spcBef>
                <a:spcPct val="20000"/>
              </a:spcBef>
            </a:pPr>
            <a:endParaRPr lang="en-US" sz="3200" dirty="0"/>
          </a:p>
        </p:txBody>
      </p:sp>
      <p:sp>
        <p:nvSpPr>
          <p:cNvPr id="24" name="Rectangle 23"/>
          <p:cNvSpPr>
            <a:spLocks noChangeArrowheads="1"/>
          </p:cNvSpPr>
          <p:nvPr/>
        </p:nvSpPr>
        <p:spPr bwMode="auto">
          <a:xfrm>
            <a:off x="7010400" y="2819400"/>
            <a:ext cx="2133600" cy="609600"/>
          </a:xfrm>
          <a:prstGeom prst="rect">
            <a:avLst/>
          </a:prstGeom>
          <a:noFill/>
          <a:ln w="9525">
            <a:noFill/>
            <a:miter lim="800000"/>
            <a:headEnd/>
            <a:tailEnd/>
          </a:ln>
          <a:effectLst/>
        </p:spPr>
        <p:txBody>
          <a:bodyPr/>
          <a:lstStyle/>
          <a:p>
            <a:pPr marL="342900" indent="-342900">
              <a:lnSpc>
                <a:spcPct val="80000"/>
              </a:lnSpc>
              <a:spcBef>
                <a:spcPct val="20000"/>
              </a:spcBef>
            </a:pPr>
            <a:r>
              <a:rPr lang="en-US" sz="1600" dirty="0" smtClean="0"/>
              <a:t>Smaller than Camera</a:t>
            </a:r>
          </a:p>
          <a:p>
            <a:pPr marL="342900" indent="-342900">
              <a:lnSpc>
                <a:spcPct val="80000"/>
              </a:lnSpc>
              <a:spcBef>
                <a:spcPct val="20000"/>
              </a:spcBef>
            </a:pPr>
            <a:r>
              <a:rPr lang="en-US" sz="1600" dirty="0" smtClean="0"/>
              <a:t>field of view: L=9cm</a:t>
            </a:r>
          </a:p>
        </p:txBody>
      </p:sp>
      <p:sp>
        <p:nvSpPr>
          <p:cNvPr id="25" name="Rectangle 24"/>
          <p:cNvSpPr>
            <a:spLocks noChangeArrowheads="1"/>
          </p:cNvSpPr>
          <p:nvPr/>
        </p:nvSpPr>
        <p:spPr bwMode="auto">
          <a:xfrm>
            <a:off x="7010400" y="4876800"/>
            <a:ext cx="2133600" cy="457200"/>
          </a:xfrm>
          <a:prstGeom prst="rect">
            <a:avLst/>
          </a:prstGeom>
          <a:noFill/>
          <a:ln w="9525">
            <a:noFill/>
            <a:miter lim="800000"/>
            <a:headEnd/>
            <a:tailEnd/>
          </a:ln>
          <a:effectLst/>
        </p:spPr>
        <p:txBody>
          <a:bodyPr/>
          <a:lstStyle/>
          <a:p>
            <a:pPr marL="342900" indent="-342900">
              <a:lnSpc>
                <a:spcPct val="80000"/>
              </a:lnSpc>
              <a:spcBef>
                <a:spcPct val="20000"/>
              </a:spcBef>
            </a:pPr>
            <a:r>
              <a:rPr lang="en-US" sz="1600" dirty="0" smtClean="0"/>
              <a:t>1 pixel~0.01cm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11497</TotalTime>
  <Words>1374</Words>
  <Application>Microsoft Office PowerPoint</Application>
  <PresentationFormat>On-screen Show (4:3)</PresentationFormat>
  <Paragraphs>189</Paragraphs>
  <Slides>19</Slides>
  <Notes>2</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Power-Law Distributions of Particle Concentration in Free-Surface Turbulence</vt:lpstr>
      <vt:lpstr>Slide 2</vt:lpstr>
      <vt:lpstr>Slide 3</vt:lpstr>
      <vt:lpstr>Slide 4</vt:lpstr>
      <vt:lpstr>Slide 5</vt:lpstr>
      <vt:lpstr>Slide 6</vt:lpstr>
      <vt:lpstr>Slide 7</vt:lpstr>
      <vt:lpstr>Slide 8</vt:lpstr>
      <vt:lpstr>Slide 9</vt:lpstr>
      <vt:lpstr>Slide 10</vt:lpstr>
      <vt:lpstr>III. Coarse-Graining Procedure</vt:lpstr>
      <vt:lpstr>Lagrangian Coarse-Grained Concentration</vt:lpstr>
      <vt:lpstr>IV. Concentration Statistics</vt:lpstr>
      <vt:lpstr>Dissipative Range Concentration PDF</vt:lpstr>
      <vt:lpstr>Inertial Range Concentration PDF</vt:lpstr>
      <vt:lpstr>VI. Discussion: Multi-Fractal Distributions</vt:lpstr>
      <vt:lpstr>Caustics</vt:lpstr>
      <vt:lpstr>Slide 18</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dc:creator>
  <cp:lastModifiedBy>Jason</cp:lastModifiedBy>
  <cp:revision>365</cp:revision>
  <dcterms:created xsi:type="dcterms:W3CDTF">2009-03-11T20:13:13Z</dcterms:created>
  <dcterms:modified xsi:type="dcterms:W3CDTF">2009-07-17T13:21:38Z</dcterms:modified>
</cp:coreProperties>
</file>