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7"/>
  </p:notesMasterIdLst>
  <p:sldIdLst>
    <p:sldId id="256" r:id="rId2"/>
    <p:sldId id="277" r:id="rId3"/>
    <p:sldId id="286" r:id="rId4"/>
    <p:sldId id="287" r:id="rId5"/>
    <p:sldId id="290" r:id="rId6"/>
    <p:sldId id="289" r:id="rId7"/>
    <p:sldId id="292" r:id="rId8"/>
    <p:sldId id="294" r:id="rId9"/>
    <p:sldId id="291" r:id="rId10"/>
    <p:sldId id="285" r:id="rId11"/>
    <p:sldId id="295" r:id="rId12"/>
    <p:sldId id="280" r:id="rId13"/>
    <p:sldId id="293" r:id="rId14"/>
    <p:sldId id="288" r:id="rId15"/>
    <p:sldId id="28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738"/>
    <a:srgbClr val="FB0B05"/>
    <a:srgbClr val="0000FF"/>
    <a:srgbClr val="00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48" autoAdjust="0"/>
    <p:restoredTop sz="89860" autoAdjust="0"/>
  </p:normalViewPr>
  <p:slideViewPr>
    <p:cSldViewPr>
      <p:cViewPr varScale="1">
        <p:scale>
          <a:sx n="71" d="100"/>
          <a:sy n="71" d="100"/>
        </p:scale>
        <p:origin x="-11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E5FBA874-5C0B-48EF-BB32-5189A9AF472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Guadalupe Island June 2000.  20</a:t>
            </a:r>
            <a:r>
              <a:rPr lang="en-US" baseline="0" dirty="0" smtClean="0"/>
              <a:t> miles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BA874-5C0B-48EF-BB32-5189A9AF47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551BD-C5BA-4CA9-9868-C79B771A0400}" type="slidenum">
              <a:rPr lang="en-US"/>
              <a:pPr/>
              <a:t>2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Motivation: Study of aneurysms</a:t>
            </a:r>
          </a:p>
          <a:p>
            <a:r>
              <a:rPr lang="en-US"/>
              <a:t>Explain “Circle of Willis” – Ring of arteries that supply blood. If one section restricts flow, blood still reaches areas due to this redundancy, preventing brain damage.</a:t>
            </a:r>
          </a:p>
          <a:p>
            <a:r>
              <a:rPr lang="en-US"/>
              <a:t>Most aneurysms are found in the Circle of Willis at splits, or “bifurcations” of blood vessels.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514.5 nm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BA874-5C0B-48EF-BB32-5189A9AF472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BA874-5C0B-48EF-BB32-5189A9AF472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8491-D7FF-4469-AEF4-5518F583A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55DF-55B0-4C52-BCF5-71979A21F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9A25-8EEA-4DB3-8686-AFC78DEF9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F16E-571B-4D6A-A524-F15AF491A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3400-15E9-4698-ABB0-F73422E05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2D01-B70B-4A83-804D-577B11F9C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3CEA-D7EB-49BF-B830-2472A7CDC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7230-95B8-4E2F-862C-1430AC1E1B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A439-7139-4F4A-A0B4-B72DC3C8F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2963-BC2C-4436-8037-FF1C00623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950-9F4D-44B9-8EA6-05470432D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BBCEE-407C-46FE-BC23-6BC1D32DAA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wmf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6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Jason\Desktop\CIMG0296.mpg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458200" cy="1828800"/>
          </a:xfrm>
        </p:spPr>
        <p:txBody>
          <a:bodyPr/>
          <a:lstStyle/>
          <a:p>
            <a:r>
              <a:rPr lang="en-US" sz="5100" dirty="0" smtClean="0"/>
              <a:t>Turbulent Dynamics of a Hydraulic Jump in 2D</a:t>
            </a:r>
            <a:endParaRPr lang="en-US" sz="51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52400" y="5410200"/>
            <a:ext cx="6400800" cy="1447800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Jason Larkin, Walter </a:t>
            </a:r>
            <a:r>
              <a:rPr lang="en-US" sz="2000" dirty="0" err="1" smtClean="0">
                <a:solidFill>
                  <a:schemeClr val="tx1"/>
                </a:solidFill>
              </a:rPr>
              <a:t>Goldburg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University of Pittsburgh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Tuan Tran, </a:t>
            </a:r>
            <a:r>
              <a:rPr lang="en-US" sz="2000" dirty="0" err="1" smtClean="0">
                <a:solidFill>
                  <a:schemeClr val="tx1"/>
                </a:solidFill>
              </a:rPr>
              <a:t>Pinaki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Chakraborty</a:t>
            </a:r>
            <a:r>
              <a:rPr lang="en-US" sz="2000" dirty="0" smtClean="0">
                <a:solidFill>
                  <a:schemeClr val="tx1"/>
                </a:solidFill>
              </a:rPr>
              <a:t>, Gustavo </a:t>
            </a:r>
            <a:r>
              <a:rPr lang="en-US" sz="2000" dirty="0" err="1" smtClean="0">
                <a:solidFill>
                  <a:schemeClr val="tx1"/>
                </a:solidFill>
              </a:rPr>
              <a:t>Goia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University of Illinois, Urbana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895975"/>
            <a:ext cx="1066800" cy="962025"/>
          </a:xfrm>
          <a:prstGeom prst="rect">
            <a:avLst/>
          </a:prstGeom>
          <a:solidFill>
            <a:schemeClr val="hlink"/>
          </a:solidFill>
        </p:spPr>
      </p:pic>
      <p:pic>
        <p:nvPicPr>
          <p:cNvPr id="2053" name="Picture 5" descr="http://maartenrutgers.org/science/street/one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905000"/>
            <a:ext cx="6819900" cy="1486388"/>
          </a:xfrm>
          <a:prstGeom prst="rect">
            <a:avLst/>
          </a:prstGeom>
          <a:noFill/>
        </p:spPr>
      </p:pic>
      <p:pic>
        <p:nvPicPr>
          <p:cNvPr id="2055" name="Picture 7" descr="http://maartenrutgers.org/science/street/nas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439258"/>
            <a:ext cx="6705600" cy="1818542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39000" y="266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M.A. Rutgers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Theory - UIUC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048000"/>
            <a:ext cx="3629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981200"/>
            <a:ext cx="23050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5638800"/>
            <a:ext cx="1304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5638800"/>
            <a:ext cx="1352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43400" y="4267200"/>
            <a:ext cx="54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28600" y="14478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 </a:t>
            </a:r>
            <a:r>
              <a:rPr lang="en-US" sz="2000" dirty="0" smtClean="0"/>
              <a:t>Energy </a:t>
            </a:r>
            <a:r>
              <a:rPr lang="en-US" sz="2000" dirty="0" smtClean="0"/>
              <a:t>is injected over range of scales</a:t>
            </a:r>
            <a:endParaRPr lang="en-US" sz="2000" dirty="0" smtClean="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28600" y="25908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 </a:t>
            </a:r>
            <a:r>
              <a:rPr lang="en-US" sz="2000" dirty="0" smtClean="0"/>
              <a:t>Energy spectrum scaling now becomes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28600" y="371469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 </a:t>
            </a:r>
            <a:r>
              <a:rPr lang="en-US" sz="2000" dirty="0" smtClean="0"/>
              <a:t>Outside of this range energy injection rate is independent of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Turbulence in Soap Film hydraulic jump confined to a local region of the flow.</a:t>
            </a:r>
          </a:p>
          <a:p>
            <a:r>
              <a:rPr lang="en-US" dirty="0" smtClean="0"/>
              <a:t>Flow here is subject to large Turbulent Intensity and large spatial velocity gradients.</a:t>
            </a:r>
          </a:p>
          <a:p>
            <a:r>
              <a:rPr lang="en-US" dirty="0" smtClean="0"/>
              <a:t>Results in spectral scaling dependent on position within the thickening transition region.</a:t>
            </a:r>
          </a:p>
          <a:p>
            <a:r>
              <a:rPr lang="en-US" dirty="0" smtClean="0"/>
              <a:t>Test Frozen hypothesis in jump region using two probes.</a:t>
            </a:r>
          </a:p>
          <a:p>
            <a:r>
              <a:rPr lang="en-US" dirty="0" smtClean="0"/>
              <a:t>Study flow field in the </a:t>
            </a:r>
            <a:r>
              <a:rPr lang="en-US" dirty="0" err="1" smtClean="0"/>
              <a:t>Lagrangian</a:t>
            </a:r>
            <a:r>
              <a:rPr lang="en-US" dirty="0" smtClean="0"/>
              <a:t> frame using PIV.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676400"/>
            <a:ext cx="43624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124200"/>
            <a:ext cx="857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5029200"/>
            <a:ext cx="676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4800600"/>
            <a:ext cx="35528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4829175"/>
            <a:ext cx="15335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2209800"/>
            <a:ext cx="3819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Classic 3D Hydraulic Jump</a:t>
            </a:r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828800"/>
            <a:ext cx="2530475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2286000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3352800"/>
            <a:ext cx="116162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5958" y="3657600"/>
            <a:ext cx="34024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19600"/>
            <a:ext cx="4540250" cy="102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19600" y="3352800"/>
            <a:ext cx="1390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0" y="1981200"/>
            <a:ext cx="19621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39825"/>
          </a:xfrm>
        </p:spPr>
        <p:txBody>
          <a:bodyPr/>
          <a:lstStyle/>
          <a:p>
            <a:r>
              <a:rPr lang="en-US" dirty="0" smtClean="0"/>
              <a:t>General Features of Jump Turbulence</a:t>
            </a:r>
            <a:endParaRPr 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781800" y="2133600"/>
            <a:ext cx="1676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W=1.75  cm 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q = 0.2 ml/s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Hydraulic Jump in Flowing Soap Film</a:t>
            </a:r>
            <a:endParaRPr lang="en-US" dirty="0"/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304800" y="2011740"/>
            <a:ext cx="4343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• </a:t>
            </a:r>
            <a:r>
              <a:rPr lang="en-US" sz="1600" dirty="0" smtClean="0"/>
              <a:t>Distilled water and 2.5% soap by volume.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10 cm width, several meter length, 5 m/s max velocity.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 smtClean="0"/>
              <a:t> Experiment:  </a:t>
            </a:r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6248400" y="6126163"/>
            <a:ext cx="2286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/>
              <a:t>(e.g. </a:t>
            </a:r>
            <a:r>
              <a:rPr lang="en-US" sz="1200" dirty="0" err="1"/>
              <a:t>Rhoton</a:t>
            </a:r>
            <a:r>
              <a:rPr lang="en-US" sz="1200" dirty="0"/>
              <a:t>, 1982, not a quantitative study)</a:t>
            </a:r>
          </a:p>
          <a:p>
            <a:pPr>
              <a:spcBef>
                <a:spcPct val="50000"/>
              </a:spcBef>
            </a:pPr>
            <a:endParaRPr lang="en-US" sz="1200" dirty="0"/>
          </a:p>
        </p:txBody>
      </p:sp>
      <p:pic>
        <p:nvPicPr>
          <p:cNvPr id="1710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752600"/>
            <a:ext cx="3810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581400"/>
            <a:ext cx="21621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038600"/>
            <a:ext cx="32575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4495800"/>
            <a:ext cx="40767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Measurements: LDV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2900" y="3351847"/>
            <a:ext cx="33813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4800600"/>
            <a:ext cx="2009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5" y="5715000"/>
            <a:ext cx="2828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52900" y="2056447"/>
            <a:ext cx="21050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04800" y="1599247"/>
            <a:ext cx="4343400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• </a:t>
            </a:r>
            <a:r>
              <a:rPr lang="en-US" sz="2000" dirty="0" smtClean="0"/>
              <a:t>Mean particle diameter:</a:t>
            </a: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Data duration:</a:t>
            </a:r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 Taylor Frozen Turbulence: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2000" dirty="0" smtClean="0"/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Mean count rates:</a:t>
            </a:r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Spatial resolution:</a:t>
            </a:r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52900" y="2589847"/>
            <a:ext cx="12954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52900" y="1589722"/>
            <a:ext cx="1181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52900" y="4037647"/>
            <a:ext cx="43148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 descr="http://www.rjweetman.com/Laser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53200" y="1457325"/>
            <a:ext cx="2381250" cy="159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9200" y="-152400"/>
            <a:ext cx="8229600" cy="1139825"/>
          </a:xfrm>
        </p:spPr>
        <p:txBody>
          <a:bodyPr/>
          <a:lstStyle/>
          <a:p>
            <a:r>
              <a:rPr lang="en-US" dirty="0" smtClean="0"/>
              <a:t>Velocity Profiles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819401"/>
            <a:ext cx="533400" cy="31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295400"/>
            <a:ext cx="762000" cy="34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1981200"/>
            <a:ext cx="2790825" cy="39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2819400"/>
            <a:ext cx="1295400" cy="3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9" name="Picture 17" descr="I:\Soap Film\11-17-08\2.5cm\vq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2879750"/>
            <a:ext cx="3464629" cy="1692250"/>
          </a:xfrm>
          <a:prstGeom prst="rect">
            <a:avLst/>
          </a:prstGeom>
          <a:noFill/>
        </p:spPr>
      </p:pic>
      <p:pic>
        <p:nvPicPr>
          <p:cNvPr id="3090" name="Picture 18" descr="I:\Soap Film\11-17-08\2.5cm\vq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86400" y="822350"/>
            <a:ext cx="3505199" cy="1692250"/>
          </a:xfrm>
          <a:prstGeom prst="rect">
            <a:avLst/>
          </a:prstGeom>
          <a:noFill/>
        </p:spPr>
      </p:pic>
      <p:pic>
        <p:nvPicPr>
          <p:cNvPr id="3091" name="Picture 19" descr="I:\Soap Film\11-17-08\2.5cm\vq4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62600" y="5013350"/>
            <a:ext cx="3428999" cy="1692250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2057400" y="3810000"/>
            <a:ext cx="2148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Re = 20-60k</a:t>
            </a:r>
            <a:endParaRPr 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886200"/>
            <a:ext cx="1552575" cy="32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6172200" y="304800"/>
            <a:ext cx="2121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q=0.06 ml/s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48400" y="2438400"/>
            <a:ext cx="2121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q=0.13 </a:t>
            </a:r>
            <a:r>
              <a:rPr lang="en-US" dirty="0" smtClean="0"/>
              <a:t>ml/s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48400" y="4572000"/>
            <a:ext cx="2121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q=0.23 ml/s</a:t>
            </a:r>
            <a:endParaRPr lang="en-US" dirty="0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152400" y="895290"/>
            <a:ext cx="541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• </a:t>
            </a:r>
            <a:r>
              <a:rPr lang="en-US" sz="2000" dirty="0" smtClean="0"/>
              <a:t>Velocity profile: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52400" y="1600200"/>
            <a:ext cx="541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• </a:t>
            </a:r>
            <a:r>
              <a:rPr lang="en-US" sz="2000" dirty="0" smtClean="0"/>
              <a:t>Mean velocities:</a:t>
            </a: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52400" y="2362200"/>
            <a:ext cx="541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• </a:t>
            </a:r>
            <a:r>
              <a:rPr lang="en-US" sz="2000" dirty="0" smtClean="0"/>
              <a:t>Thickness profile:</a:t>
            </a: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2209800" y="2743200"/>
            <a:ext cx="213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~constant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52400" y="4724400"/>
            <a:ext cx="54102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• </a:t>
            </a:r>
            <a:r>
              <a:rPr lang="en-US" sz="2000" dirty="0" smtClean="0"/>
              <a:t>General Features: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-Non-monotonic velocity profile.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-Large spatial velocity gradients.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-Localized velocity </a:t>
            </a:r>
            <a:r>
              <a:rPr lang="en-US" sz="2000" dirty="0" err="1" smtClean="0"/>
              <a:t>flucutations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IMG0296.mpg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38400" y="3352800"/>
            <a:ext cx="4917440" cy="3352800"/>
          </a:xfrm>
          <a:prstGeom prst="rect">
            <a:avLst/>
          </a:prstGeom>
        </p:spPr>
      </p:pic>
      <p:pic>
        <p:nvPicPr>
          <p:cNvPr id="3" name="Picture 17" descr="I:\Soap Film\11-17-08\2.5cm\vq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9371" y="685800"/>
            <a:ext cx="3464629" cy="2209800"/>
          </a:xfrm>
          <a:prstGeom prst="rect">
            <a:avLst/>
          </a:prstGeom>
          <a:noFill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9150" y="3362325"/>
            <a:ext cx="16192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52400" y="1189672"/>
            <a:ext cx="5410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 Fluorescent dye introduced to visualize film.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- Emission intensity proportional to film thickness.</a:t>
            </a:r>
            <a:endParaRPr lang="en-US" sz="20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143000" y="0"/>
            <a:ext cx="8229600" cy="1139825"/>
          </a:xfrm>
        </p:spPr>
        <p:txBody>
          <a:bodyPr/>
          <a:lstStyle/>
          <a:p>
            <a:r>
              <a:rPr lang="en-US" dirty="0" smtClean="0"/>
              <a:t>Flow Visualization</a:t>
            </a: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315200" y="318129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-A</a:t>
            </a:r>
            <a:endParaRPr lang="en-US" sz="2000" dirty="0" smtClean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315200" y="6457890"/>
            <a:ext cx="68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-B</a:t>
            </a:r>
            <a:endParaRPr lang="en-US" sz="2000" dirty="0" smtClean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229600" y="228600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A</a:t>
            </a:r>
            <a:endParaRPr lang="en-US" sz="2000" dirty="0" smtClean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763000" y="1066800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B</a:t>
            </a:r>
            <a:endParaRPr lang="en-US" sz="20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7848600" y="685800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8305800" y="1371600"/>
            <a:ext cx="4572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Spectrum in </a:t>
            </a:r>
            <a:r>
              <a:rPr lang="en-US" dirty="0" smtClean="0"/>
              <a:t>2D Turbulence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875" y="3962400"/>
            <a:ext cx="36671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4810125"/>
            <a:ext cx="3200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82540" y="2514600"/>
            <a:ext cx="7086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029200" y="1365250"/>
          <a:ext cx="2514600" cy="1073150"/>
        </p:xfrm>
        <a:graphic>
          <a:graphicData uri="http://schemas.openxmlformats.org/presentationml/2006/ole">
            <p:oleObj spid="_x0000_s8194" name="Equation" r:id="rId6" imgW="1130040" imgH="48240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343400" y="6096000"/>
          <a:ext cx="4724400" cy="465138"/>
        </p:xfrm>
        <a:graphic>
          <a:graphicData uri="http://schemas.openxmlformats.org/presentationml/2006/ole">
            <p:oleObj spid="_x0000_s8195" name="Equation" r:id="rId7" imgW="2323800" imgH="228600" progId="Equation.3">
              <p:embed/>
            </p:oleObj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04800" y="1599247"/>
            <a:ext cx="5410200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• </a:t>
            </a:r>
            <a:r>
              <a:rPr lang="en-US" sz="2000" dirty="0" smtClean="0"/>
              <a:t>Total Energy: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Energy injection scale:</a:t>
            </a:r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</a:pPr>
            <a:r>
              <a:rPr lang="en-US" sz="2000" b="1" dirty="0" smtClean="0"/>
              <a:t>Homogeneous, Isotropic Turbulence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 Forced, large scales:</a:t>
            </a:r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Decaying, small scales:</a:t>
            </a:r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In soap film flows, decaying turbulence: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Frozen Turbulence Assumption</a:t>
            </a:r>
            <a:endParaRPr lang="en-US" dirty="0"/>
          </a:p>
        </p:txBody>
      </p:sp>
      <p:pic>
        <p:nvPicPr>
          <p:cNvPr id="30729" name="Picture 9" descr="I:\Soap Film\11-17-08\2.5cm\q1\v(83,t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76600"/>
            <a:ext cx="2138947" cy="1524000"/>
          </a:xfrm>
          <a:prstGeom prst="rect">
            <a:avLst/>
          </a:prstGeom>
          <a:noFill/>
        </p:spPr>
      </p:pic>
      <p:pic>
        <p:nvPicPr>
          <p:cNvPr id="30731" name="Picture 11" descr="I:\Soap Film\11-17-08\2.5cm\q1\v(110,t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0254" y="5185410"/>
            <a:ext cx="2133600" cy="1520190"/>
          </a:xfrm>
          <a:prstGeom prst="rect">
            <a:avLst/>
          </a:prstGeom>
          <a:noFill/>
        </p:spPr>
      </p:pic>
      <p:pic>
        <p:nvPicPr>
          <p:cNvPr id="30734" name="Picture 14" descr="I:\Soap Film\11-17-08\2.5cm\q1\v(99,t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181600"/>
            <a:ext cx="2133600" cy="1524000"/>
          </a:xfrm>
          <a:prstGeom prst="rect">
            <a:avLst/>
          </a:prstGeom>
          <a:noFill/>
        </p:spPr>
      </p:pic>
      <p:pic>
        <p:nvPicPr>
          <p:cNvPr id="30735" name="Picture 15" descr="I:\Soap Film\11-17-08\2.5cm\q1\v(91,t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0253" y="3276600"/>
            <a:ext cx="2138947" cy="1524000"/>
          </a:xfrm>
          <a:prstGeom prst="rect">
            <a:avLst/>
          </a:prstGeom>
          <a:noFill/>
        </p:spPr>
      </p:pic>
      <p:pic>
        <p:nvPicPr>
          <p:cNvPr id="30738" name="Picture 18" descr="I:\Soap Film\11-17-08\2.5cm\q1\v(x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1401128"/>
            <a:ext cx="3800475" cy="2707839"/>
          </a:xfrm>
          <a:prstGeom prst="rect">
            <a:avLst/>
          </a:prstGeom>
          <a:noFill/>
        </p:spPr>
      </p:pic>
      <p:pic>
        <p:nvPicPr>
          <p:cNvPr id="30739" name="Picture 19" descr="I:\Soap Film\11-17-08\2.5cm\q1\TI(x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66084" y="4068127"/>
            <a:ext cx="3777916" cy="2637473"/>
          </a:xfrm>
          <a:prstGeom prst="rect">
            <a:avLst/>
          </a:prstGeom>
          <a:noFill/>
        </p:spPr>
      </p:pic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0" y="1905000"/>
            <a:ext cx="54102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 TI as high as ~50%, but highly local.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2000" dirty="0" smtClean="0"/>
              <a:t>Majority of measurements made with TI &lt;20%</a:t>
            </a:r>
          </a:p>
        </p:txBody>
      </p:sp>
      <p:pic>
        <p:nvPicPr>
          <p:cNvPr id="30740" name="Picture 2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3000" y="1371600"/>
            <a:ext cx="2743200" cy="44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524000" y="2819400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A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3728454" y="2819400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B</a:t>
            </a:r>
            <a:endParaRPr lang="en-US" sz="2000" dirty="0" smtClean="0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524000" y="4800600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C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728454" y="4800600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:\Soap Film\paper\V(y)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6234" y="1219200"/>
            <a:ext cx="4087766" cy="2590800"/>
          </a:xfrm>
          <a:prstGeom prst="rect">
            <a:avLst/>
          </a:prstGeom>
          <a:noFill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4307919"/>
            <a:ext cx="48768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A: no scaling at large k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B: steepened spectrum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C: scaling close to dimensional argument, TI at maximum!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D: no definite scaling</a:t>
            </a:r>
            <a:endParaRPr lang="en-US" sz="2000" dirty="0" smtClean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1717119"/>
            <a:ext cx="4876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-W=1.75 cm, q=0.2 ml/s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-Locations A,B,C,D where E(k) is calculated.</a:t>
            </a:r>
            <a:endParaRPr lang="en-US" sz="2000" dirty="0" smtClean="0"/>
          </a:p>
        </p:txBody>
      </p:sp>
      <p:pic>
        <p:nvPicPr>
          <p:cNvPr id="35842" name="Picture 2" descr="I:\Soap Film\8-15-08\1.75 cm\E(k)_shif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733800"/>
            <a:ext cx="4311650" cy="314278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General Features of the Turbulence in Soap Film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 descr="I:\Soap Film\11-17-08\2.5cm\vq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143000"/>
            <a:ext cx="3208421" cy="22860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39825"/>
          </a:xfrm>
        </p:spPr>
        <p:txBody>
          <a:bodyPr/>
          <a:lstStyle/>
          <a:p>
            <a:r>
              <a:rPr lang="en-US" dirty="0" smtClean="0"/>
              <a:t>Turbulence in the Transition Region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914400"/>
            <a:ext cx="48768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A: No scaling at large k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B: Some excitation near k~10 1/m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C: Steepened spectrum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D: spectrum steepening progressing to smaller k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E: fully-formed spectrum from k=10..100 1/m</a:t>
            </a:r>
          </a:p>
        </p:txBody>
      </p:sp>
      <p:pic>
        <p:nvPicPr>
          <p:cNvPr id="33794" name="Picture 2" descr="I:\Soap Film\11-17-08\2.5cm\q1\TI(x)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191000"/>
            <a:ext cx="3522663" cy="2509897"/>
          </a:xfrm>
          <a:prstGeom prst="rect">
            <a:avLst/>
          </a:prstGeom>
          <a:noFill/>
        </p:spPr>
      </p:pic>
      <p:pic>
        <p:nvPicPr>
          <p:cNvPr id="33797" name="Picture 5" descr="I:\Soap Film\11-17-08\2.5cm\q1\E(k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505200"/>
            <a:ext cx="4483100" cy="32677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5351</TotalTime>
  <Words>517</Words>
  <Application>Microsoft Office PowerPoint</Application>
  <PresentationFormat>On-screen Show (4:3)</PresentationFormat>
  <Paragraphs>105</Paragraphs>
  <Slides>15</Slides>
  <Notes>4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Turbulent Dynamics of a Hydraulic Jump in 2D</vt:lpstr>
      <vt:lpstr>Hydraulic Jump in Flowing Soap Film</vt:lpstr>
      <vt:lpstr>Velocity Measurements: LDV</vt:lpstr>
      <vt:lpstr>Velocity Profiles</vt:lpstr>
      <vt:lpstr>Flow Visualization</vt:lpstr>
      <vt:lpstr>Energy Spectrum in 2D Turbulence</vt:lpstr>
      <vt:lpstr>Frozen Turbulence Assumption</vt:lpstr>
      <vt:lpstr>Slide 8</vt:lpstr>
      <vt:lpstr>Turbulence in the Transition Region</vt:lpstr>
      <vt:lpstr>Possible Theory - UIUC</vt:lpstr>
      <vt:lpstr>Results and Future Work</vt:lpstr>
      <vt:lpstr>Questions?</vt:lpstr>
      <vt:lpstr>Slide 13</vt:lpstr>
      <vt:lpstr>The Classic 3D Hydraulic Jump</vt:lpstr>
      <vt:lpstr>General Features of Jump Turbulence</vt:lpstr>
    </vt:vector>
  </TitlesOfParts>
  <Company>University of Pittsburgh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T-Chamber Design for Testing Endothelial Cell Response to Stress Conditions</dc:title>
  <dc:creator>undergraduate</dc:creator>
  <cp:lastModifiedBy>Jason</cp:lastModifiedBy>
  <cp:revision>125</cp:revision>
  <dcterms:created xsi:type="dcterms:W3CDTF">2007-07-25T01:18:06Z</dcterms:created>
  <dcterms:modified xsi:type="dcterms:W3CDTF">2008-11-21T16:34:19Z</dcterms:modified>
</cp:coreProperties>
</file>