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5"/>
  </p:notesMasterIdLst>
  <p:sldIdLst>
    <p:sldId id="256" r:id="rId2"/>
    <p:sldId id="277" r:id="rId3"/>
    <p:sldId id="286" r:id="rId4"/>
    <p:sldId id="287" r:id="rId5"/>
    <p:sldId id="290" r:id="rId6"/>
    <p:sldId id="292" r:id="rId7"/>
    <p:sldId id="289" r:id="rId8"/>
    <p:sldId id="296" r:id="rId9"/>
    <p:sldId id="294" r:id="rId10"/>
    <p:sldId id="297" r:id="rId11"/>
    <p:sldId id="285" r:id="rId12"/>
    <p:sldId id="295" r:id="rId13"/>
    <p:sldId id="28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738"/>
    <a:srgbClr val="FB0B05"/>
    <a:srgbClr val="0000FF"/>
    <a:srgbClr val="00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48" autoAdjust="0"/>
    <p:restoredTop sz="89860" autoAdjust="0"/>
  </p:normalViewPr>
  <p:slideViewPr>
    <p:cSldViewPr>
      <p:cViewPr varScale="1">
        <p:scale>
          <a:sx n="71" d="100"/>
          <a:sy n="71" d="100"/>
        </p:scale>
        <p:origin x="-11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5FBA874-5C0B-48EF-BB32-5189A9AF472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Guadalupe Island June 2000.  20</a:t>
            </a:r>
            <a:r>
              <a:rPr lang="en-US" baseline="0" dirty="0" smtClean="0"/>
              <a:t> miles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A874-5C0B-48EF-BB32-5189A9AF47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551BD-C5BA-4CA9-9868-C79B771A0400}" type="slidenum">
              <a:rPr lang="en-US"/>
              <a:pPr/>
              <a:t>2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Motivation: Study of aneurysms</a:t>
            </a:r>
          </a:p>
          <a:p>
            <a:r>
              <a:rPr lang="en-US"/>
              <a:t>Explain “Circle of Willis” – Ring of arteries that supply blood. If one section restricts flow, blood still reaches areas due to this redundancy, preventing brain damage.</a:t>
            </a:r>
          </a:p>
          <a:p>
            <a:r>
              <a:rPr lang="en-US"/>
              <a:t>Most aneurysms are found in the Circle of Willis at splits, or “bifurcations” of blood vessels.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514.5 nm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A874-5C0B-48EF-BB32-5189A9AF47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features…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BA874-5C0B-48EF-BB32-5189A9AF47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8491-D7FF-4469-AEF4-5518F583A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055DF-55B0-4C52-BCF5-71979A21F7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9A25-8EEA-4DB3-8686-AFC78DEF97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F16E-571B-4D6A-A524-F15AF491A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3400-15E9-4698-ABB0-F73422E056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2D01-B70B-4A83-804D-577B11F9C0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3CEA-D7EB-49BF-B830-2472A7CDC1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47230-95B8-4E2F-862C-1430AC1E1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A439-7139-4F4A-A0B4-B72DC3C8F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2963-BC2C-4436-8037-FF1C00623C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950-9F4D-44B9-8EA6-05470432DC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BCEE-407C-46FE-BC23-6BC1D32DAA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images.google.com/imgres?imgurl=http://maartenrutgers.org/science/turbulence/photos/fastest.jpg&amp;imgrefurl=http://maartenrutgers.org/science/turbulence/gallery.html&amp;usg=__3UiIpe6vt2AwXRQV02v53rDIJDk=&amp;h=951&amp;w=583&amp;sz=52&amp;hl=en&amp;start=34&amp;um=1&amp;tbnid=3s9MsNXCKSJvnM:&amp;tbnh=148&amp;tbnw=91&amp;prev=/images%3Fq%3Dsite:maartenrutgers.org%2Bmaarten%2Brutgers%26start%3D18%26ndsp%3D18%26um%3D1%26hl%3Den%26sa%3D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7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4.xml"/><Relationship Id="rId1" Type="http://schemas.openxmlformats.org/officeDocument/2006/relationships/video" Target="file:///D:\Classes\DFD08\CIMG0296.mpg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458200" cy="1828800"/>
          </a:xfrm>
        </p:spPr>
        <p:txBody>
          <a:bodyPr/>
          <a:lstStyle/>
          <a:p>
            <a:r>
              <a:rPr lang="en-US" sz="5100" dirty="0" smtClean="0"/>
              <a:t>Turbulent Dynamics of a Hydraulic Jump in 2D</a:t>
            </a:r>
            <a:endParaRPr lang="en-US" sz="51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52400" y="5410200"/>
            <a:ext cx="6400800" cy="1447800"/>
          </a:xfrm>
          <a:ln>
            <a:solidFill>
              <a:schemeClr val="bg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Jason Larkin, Walter </a:t>
            </a:r>
            <a:r>
              <a:rPr lang="en-US" sz="2000" dirty="0" err="1" smtClean="0">
                <a:solidFill>
                  <a:schemeClr val="tx1"/>
                </a:solidFill>
              </a:rPr>
              <a:t>Goldburg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University of Pittsburgh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Tuan Tran, </a:t>
            </a:r>
            <a:r>
              <a:rPr lang="en-US" sz="2000" dirty="0" err="1" smtClean="0">
                <a:solidFill>
                  <a:schemeClr val="tx1"/>
                </a:solidFill>
              </a:rPr>
              <a:t>Pinaki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Chakraborty</a:t>
            </a:r>
            <a:r>
              <a:rPr lang="en-US" sz="2000" dirty="0" smtClean="0">
                <a:solidFill>
                  <a:schemeClr val="tx1"/>
                </a:solidFill>
              </a:rPr>
              <a:t>, Gustavo </a:t>
            </a:r>
            <a:r>
              <a:rPr lang="en-US" sz="2000" dirty="0" err="1" smtClean="0">
                <a:solidFill>
                  <a:schemeClr val="tx1"/>
                </a:solidFill>
              </a:rPr>
              <a:t>Goia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University of Illinois, Urbana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200" y="5895975"/>
            <a:ext cx="1066800" cy="962025"/>
          </a:xfrm>
          <a:prstGeom prst="rect">
            <a:avLst/>
          </a:prstGeom>
          <a:solidFill>
            <a:schemeClr val="hlink"/>
          </a:solidFill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162800" y="2895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M.A. Rutgers</a:t>
            </a:r>
          </a:p>
        </p:txBody>
      </p:sp>
      <p:pic>
        <p:nvPicPr>
          <p:cNvPr id="18434" name="Picture 2" descr="http://tbn0.google.com/images?q=tbn:3s9MsNXCKSJvnM:http://maartenrutgers.org/science/turbulence/photos/fastest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1828800"/>
            <a:ext cx="2057400" cy="33461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-For range of film widths and flow rates studied here, spectral scaling varies in the thickening transition region.</a:t>
            </a:r>
          </a:p>
          <a:p>
            <a:pPr>
              <a:buNone/>
            </a:pPr>
            <a:r>
              <a:rPr lang="en-US" dirty="0" smtClean="0"/>
              <a:t>- Scaling steeper than dimensional/</a:t>
            </a:r>
            <a:r>
              <a:rPr lang="en-US" dirty="0" err="1" smtClean="0"/>
              <a:t>Kraichnan</a:t>
            </a:r>
            <a:r>
              <a:rPr lang="en-US" dirty="0" smtClean="0"/>
              <a:t> scaling.  </a:t>
            </a:r>
          </a:p>
          <a:p>
            <a:pPr>
              <a:buNone/>
            </a:pPr>
            <a:r>
              <a:rPr lang="en-US" dirty="0" smtClean="0"/>
              <a:t>-Turbulence is confined to this region of steep spatial velocity gradients, high Turbulent Intensity. Frozen assumption may be inapplicable.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Theory - UIUC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048000"/>
            <a:ext cx="36290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981200"/>
            <a:ext cx="23050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4267200"/>
            <a:ext cx="542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28600" y="14478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 Energy is injected over range of scales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28600" y="25908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 Energy spectrum scaling now becomes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28600" y="371469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 Outside of this range energy injection rate is independent of 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Turbulence in Soap Film hydraulic jump produced “spontaneously”, confined to a local region of the flow.</a:t>
            </a:r>
          </a:p>
          <a:p>
            <a:r>
              <a:rPr lang="en-US" dirty="0" smtClean="0"/>
              <a:t>Flow here is subject to large Turbulent Intensity and large spatial velocity gradients.</a:t>
            </a:r>
          </a:p>
          <a:p>
            <a:r>
              <a:rPr lang="en-US" dirty="0" smtClean="0"/>
              <a:t>Results in spectral scaling dependent on position within the thickening transition region.</a:t>
            </a:r>
          </a:p>
          <a:p>
            <a:r>
              <a:rPr lang="en-US" dirty="0" smtClean="0"/>
              <a:t>Test Frozen hypothesis in jump region using two probes.</a:t>
            </a:r>
          </a:p>
          <a:p>
            <a:r>
              <a:rPr lang="en-US" dirty="0" smtClean="0"/>
              <a:t>Study flow field in the </a:t>
            </a:r>
            <a:r>
              <a:rPr lang="en-US" dirty="0" err="1" smtClean="0"/>
              <a:t>Lagrangian</a:t>
            </a:r>
            <a:r>
              <a:rPr lang="en-US" dirty="0" smtClean="0"/>
              <a:t> frame using PIV.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Hydraulic Jump in Flowing Soap Film</a:t>
            </a:r>
            <a:endParaRPr lang="en-US" dirty="0"/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304800" y="2011740"/>
            <a:ext cx="43434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• </a:t>
            </a:r>
            <a:r>
              <a:rPr lang="en-US" sz="1600" dirty="0" smtClean="0"/>
              <a:t>Distilled water and 2.5% soap by volume.</a:t>
            </a:r>
            <a:endParaRPr lang="en-US" sz="16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10 cm width, several meter length, 5 m/s max velocity.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smtClean="0"/>
              <a:t> For range of flow rate q, length L, and width w, film abruptly thickens at some position x*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600" dirty="0" smtClean="0"/>
              <a:t> Experiment:  </a:t>
            </a:r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</p:txBody>
      </p:sp>
      <p:pic>
        <p:nvPicPr>
          <p:cNvPr id="1710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752600"/>
            <a:ext cx="38100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572000"/>
            <a:ext cx="21621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5029200"/>
            <a:ext cx="32575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5486400"/>
            <a:ext cx="40767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5943600" y="4267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6781800" y="4267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62600" y="3962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2057400"/>
            <a:ext cx="533400" cy="31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/>
          <p:nvPr/>
        </p:nvCxnSpPr>
        <p:spPr>
          <a:xfrm flipV="1">
            <a:off x="5257800" y="2286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Measurements: LDV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2900" y="3351847"/>
            <a:ext cx="3381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4800600"/>
            <a:ext cx="2009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5" y="5715000"/>
            <a:ext cx="2828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52900" y="2056447"/>
            <a:ext cx="21050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04800" y="1599247"/>
            <a:ext cx="4343400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Mean particle diameter: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Data duration: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Taylor Frozen Turbulence: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sz="2000" dirty="0" smtClean="0"/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Mean count rates: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Spatial resolution:</a:t>
            </a:r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  <a:p>
            <a:pPr>
              <a:spcBef>
                <a:spcPct val="50000"/>
              </a:spcBef>
            </a:pPr>
            <a:endParaRPr lang="en-US" sz="1600" dirty="0" smtClean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52900" y="2589847"/>
            <a:ext cx="12954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52900" y="1589722"/>
            <a:ext cx="11811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52900" y="4037647"/>
            <a:ext cx="43148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 descr="http://www.rjweetman.com/Laser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53200" y="1457325"/>
            <a:ext cx="2381250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9200" y="-152400"/>
            <a:ext cx="8229600" cy="1139825"/>
          </a:xfrm>
        </p:spPr>
        <p:txBody>
          <a:bodyPr/>
          <a:lstStyle/>
          <a:p>
            <a:r>
              <a:rPr lang="en-US" dirty="0" smtClean="0"/>
              <a:t>Velocity Profiles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819401"/>
            <a:ext cx="533400" cy="31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295400"/>
            <a:ext cx="762000" cy="34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1981200"/>
            <a:ext cx="2790825" cy="39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2819400"/>
            <a:ext cx="1295400" cy="3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9" name="Picture 17" descr="I:\Soap Film\11-17-08\2.5cm\vq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2879750"/>
            <a:ext cx="3464629" cy="1692250"/>
          </a:xfrm>
          <a:prstGeom prst="rect">
            <a:avLst/>
          </a:prstGeom>
          <a:noFill/>
        </p:spPr>
      </p:pic>
      <p:pic>
        <p:nvPicPr>
          <p:cNvPr id="3090" name="Picture 18" descr="I:\Soap Film\11-17-08\2.5cm\vq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822350"/>
            <a:ext cx="3505199" cy="1692250"/>
          </a:xfrm>
          <a:prstGeom prst="rect">
            <a:avLst/>
          </a:prstGeom>
          <a:noFill/>
        </p:spPr>
      </p:pic>
      <p:pic>
        <p:nvPicPr>
          <p:cNvPr id="3091" name="Picture 19" descr="I:\Soap Film\11-17-08\2.5cm\vq4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62600" y="5013350"/>
            <a:ext cx="3428999" cy="1692250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2057400" y="3810000"/>
            <a:ext cx="2148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Re = 20-60k</a:t>
            </a:r>
            <a:endParaRPr 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" y="3886200"/>
            <a:ext cx="1552575" cy="32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ectangle 27"/>
          <p:cNvSpPr/>
          <p:nvPr/>
        </p:nvSpPr>
        <p:spPr>
          <a:xfrm>
            <a:off x="6172200" y="304800"/>
            <a:ext cx="212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q=0.06 ml/s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48400" y="2438400"/>
            <a:ext cx="212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q=0.13 ml/s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48400" y="4572000"/>
            <a:ext cx="2121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q=0.23 ml/s</a:t>
            </a:r>
            <a:endParaRPr lang="en-US" dirty="0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52400" y="895290"/>
            <a:ext cx="541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Velocity profile: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52400" y="1600200"/>
            <a:ext cx="541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Mean velocities:</a:t>
            </a: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52400" y="2362200"/>
            <a:ext cx="541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Thickness profile:</a:t>
            </a: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2209800" y="2743200"/>
            <a:ext cx="213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~constant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52400" y="4724400"/>
            <a:ext cx="54102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General Features: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-Non-monotonic velocity profile.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-Large spatial velocity gradients.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-Localized velocity </a:t>
            </a:r>
            <a:r>
              <a:rPr lang="en-US" sz="2000" dirty="0" err="1" smtClean="0"/>
              <a:t>flucutations</a:t>
            </a:r>
            <a:r>
              <a:rPr lang="en-US" sz="2000" dirty="0" smtClean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2400" y="990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W=2.5cm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 descr="I:\Soap Film\11-17-08\2.5cm\vq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9371" y="685800"/>
            <a:ext cx="3464629" cy="2209800"/>
          </a:xfrm>
          <a:prstGeom prst="rect">
            <a:avLst/>
          </a:prstGeom>
          <a:noFill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150" y="3362325"/>
            <a:ext cx="16192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2400" y="1189672"/>
            <a:ext cx="5410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 Fluorescent dye introduced to visualize film.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 Emission intensity proportional to film thickness.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143000" y="0"/>
            <a:ext cx="8229600" cy="1139825"/>
          </a:xfrm>
        </p:spPr>
        <p:txBody>
          <a:bodyPr/>
          <a:lstStyle/>
          <a:p>
            <a:r>
              <a:rPr lang="en-US" dirty="0" smtClean="0"/>
              <a:t>Flow Visualization</a:t>
            </a:r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315200" y="3181290"/>
            <a:ext cx="762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-A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315200" y="6457890"/>
            <a:ext cx="685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-B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229600" y="2286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A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8763000" y="10668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B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7848600" y="685800"/>
            <a:ext cx="53340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8305800" y="1371600"/>
            <a:ext cx="4572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IMG0296.mpg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438400" y="3352800"/>
            <a:ext cx="491744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Frozen Turbulence Assumption</a:t>
            </a:r>
            <a:endParaRPr lang="en-US" dirty="0"/>
          </a:p>
        </p:txBody>
      </p:sp>
      <p:pic>
        <p:nvPicPr>
          <p:cNvPr id="30729" name="Picture 9" descr="I:\Soap Film\11-17-08\2.5cm\q1\v(83,t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76600"/>
            <a:ext cx="2138947" cy="1524000"/>
          </a:xfrm>
          <a:prstGeom prst="rect">
            <a:avLst/>
          </a:prstGeom>
          <a:noFill/>
        </p:spPr>
      </p:pic>
      <p:pic>
        <p:nvPicPr>
          <p:cNvPr id="30731" name="Picture 11" descr="I:\Soap Film\11-17-08\2.5cm\q1\v(110,t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0254" y="5185410"/>
            <a:ext cx="2133600" cy="1520190"/>
          </a:xfrm>
          <a:prstGeom prst="rect">
            <a:avLst/>
          </a:prstGeom>
          <a:noFill/>
        </p:spPr>
      </p:pic>
      <p:pic>
        <p:nvPicPr>
          <p:cNvPr id="30734" name="Picture 14" descr="I:\Soap Film\11-17-08\2.5cm\q1\v(99,t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181600"/>
            <a:ext cx="2133600" cy="1524000"/>
          </a:xfrm>
          <a:prstGeom prst="rect">
            <a:avLst/>
          </a:prstGeom>
          <a:noFill/>
        </p:spPr>
      </p:pic>
      <p:pic>
        <p:nvPicPr>
          <p:cNvPr id="30735" name="Picture 15" descr="I:\Soap Film\11-17-08\2.5cm\q1\v(91,t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0253" y="3276600"/>
            <a:ext cx="2138947" cy="1524000"/>
          </a:xfrm>
          <a:prstGeom prst="rect">
            <a:avLst/>
          </a:prstGeom>
          <a:noFill/>
        </p:spPr>
      </p:pic>
      <p:pic>
        <p:nvPicPr>
          <p:cNvPr id="30738" name="Picture 18" descr="I:\Soap Film\11-17-08\2.5cm\q1\v(x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1401128"/>
            <a:ext cx="3800475" cy="2707839"/>
          </a:xfrm>
          <a:prstGeom prst="rect">
            <a:avLst/>
          </a:prstGeom>
          <a:noFill/>
        </p:spPr>
      </p:pic>
      <p:pic>
        <p:nvPicPr>
          <p:cNvPr id="30739" name="Picture 19" descr="I:\Soap Film\11-17-08\2.5cm\q1\TI(x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66084" y="4068127"/>
            <a:ext cx="3777916" cy="2637473"/>
          </a:xfrm>
          <a:prstGeom prst="rect">
            <a:avLst/>
          </a:prstGeom>
          <a:noFill/>
        </p:spPr>
      </p:pic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0" y="1905000"/>
            <a:ext cx="54102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 TI as high as ~50%, but highly local.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000" dirty="0" smtClean="0"/>
              <a:t>Majority of measurements made with TI &lt;20%</a:t>
            </a:r>
          </a:p>
        </p:txBody>
      </p:sp>
      <p:pic>
        <p:nvPicPr>
          <p:cNvPr id="30740" name="Picture 2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3000" y="1371600"/>
            <a:ext cx="2743200" cy="44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524000" y="28194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A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728454" y="28194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B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524000" y="48006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C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728454" y="4800600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Spectrum in 2D Turbulence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75" y="3962400"/>
            <a:ext cx="36671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810125"/>
            <a:ext cx="3200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029200" y="1365250"/>
          <a:ext cx="2514600" cy="1073150"/>
        </p:xfrm>
        <a:graphic>
          <a:graphicData uri="http://schemas.openxmlformats.org/presentationml/2006/ole">
            <p:oleObj spid="_x0000_s8194" name="Equation" r:id="rId5" imgW="1130040" imgH="482400" progId="Equation.3">
              <p:embed/>
            </p:oleObj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04800" y="1599247"/>
            <a:ext cx="5410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• </a:t>
            </a:r>
            <a:r>
              <a:rPr lang="en-US" sz="2000" dirty="0" smtClean="0"/>
              <a:t>Total Energy: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Energy injected at scale: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r>
              <a:rPr lang="en-US" sz="2000" b="1" dirty="0" smtClean="0"/>
              <a:t>Homogeneous, Isotropic Turbulence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Forced, large scales: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Decaying, small scales:</a:t>
            </a:r>
          </a:p>
          <a:p>
            <a:pPr>
              <a:spcBef>
                <a:spcPct val="50000"/>
              </a:spcBef>
            </a:pPr>
            <a:endParaRPr lang="en-US" sz="2000" dirty="0" smtClean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5181600"/>
            <a:ext cx="130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4267200"/>
            <a:ext cx="1352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0200" y="2514600"/>
            <a:ext cx="457200" cy="50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Film Turbulence</a:t>
            </a:r>
            <a:endParaRPr lang="en-US" dirty="0"/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2133600" y="2133600"/>
          <a:ext cx="4724400" cy="465138"/>
        </p:xfrm>
        <a:graphic>
          <a:graphicData uri="http://schemas.openxmlformats.org/presentationml/2006/ole">
            <p:oleObj spid="_x0000_s36866" name="Equation" r:id="rId3" imgW="2323800" imgH="228600" progId="Equation.3">
              <p:embed/>
            </p:oleObj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04800" y="1599247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 Grid generated decaying turbulence in soap film flow.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4800" y="3433839"/>
            <a:ext cx="81534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Hydraulic Jump: This turbulence is unlike any seen before.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 Turbulence is produced “spontaneously” by the jump.  No grid or channel roughness produces jump.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 What is energy injection scale(s)?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5257800"/>
            <a:ext cx="457200" cy="50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:\Soap Film\paper\V(y)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359827"/>
            <a:ext cx="3505200" cy="2221573"/>
          </a:xfrm>
          <a:prstGeom prst="rect">
            <a:avLst/>
          </a:prstGeom>
          <a:noFill/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1717119"/>
            <a:ext cx="48768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-W=1.75 cm, q=0.2 ml/s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-Locations A,B,C,D where E(k) is calculated.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Features of the Turbulence in Soap Film</a:t>
            </a:r>
          </a:p>
        </p:txBody>
      </p:sp>
      <p:pic>
        <p:nvPicPr>
          <p:cNvPr id="2" name="Picture 2" descr="C:\Soap Film\8-15-08\1.75 cm\E(k)_shif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352800"/>
            <a:ext cx="6445111" cy="34290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rot="5400000">
            <a:off x="4991100" y="293370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867400" y="4098429"/>
            <a:ext cx="4191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A: no scaling at large k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B: steepened spectrum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C: scaling close to dimensional argument, TI at maximum!</a:t>
            </a:r>
          </a:p>
          <a:p>
            <a:pPr>
              <a:spcBef>
                <a:spcPct val="50000"/>
              </a:spcBef>
            </a:pPr>
            <a:r>
              <a:rPr lang="en-US" sz="1600" dirty="0" smtClean="0"/>
              <a:t>D: no definite scaling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6334</TotalTime>
  <Words>570</Words>
  <Application>Microsoft Office PowerPoint</Application>
  <PresentationFormat>On-screen Show (4:3)</PresentationFormat>
  <Paragraphs>103</Paragraphs>
  <Slides>13</Slides>
  <Notes>4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Turbulent Dynamics of a Hydraulic Jump in 2D</vt:lpstr>
      <vt:lpstr>Hydraulic Jump in Flowing Soap Film</vt:lpstr>
      <vt:lpstr>Velocity Measurements: LDV</vt:lpstr>
      <vt:lpstr>Velocity Profiles</vt:lpstr>
      <vt:lpstr>Flow Visualization</vt:lpstr>
      <vt:lpstr>Frozen Turbulence Assumption</vt:lpstr>
      <vt:lpstr>Energy Spectrum in 2D Turbulence</vt:lpstr>
      <vt:lpstr>Soap Film Turbulence</vt:lpstr>
      <vt:lpstr>Slide 9</vt:lpstr>
      <vt:lpstr>General Results</vt:lpstr>
      <vt:lpstr>Possible Theory - UIUC</vt:lpstr>
      <vt:lpstr>Results</vt:lpstr>
      <vt:lpstr>Questions?</vt:lpstr>
    </vt:vector>
  </TitlesOfParts>
  <Company>University of Pittsburgh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T-Chamber Design for Testing Endothelial Cell Response to Stress Conditions</dc:title>
  <dc:creator>undergraduate</dc:creator>
  <cp:lastModifiedBy>Jason</cp:lastModifiedBy>
  <cp:revision>156</cp:revision>
  <dcterms:created xsi:type="dcterms:W3CDTF">2007-07-25T01:18:06Z</dcterms:created>
  <dcterms:modified xsi:type="dcterms:W3CDTF">2008-11-23T15:14:50Z</dcterms:modified>
</cp:coreProperties>
</file>