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43" r:id="rId2"/>
    <p:sldId id="366" r:id="rId3"/>
    <p:sldId id="350" r:id="rId4"/>
    <p:sldId id="360" r:id="rId5"/>
    <p:sldId id="363" r:id="rId6"/>
    <p:sldId id="367" r:id="rId7"/>
    <p:sldId id="365" r:id="rId8"/>
    <p:sldId id="359" r:id="rId9"/>
    <p:sldId id="354" r:id="rId10"/>
    <p:sldId id="356" r:id="rId11"/>
    <p:sldId id="355" r:id="rId12"/>
    <p:sldId id="364" r:id="rId13"/>
    <p:sldId id="361" r:id="rId14"/>
    <p:sldId id="357" r:id="rId15"/>
    <p:sldId id="345" r:id="rId16"/>
    <p:sldId id="358" r:id="rId17"/>
    <p:sldId id="33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9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833" autoAdjust="0"/>
  </p:normalViewPr>
  <p:slideViewPr>
    <p:cSldViewPr>
      <p:cViewPr>
        <p:scale>
          <a:sx n="60" d="100"/>
          <a:sy n="60" d="100"/>
        </p:scale>
        <p:origin x="-1434" y="-3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E:\CMU\Conferences\Bennet2011\Bennett_Phonon_Disp_PLot.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E:\CMU\work\Phonons\SED\defect\mass\SED_alloy_m3_kappa_concentration_compar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938888329931086"/>
          <c:y val="5.0925925925925944E-2"/>
          <c:w val="0.81771200545627343"/>
          <c:h val="0.65944845435987387"/>
        </c:manualLayout>
      </c:layout>
      <c:scatterChart>
        <c:scatterStyle val="smoothMarker"/>
        <c:varyColors val="0"/>
        <c:ser>
          <c:idx val="0"/>
          <c:order val="0"/>
          <c:spPr>
            <a:ln>
              <a:solidFill>
                <a:srgbClr val="FF0000"/>
              </a:solidFill>
            </a:ln>
          </c:spPr>
          <c:marker>
            <c:symbol val="none"/>
          </c:marker>
          <c:xVal>
            <c:numRef>
              <c:f>Lorentzian!$G$7:$G$55</c:f>
              <c:numCache>
                <c:formatCode>General</c:formatCode>
                <c:ptCount val="49"/>
                <c:pt idx="0">
                  <c:v>0</c:v>
                </c:pt>
                <c:pt idx="1">
                  <c:v>0.25</c:v>
                </c:pt>
                <c:pt idx="2">
                  <c:v>0.5</c:v>
                </c:pt>
                <c:pt idx="3">
                  <c:v>0.75000000000000022</c:v>
                </c:pt>
                <c:pt idx="4">
                  <c:v>1</c:v>
                </c:pt>
                <c:pt idx="5">
                  <c:v>1.25</c:v>
                </c:pt>
                <c:pt idx="6">
                  <c:v>1.5</c:v>
                </c:pt>
                <c:pt idx="7">
                  <c:v>1.7500000000000004</c:v>
                </c:pt>
                <c:pt idx="8">
                  <c:v>2</c:v>
                </c:pt>
                <c:pt idx="9">
                  <c:v>2.25</c:v>
                </c:pt>
                <c:pt idx="10">
                  <c:v>2.5</c:v>
                </c:pt>
                <c:pt idx="11">
                  <c:v>2.75</c:v>
                </c:pt>
                <c:pt idx="12">
                  <c:v>3</c:v>
                </c:pt>
                <c:pt idx="13">
                  <c:v>3.25</c:v>
                </c:pt>
                <c:pt idx="14">
                  <c:v>3.5</c:v>
                </c:pt>
                <c:pt idx="15">
                  <c:v>3.75</c:v>
                </c:pt>
                <c:pt idx="16">
                  <c:v>4</c:v>
                </c:pt>
                <c:pt idx="17">
                  <c:v>4.25</c:v>
                </c:pt>
                <c:pt idx="18">
                  <c:v>4.5</c:v>
                </c:pt>
                <c:pt idx="19">
                  <c:v>4.75</c:v>
                </c:pt>
                <c:pt idx="20">
                  <c:v>5</c:v>
                </c:pt>
                <c:pt idx="21">
                  <c:v>5.25</c:v>
                </c:pt>
                <c:pt idx="22">
                  <c:v>5.5</c:v>
                </c:pt>
                <c:pt idx="23">
                  <c:v>5.75</c:v>
                </c:pt>
                <c:pt idx="24">
                  <c:v>6</c:v>
                </c:pt>
                <c:pt idx="25">
                  <c:v>6.25</c:v>
                </c:pt>
                <c:pt idx="26">
                  <c:v>6.5</c:v>
                </c:pt>
                <c:pt idx="27">
                  <c:v>6.75</c:v>
                </c:pt>
                <c:pt idx="28">
                  <c:v>7</c:v>
                </c:pt>
                <c:pt idx="29">
                  <c:v>7.25</c:v>
                </c:pt>
                <c:pt idx="30">
                  <c:v>7.5</c:v>
                </c:pt>
                <c:pt idx="31">
                  <c:v>7.75</c:v>
                </c:pt>
                <c:pt idx="32">
                  <c:v>8</c:v>
                </c:pt>
                <c:pt idx="33">
                  <c:v>8.25</c:v>
                </c:pt>
                <c:pt idx="34">
                  <c:v>8.5</c:v>
                </c:pt>
                <c:pt idx="35">
                  <c:v>8.75</c:v>
                </c:pt>
                <c:pt idx="36">
                  <c:v>9</c:v>
                </c:pt>
                <c:pt idx="37">
                  <c:v>9.25</c:v>
                </c:pt>
                <c:pt idx="38">
                  <c:v>9.5</c:v>
                </c:pt>
                <c:pt idx="39">
                  <c:v>9.75</c:v>
                </c:pt>
                <c:pt idx="40">
                  <c:v>10</c:v>
                </c:pt>
                <c:pt idx="41">
                  <c:v>10.25</c:v>
                </c:pt>
                <c:pt idx="42">
                  <c:v>10.5</c:v>
                </c:pt>
                <c:pt idx="43">
                  <c:v>10.75</c:v>
                </c:pt>
                <c:pt idx="44">
                  <c:v>11</c:v>
                </c:pt>
                <c:pt idx="45">
                  <c:v>11.25</c:v>
                </c:pt>
                <c:pt idx="46">
                  <c:v>11.5</c:v>
                </c:pt>
                <c:pt idx="47">
                  <c:v>11.75</c:v>
                </c:pt>
                <c:pt idx="48">
                  <c:v>12</c:v>
                </c:pt>
              </c:numCache>
            </c:numRef>
          </c:xVal>
          <c:yVal>
            <c:numRef>
              <c:f>Lorentzian!$H$7:$H$55</c:f>
              <c:numCache>
                <c:formatCode>General</c:formatCode>
                <c:ptCount val="49"/>
                <c:pt idx="0">
                  <c:v>4.3904811887419404E-3</c:v>
                </c:pt>
                <c:pt idx="1">
                  <c:v>4.77763431420324E-3</c:v>
                </c:pt>
                <c:pt idx="2">
                  <c:v>5.2181948554719804E-3</c:v>
                </c:pt>
                <c:pt idx="3">
                  <c:v>5.7224249201580368E-3</c:v>
                </c:pt>
                <c:pt idx="4">
                  <c:v>6.3031660630453621E-3</c:v>
                </c:pt>
                <c:pt idx="5">
                  <c:v>6.9766550396447337E-3</c:v>
                </c:pt>
                <c:pt idx="6">
                  <c:v>7.763655760580265E-3</c:v>
                </c:pt>
                <c:pt idx="7">
                  <c:v>8.6910549128680122E-3</c:v>
                </c:pt>
                <c:pt idx="8">
                  <c:v>9.794150344116636E-3</c:v>
                </c:pt>
                <c:pt idx="9">
                  <c:v>1.1119996023887881E-2</c:v>
                </c:pt>
                <c:pt idx="10">
                  <c:v>1.2732395447351632E-2</c:v>
                </c:pt>
                <c:pt idx="11">
                  <c:v>1.471953230907703E-2</c:v>
                </c:pt>
                <c:pt idx="12">
                  <c:v>1.7205939793718431E-2</c:v>
                </c:pt>
                <c:pt idx="13">
                  <c:v>2.0371832715762615E-2</c:v>
                </c:pt>
                <c:pt idx="14">
                  <c:v>2.4485375860291609E-2</c:v>
                </c:pt>
                <c:pt idx="15">
                  <c:v>2.9958577523180315E-2</c:v>
                </c:pt>
                <c:pt idx="16">
                  <c:v>3.7448221903975398E-2</c:v>
                </c:pt>
                <c:pt idx="17">
                  <c:v>4.8046775273025012E-2</c:v>
                </c:pt>
                <c:pt idx="18">
                  <c:v>6.3661977236758163E-2</c:v>
                </c:pt>
                <c:pt idx="19">
                  <c:v>8.7809623774838808E-2</c:v>
                </c:pt>
                <c:pt idx="20">
                  <c:v>0.12732395447351619</c:v>
                </c:pt>
                <c:pt idx="21">
                  <c:v>0.19588300688233284</c:v>
                </c:pt>
                <c:pt idx="22">
                  <c:v>0.31830988618379086</c:v>
                </c:pt>
                <c:pt idx="23">
                  <c:v>0.50929581789406531</c:v>
                </c:pt>
                <c:pt idx="24">
                  <c:v>0.63661977236758194</c:v>
                </c:pt>
                <c:pt idx="25">
                  <c:v>0.50929581789406531</c:v>
                </c:pt>
                <c:pt idx="26">
                  <c:v>0.31830988618379086</c:v>
                </c:pt>
                <c:pt idx="27">
                  <c:v>0.19588300688233284</c:v>
                </c:pt>
                <c:pt idx="28">
                  <c:v>0.12732395447351619</c:v>
                </c:pt>
                <c:pt idx="29">
                  <c:v>8.7809623774838808E-2</c:v>
                </c:pt>
                <c:pt idx="30">
                  <c:v>6.3661977236758163E-2</c:v>
                </c:pt>
                <c:pt idx="31">
                  <c:v>4.8046775273025012E-2</c:v>
                </c:pt>
                <c:pt idx="32">
                  <c:v>3.7448221903975398E-2</c:v>
                </c:pt>
                <c:pt idx="33">
                  <c:v>2.9958577523180315E-2</c:v>
                </c:pt>
                <c:pt idx="34">
                  <c:v>2.4485375860291609E-2</c:v>
                </c:pt>
                <c:pt idx="35">
                  <c:v>2.0371832715762615E-2</c:v>
                </c:pt>
                <c:pt idx="36">
                  <c:v>1.7205939793718431E-2</c:v>
                </c:pt>
                <c:pt idx="37">
                  <c:v>1.471953230907703E-2</c:v>
                </c:pt>
                <c:pt idx="38">
                  <c:v>1.2732395447351632E-2</c:v>
                </c:pt>
                <c:pt idx="39">
                  <c:v>1.1119996023887881E-2</c:v>
                </c:pt>
                <c:pt idx="40">
                  <c:v>9.794150344116636E-3</c:v>
                </c:pt>
                <c:pt idx="41">
                  <c:v>8.6910549128680122E-3</c:v>
                </c:pt>
                <c:pt idx="42">
                  <c:v>7.763655760580265E-3</c:v>
                </c:pt>
                <c:pt idx="43">
                  <c:v>6.9766550396447337E-3</c:v>
                </c:pt>
                <c:pt idx="44">
                  <c:v>6.3031660630453621E-3</c:v>
                </c:pt>
                <c:pt idx="45">
                  <c:v>5.7224249201580368E-3</c:v>
                </c:pt>
                <c:pt idx="46">
                  <c:v>5.2181948554719804E-3</c:v>
                </c:pt>
                <c:pt idx="47">
                  <c:v>4.77763431420324E-3</c:v>
                </c:pt>
                <c:pt idx="48">
                  <c:v>4.3904811887419404E-3</c:v>
                </c:pt>
              </c:numCache>
            </c:numRef>
          </c:yVal>
          <c:smooth val="1"/>
        </c:ser>
        <c:dLbls>
          <c:showLegendKey val="0"/>
          <c:showVal val="0"/>
          <c:showCatName val="0"/>
          <c:showSerName val="0"/>
          <c:showPercent val="0"/>
          <c:showBubbleSize val="0"/>
        </c:dLbls>
        <c:axId val="104637952"/>
        <c:axId val="108535808"/>
      </c:scatterChart>
      <c:valAx>
        <c:axId val="104637952"/>
        <c:scaling>
          <c:orientation val="minMax"/>
          <c:max val="12"/>
          <c:min val="0"/>
        </c:scaling>
        <c:delete val="0"/>
        <c:axPos val="b"/>
        <c:numFmt formatCode="General" sourceLinked="1"/>
        <c:majorTickMark val="out"/>
        <c:minorTickMark val="none"/>
        <c:tickLblPos val="nextTo"/>
        <c:txPr>
          <a:bodyPr/>
          <a:lstStyle/>
          <a:p>
            <a:pPr>
              <a:defRPr sz="2400"/>
            </a:pPr>
            <a:endParaRPr lang="en-US"/>
          </a:p>
        </c:txPr>
        <c:crossAx val="108535808"/>
        <c:crosses val="autoZero"/>
        <c:crossBetween val="midCat"/>
      </c:valAx>
      <c:valAx>
        <c:axId val="108535808"/>
        <c:scaling>
          <c:orientation val="minMax"/>
        </c:scaling>
        <c:delete val="0"/>
        <c:axPos val="l"/>
        <c:numFmt formatCode="General" sourceLinked="1"/>
        <c:majorTickMark val="none"/>
        <c:minorTickMark val="none"/>
        <c:tickLblPos val="none"/>
        <c:crossAx val="104637952"/>
        <c:crosses val="autoZero"/>
        <c:crossBetween val="midCat"/>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baseline="-25000" dirty="0" smtClean="0"/>
              <a:t> </a:t>
            </a:r>
            <a:r>
              <a:rPr lang="en-US" sz="1800" b="1" i="0" u="none" strike="noStrike" baseline="0" dirty="0" smtClean="0"/>
              <a:t>T=5K</a:t>
            </a:r>
            <a:endParaRPr lang="en-US" dirty="0"/>
          </a:p>
        </c:rich>
      </c:tx>
      <c:layout>
        <c:manualLayout>
          <c:xMode val="edge"/>
          <c:yMode val="edge"/>
          <c:x val="0.84936602792631621"/>
          <c:y val="0.48415155954342914"/>
        </c:manualLayout>
      </c:layout>
      <c:overlay val="1"/>
    </c:title>
    <c:autoTitleDeleted val="0"/>
    <c:plotArea>
      <c:layout>
        <c:manualLayout>
          <c:layoutTarget val="inner"/>
          <c:xMode val="edge"/>
          <c:yMode val="edge"/>
          <c:x val="0.35745011606285693"/>
          <c:y val="4.8031183602049742E-2"/>
          <c:w val="0.41900452470978417"/>
          <c:h val="0.71237157855268129"/>
        </c:manualLayout>
      </c:layout>
      <c:scatterChart>
        <c:scatterStyle val="lineMarker"/>
        <c:varyColors val="0"/>
        <c:ser>
          <c:idx val="0"/>
          <c:order val="0"/>
          <c:tx>
            <c:v>SED</c:v>
          </c:tx>
          <c:spPr>
            <a:ln w="28575">
              <a:noFill/>
            </a:ln>
          </c:spPr>
          <c:marker>
            <c:symbol val="diamond"/>
            <c:size val="15"/>
            <c:spPr>
              <a:solidFill>
                <a:srgbClr val="C00000"/>
              </a:solidFill>
            </c:spPr>
          </c:marker>
          <c:trendline>
            <c:trendlineType val="power"/>
            <c:dispRSqr val="0"/>
            <c:dispEq val="0"/>
          </c:trendline>
          <c:trendline>
            <c:trendlineType val="power"/>
            <c:dispRSqr val="1"/>
            <c:dispEq val="1"/>
            <c:trendlineLbl>
              <c:layout/>
              <c:numFmt formatCode="General" sourceLinked="0"/>
            </c:trendlineLbl>
          </c:trendline>
          <c:errBars>
            <c:errDir val="y"/>
            <c:errBarType val="both"/>
            <c:errValType val="cust"/>
            <c:noEndCap val="0"/>
            <c:plus>
              <c:numRef>
                <c:f>control!$P$4:$P$8</c:f>
                <c:numCache>
                  <c:formatCode>General</c:formatCode>
                  <c:ptCount val="5"/>
                  <c:pt idx="0">
                    <c:v>9.0898944784201987E-3</c:v>
                  </c:pt>
                  <c:pt idx="1">
                    <c:v>7.1146918817894924E-3</c:v>
                  </c:pt>
                  <c:pt idx="2">
                    <c:v>2.8862679783248205E-3</c:v>
                  </c:pt>
                  <c:pt idx="3">
                    <c:v>1.5256195727242413E-3</c:v>
                  </c:pt>
                  <c:pt idx="4">
                    <c:v>3.2322682248083427E-2</c:v>
                  </c:pt>
                </c:numCache>
              </c:numRef>
            </c:plus>
            <c:minus>
              <c:numRef>
                <c:f>control!$P$4:$P$8</c:f>
                <c:numCache>
                  <c:formatCode>General</c:formatCode>
                  <c:ptCount val="5"/>
                  <c:pt idx="0">
                    <c:v>9.0898944784201987E-3</c:v>
                  </c:pt>
                  <c:pt idx="1">
                    <c:v>7.1146918817894924E-3</c:v>
                  </c:pt>
                  <c:pt idx="2">
                    <c:v>2.8862679783248205E-3</c:v>
                  </c:pt>
                  <c:pt idx="3">
                    <c:v>1.5256195727242413E-3</c:v>
                  </c:pt>
                  <c:pt idx="4">
                    <c:v>3.2322682248083427E-2</c:v>
                  </c:pt>
                </c:numCache>
              </c:numRef>
            </c:minus>
          </c:errBars>
          <c:xVal>
            <c:numRef>
              <c:f>control!$L$4:$L$7</c:f>
              <c:numCache>
                <c:formatCode>General</c:formatCode>
                <c:ptCount val="4"/>
                <c:pt idx="0">
                  <c:v>0</c:v>
                </c:pt>
                <c:pt idx="1">
                  <c:v>1.0000000000000005E-2</c:v>
                </c:pt>
                <c:pt idx="2">
                  <c:v>0.05</c:v>
                </c:pt>
                <c:pt idx="3">
                  <c:v>0.1</c:v>
                </c:pt>
              </c:numCache>
            </c:numRef>
          </c:xVal>
          <c:yVal>
            <c:numRef>
              <c:f>control!$M$4:$M$7</c:f>
              <c:numCache>
                <c:formatCode>General</c:formatCode>
                <c:ptCount val="4"/>
                <c:pt idx="0">
                  <c:v>3.50652235527558</c:v>
                </c:pt>
                <c:pt idx="1">
                  <c:v>1.0392952385612446</c:v>
                </c:pt>
                <c:pt idx="2">
                  <c:v>0.38435401563736138</c:v>
                </c:pt>
                <c:pt idx="3">
                  <c:v>0.19826574179322776</c:v>
                </c:pt>
              </c:numCache>
            </c:numRef>
          </c:yVal>
          <c:smooth val="0"/>
        </c:ser>
        <c:ser>
          <c:idx val="1"/>
          <c:order val="1"/>
          <c:tx>
            <c:v>Alloy Limit</c:v>
          </c:tx>
          <c:spPr>
            <a:ln w="28575">
              <a:solidFill>
                <a:srgbClr val="4F81BD"/>
              </a:solidFill>
            </a:ln>
          </c:spPr>
          <c:marker>
            <c:symbol val="none"/>
          </c:marker>
          <c:xVal>
            <c:numRef>
              <c:f>control!$V$5:$V$10</c:f>
              <c:numCache>
                <c:formatCode>General</c:formatCode>
                <c:ptCount val="6"/>
                <c:pt idx="0">
                  <c:v>2.0000000000000031E-3</c:v>
                </c:pt>
                <c:pt idx="1">
                  <c:v>1.0000000000000005E-2</c:v>
                </c:pt>
                <c:pt idx="2">
                  <c:v>0.05</c:v>
                </c:pt>
                <c:pt idx="3">
                  <c:v>0.1</c:v>
                </c:pt>
                <c:pt idx="4">
                  <c:v>0.25</c:v>
                </c:pt>
                <c:pt idx="5">
                  <c:v>0.5</c:v>
                </c:pt>
              </c:numCache>
            </c:numRef>
          </c:xVal>
          <c:yVal>
            <c:numRef>
              <c:f>control!$W$5:$W$10</c:f>
              <c:numCache>
                <c:formatCode>General</c:formatCode>
                <c:ptCount val="6"/>
                <c:pt idx="0">
                  <c:v>3.3269233844365838</c:v>
                </c:pt>
                <c:pt idx="1">
                  <c:v>1.0748945393311125</c:v>
                </c:pt>
                <c:pt idx="2">
                  <c:v>0.32000000000000045</c:v>
                </c:pt>
                <c:pt idx="3">
                  <c:v>0.19</c:v>
                </c:pt>
                <c:pt idx="4">
                  <c:v>0.11220493810420858</c:v>
                </c:pt>
                <c:pt idx="5">
                  <c:v>0.1</c:v>
                </c:pt>
              </c:numCache>
            </c:numRef>
          </c:yVal>
          <c:smooth val="1"/>
        </c:ser>
        <c:dLbls>
          <c:showLegendKey val="0"/>
          <c:showVal val="0"/>
          <c:showCatName val="0"/>
          <c:showSerName val="0"/>
          <c:showPercent val="0"/>
          <c:showBubbleSize val="0"/>
        </c:dLbls>
        <c:axId val="108578304"/>
        <c:axId val="108287872"/>
      </c:scatterChart>
      <c:valAx>
        <c:axId val="108578304"/>
        <c:scaling>
          <c:orientation val="minMax"/>
          <c:max val="0.5"/>
          <c:min val="0"/>
        </c:scaling>
        <c:delete val="0"/>
        <c:axPos val="b"/>
        <c:title>
          <c:tx>
            <c:rich>
              <a:bodyPr/>
              <a:lstStyle/>
              <a:p>
                <a:pPr>
                  <a:defRPr sz="1800"/>
                </a:pPr>
                <a:r>
                  <a:rPr lang="en-US" sz="1800" b="1" i="0" u="none" strike="noStrike" baseline="0" dirty="0" smtClean="0"/>
                  <a:t>m1</a:t>
                </a:r>
                <a:r>
                  <a:rPr lang="en-US" sz="1800" b="1" i="0" u="none" strike="noStrike" baseline="-25000" dirty="0" smtClean="0"/>
                  <a:t>1-x</a:t>
                </a:r>
                <a:r>
                  <a:rPr lang="en-US" sz="1800" b="1" i="0" u="none" strike="noStrike" baseline="0" dirty="0" smtClean="0"/>
                  <a:t>m2</a:t>
                </a:r>
                <a:r>
                  <a:rPr lang="en-US" sz="1800" b="1" i="0" u="none" strike="noStrike" baseline="-25000" dirty="0" smtClean="0"/>
                  <a:t>x</a:t>
                </a:r>
                <a:endParaRPr lang="en-US" sz="1800" dirty="0"/>
              </a:p>
            </c:rich>
          </c:tx>
          <c:layout/>
          <c:overlay val="0"/>
        </c:title>
        <c:numFmt formatCode="General" sourceLinked="1"/>
        <c:majorTickMark val="out"/>
        <c:minorTickMark val="none"/>
        <c:tickLblPos val="low"/>
        <c:txPr>
          <a:bodyPr/>
          <a:lstStyle/>
          <a:p>
            <a:pPr>
              <a:defRPr sz="1800"/>
            </a:pPr>
            <a:endParaRPr lang="en-US"/>
          </a:p>
        </c:txPr>
        <c:crossAx val="108287872"/>
        <c:crossesAt val="0.05"/>
        <c:crossBetween val="midCat"/>
      </c:valAx>
      <c:valAx>
        <c:axId val="108287872"/>
        <c:scaling>
          <c:logBase val="10"/>
          <c:orientation val="minMax"/>
          <c:max val="10"/>
          <c:min val="0.05"/>
        </c:scaling>
        <c:delete val="0"/>
        <c:axPos val="l"/>
        <c:title>
          <c:tx>
            <c:rich>
              <a:bodyPr rot="-5400000" vert="horz"/>
              <a:lstStyle/>
              <a:p>
                <a:pPr>
                  <a:defRPr sz="1800"/>
                </a:pPr>
                <a:r>
                  <a:rPr lang="el-GR" sz="1800" i="1"/>
                  <a:t>κ</a:t>
                </a:r>
                <a:r>
                  <a:rPr lang="en-US" sz="1800"/>
                  <a:t> (W/m-K)</a:t>
                </a:r>
              </a:p>
            </c:rich>
          </c:tx>
          <c:layout>
            <c:manualLayout>
              <c:xMode val="edge"/>
              <c:yMode val="edge"/>
              <c:x val="0.87631331452897232"/>
              <c:y val="8.3438320209973757E-2"/>
            </c:manualLayout>
          </c:layout>
          <c:overlay val="0"/>
        </c:title>
        <c:numFmt formatCode="General" sourceLinked="1"/>
        <c:majorTickMark val="out"/>
        <c:minorTickMark val="none"/>
        <c:tickLblPos val="nextTo"/>
        <c:txPr>
          <a:bodyPr/>
          <a:lstStyle/>
          <a:p>
            <a:pPr>
              <a:defRPr sz="1800"/>
            </a:pPr>
            <a:endParaRPr lang="en-US"/>
          </a:p>
        </c:txPr>
        <c:crossAx val="108578304"/>
        <c:crosses val="autoZero"/>
        <c:crossBetween val="midCat"/>
      </c:valAx>
    </c:plotArea>
    <c:legend>
      <c:legendPos val="r"/>
      <c:legendEntry>
        <c:idx val="2"/>
        <c:delete val="1"/>
      </c:legendEntry>
      <c:legendEntry>
        <c:idx val="3"/>
        <c:delete val="1"/>
      </c:legendEntry>
      <c:layout>
        <c:manualLayout>
          <c:xMode val="edge"/>
          <c:yMode val="edge"/>
          <c:x val="0.47754278631479785"/>
          <c:y val="0.30104254410059206"/>
          <c:w val="0.32679267077137308"/>
          <c:h val="0.24453747406229262"/>
        </c:manualLayout>
      </c:layout>
      <c:overlay val="0"/>
      <c:txPr>
        <a:bodyPr/>
        <a:lstStyle/>
        <a:p>
          <a:pPr>
            <a:defRPr sz="1800"/>
          </a:pPr>
          <a:endParaRPr lang="en-US"/>
        </a:p>
      </c:txPr>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1B647D-B083-430E-94EC-5EA6EFB7113C}" type="datetimeFigureOut">
              <a:rPr lang="en-US" smtClean="0"/>
              <a:pPr/>
              <a:t>11/28/2011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C5175E-3639-4312-ABC2-F7C8C3952123}" type="slidenum">
              <a:rPr lang="en-US" smtClean="0"/>
              <a:pPr/>
              <a:t>‹#›</a:t>
            </a:fld>
            <a:endParaRPr lang="en-US"/>
          </a:p>
        </p:txBody>
      </p:sp>
    </p:spTree>
    <p:extLst>
      <p:ext uri="{BB962C8B-B14F-4D97-AF65-F5344CB8AC3E}">
        <p14:creationId xmlns:p14="http://schemas.microsoft.com/office/powerpoint/2010/main" val="842865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6D8DF1-ED1A-4787-AA29-E4922B4453AD}" type="datetimeFigureOut">
              <a:rPr lang="en-US" smtClean="0"/>
              <a:pPr/>
              <a:t>11/28/2011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492373-2FFE-4501-B56D-5BD1E37F750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6D8DF1-ED1A-4787-AA29-E4922B4453AD}" type="datetimeFigureOut">
              <a:rPr lang="en-US" smtClean="0"/>
              <a:pPr/>
              <a:t>11/28/2011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492373-2FFE-4501-B56D-5BD1E37F750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6D8DF1-ED1A-4787-AA29-E4922B4453AD}" type="datetimeFigureOut">
              <a:rPr lang="en-US" smtClean="0"/>
              <a:pPr/>
              <a:t>11/28/2011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492373-2FFE-4501-B56D-5BD1E37F750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6D8DF1-ED1A-4787-AA29-E4922B4453AD}" type="datetimeFigureOut">
              <a:rPr lang="en-US" smtClean="0"/>
              <a:pPr/>
              <a:t>11/28/2011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492373-2FFE-4501-B56D-5BD1E37F750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6D8DF1-ED1A-4787-AA29-E4922B4453AD}" type="datetimeFigureOut">
              <a:rPr lang="en-US" smtClean="0"/>
              <a:pPr/>
              <a:t>11/28/2011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492373-2FFE-4501-B56D-5BD1E37F750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6D8DF1-ED1A-4787-AA29-E4922B4453AD}" type="datetimeFigureOut">
              <a:rPr lang="en-US" smtClean="0"/>
              <a:pPr/>
              <a:t>11/28/2011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492373-2FFE-4501-B56D-5BD1E37F750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6D8DF1-ED1A-4787-AA29-E4922B4453AD}" type="datetimeFigureOut">
              <a:rPr lang="en-US" smtClean="0"/>
              <a:pPr/>
              <a:t>11/28/2011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492373-2FFE-4501-B56D-5BD1E37F750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6D8DF1-ED1A-4787-AA29-E4922B4453AD}" type="datetimeFigureOut">
              <a:rPr lang="en-US" smtClean="0"/>
              <a:pPr/>
              <a:t>11/28/2011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492373-2FFE-4501-B56D-5BD1E37F750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6D8DF1-ED1A-4787-AA29-E4922B4453AD}" type="datetimeFigureOut">
              <a:rPr lang="en-US" smtClean="0"/>
              <a:pPr/>
              <a:t>11/28/2011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492373-2FFE-4501-B56D-5BD1E37F750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6D8DF1-ED1A-4787-AA29-E4922B4453AD}" type="datetimeFigureOut">
              <a:rPr lang="en-US" smtClean="0"/>
              <a:pPr/>
              <a:t>11/28/2011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492373-2FFE-4501-B56D-5BD1E37F750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6D8DF1-ED1A-4787-AA29-E4922B4453AD}" type="datetimeFigureOut">
              <a:rPr lang="en-US" smtClean="0"/>
              <a:pPr/>
              <a:t>11/28/2011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492373-2FFE-4501-B56D-5BD1E37F750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6D8DF1-ED1A-4787-AA29-E4922B4453AD}" type="datetimeFigureOut">
              <a:rPr lang="en-US" smtClean="0"/>
              <a:pPr/>
              <a:t>11/28/2011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10400" y="56546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492373-2FFE-4501-B56D-5BD1E37F7508}" type="slidenum">
              <a:rPr lang="en-US" smtClean="0"/>
              <a:pPr/>
              <a:t>‹#›</a:t>
            </a:fld>
            <a:endParaRPr lang="en-US"/>
          </a:p>
        </p:txBody>
      </p:sp>
      <p:pic>
        <p:nvPicPr>
          <p:cNvPr id="7" name="Picture 3"/>
          <p:cNvPicPr>
            <a:picLocks noChangeAspect="1" noChangeArrowheads="1"/>
          </p:cNvPicPr>
          <p:nvPr/>
        </p:nvPicPr>
        <p:blipFill>
          <a:blip r:embed="rId13" cstate="print"/>
          <a:srcRect/>
          <a:stretch>
            <a:fillRect/>
          </a:stretch>
        </p:blipFill>
        <p:spPr bwMode="auto">
          <a:xfrm>
            <a:off x="7086600" y="6096000"/>
            <a:ext cx="2038350" cy="6858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00.png"/><Relationship Id="rId1" Type="http://schemas.openxmlformats.org/officeDocument/2006/relationships/slideLayout" Target="../slideLayouts/slideLayout2.xml"/><Relationship Id="rId4" Type="http://schemas.openxmlformats.org/officeDocument/2006/relationships/image" Target="../media/image320.png"/></Relationships>
</file>

<file path=ppt/slides/_rels/slide17.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4.gif"/><Relationship Id="rId7" Type="http://schemas.openxmlformats.org/officeDocument/2006/relationships/chart" Target="../charts/chart2.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3.wmf"/><Relationship Id="rId5" Type="http://schemas.openxmlformats.org/officeDocument/2006/relationships/oleObject" Target="../embeddings/oleObject3.bin"/><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chart" Target="../charts/chart1.xml"/><Relationship Id="rId7" Type="http://schemas.openxmlformats.org/officeDocument/2006/relationships/oleObject" Target="../embeddings/oleObject1.bin"/><Relationship Id="rId12"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2.png"/><Relationship Id="rId11" Type="http://schemas.openxmlformats.org/officeDocument/2006/relationships/image" Target="../media/image3.png"/><Relationship Id="rId5" Type="http://schemas.openxmlformats.org/officeDocument/2006/relationships/image" Target="../media/image11.png"/><Relationship Id="rId10" Type="http://schemas.openxmlformats.org/officeDocument/2006/relationships/image" Target="../media/image9.wmf"/><Relationship Id="rId4" Type="http://schemas.openxmlformats.org/officeDocument/2006/relationships/image" Target="../media/image10.png"/><Relationship Id="rId9" Type="http://schemas.openxmlformats.org/officeDocument/2006/relationships/oleObject" Target="../embeddings/oleObject10.bin"/></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image" Target="../media/image15.png"/><Relationship Id="rId7" Type="http://schemas.openxmlformats.org/officeDocument/2006/relationships/image" Target="../media/image9.wmf"/><Relationship Id="rId12"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2.bin"/><Relationship Id="rId11" Type="http://schemas.openxmlformats.org/officeDocument/2006/relationships/image" Target="../media/image19.png"/><Relationship Id="rId5" Type="http://schemas.openxmlformats.org/officeDocument/2006/relationships/image" Target="../media/image17.png"/><Relationship Id="rId10" Type="http://schemas.openxmlformats.org/officeDocument/2006/relationships/image" Target="../media/image3.png"/><Relationship Id="rId4" Type="http://schemas.openxmlformats.org/officeDocument/2006/relationships/image" Target="../media/image16.png"/><Relationship Id="rId9" Type="http://schemas.openxmlformats.org/officeDocument/2006/relationships/image" Target="../media/image9.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0"/>
          </a:xfrm>
        </p:spPr>
        <p:txBody>
          <a:bodyPr anchor="t">
            <a:normAutofit fontScale="90000"/>
          </a:bodyPr>
          <a:lstStyle/>
          <a:p>
            <a:r>
              <a:rPr lang="en-US" sz="4200" b="1" strike="sngStrike" dirty="0" smtClean="0">
                <a:solidFill>
                  <a:schemeClr val="bg1">
                    <a:lumMod val="85000"/>
                  </a:schemeClr>
                </a:solidFill>
              </a:rPr>
              <a:t>Predicting Phonon Properties of </a:t>
            </a:r>
            <a:r>
              <a:rPr lang="en-US" sz="4200" b="1" strike="sngStrike" dirty="0" smtClean="0">
                <a:solidFill>
                  <a:srgbClr val="FF0000"/>
                </a:solidFill>
              </a:rPr>
              <a:t>Defected</a:t>
            </a:r>
            <a:r>
              <a:rPr lang="en-US" sz="4200" b="1" strike="sngStrike" dirty="0" smtClean="0">
                <a:solidFill>
                  <a:schemeClr val="bg1">
                    <a:lumMod val="85000"/>
                  </a:schemeClr>
                </a:solidFill>
              </a:rPr>
              <a:t> Systems using the Spectral Energy Density</a:t>
            </a:r>
            <a:r>
              <a:rPr lang="en-US" sz="4200" dirty="0" smtClean="0"/>
              <a:t/>
            </a:r>
            <a:br>
              <a:rPr lang="en-US" sz="4200" dirty="0" smtClean="0"/>
            </a:br>
            <a:r>
              <a:rPr lang="en-US" sz="4200" dirty="0" smtClean="0"/>
              <a:t> </a:t>
            </a:r>
            <a:r>
              <a:rPr lang="en-US" sz="4200" b="1" dirty="0">
                <a:solidFill>
                  <a:srgbClr val="FF0000"/>
                </a:solidFill>
              </a:rPr>
              <a:t>Comparison and Evaluation of Spectral Energy Methods for Predicting Phonon Properties</a:t>
            </a:r>
            <a:r>
              <a:rPr lang="en-US" dirty="0" smtClean="0"/>
              <a:t/>
            </a:r>
            <a:br>
              <a:rPr lang="en-US" dirty="0" smtClean="0"/>
            </a:br>
            <a:r>
              <a:rPr lang="en-US" sz="3600" dirty="0" smtClean="0"/>
              <a:t> </a:t>
            </a:r>
            <a:br>
              <a:rPr lang="en-US" sz="3600" dirty="0" smtClean="0"/>
            </a:br>
            <a:r>
              <a:rPr lang="en-US" sz="4000" dirty="0" smtClean="0"/>
              <a:t>Jason Larkin </a:t>
            </a:r>
            <a:br>
              <a:rPr lang="en-US" sz="4000" dirty="0" smtClean="0"/>
            </a:br>
            <a:r>
              <a:rPr lang="en-US" sz="4000" dirty="0" smtClean="0"/>
              <a:t>Alan </a:t>
            </a:r>
            <a:r>
              <a:rPr lang="en-US" sz="4000" dirty="0" err="1" smtClean="0"/>
              <a:t>McGaughey</a:t>
            </a:r>
            <a:r>
              <a:rPr lang="en-US" sz="4000" dirty="0" smtClean="0"/>
              <a:t/>
            </a:r>
            <a:br>
              <a:rPr lang="en-US" sz="4000" dirty="0" smtClean="0"/>
            </a:br>
            <a:r>
              <a:rPr lang="en-US" sz="3300" dirty="0" err="1" smtClean="0"/>
              <a:t>Nanoscale</a:t>
            </a:r>
            <a:r>
              <a:rPr lang="en-US" sz="3300" dirty="0" smtClean="0"/>
              <a:t> Transport Phenomena Laboratory</a:t>
            </a:r>
            <a:br>
              <a:rPr lang="en-US" sz="3300" dirty="0" smtClean="0"/>
            </a:br>
            <a:r>
              <a:rPr lang="en-US" sz="3300" dirty="0" smtClean="0"/>
              <a:t>Carnegie Mellon Department of Mechanical Engineering</a:t>
            </a:r>
            <a:br>
              <a:rPr lang="en-US" sz="3300" dirty="0" smtClean="0"/>
            </a:br>
            <a:r>
              <a:rPr lang="en-US" sz="3300" b="1" dirty="0" smtClean="0">
                <a:solidFill>
                  <a:srgbClr val="FF0000"/>
                </a:solidFill>
              </a:rPr>
              <a:t>http://ntpl.me.cmu.edu/</a:t>
            </a:r>
            <a:r>
              <a:rPr lang="en-US" sz="3300" dirty="0" smtClean="0"/>
              <a:t/>
            </a:r>
            <a:br>
              <a:rPr lang="en-US" sz="3300" dirty="0" smtClean="0"/>
            </a:br>
            <a:r>
              <a:rPr lang="en-US" sz="3300" dirty="0" smtClean="0"/>
              <a:t>11/28/2011</a:t>
            </a:r>
            <a:r>
              <a:rPr lang="en-US" dirty="0" smtClean="0"/>
              <a:t/>
            </a:r>
            <a:br>
              <a:rPr lang="en-US" dirty="0" smtClean="0"/>
            </a:br>
            <a:r>
              <a:rPr lang="en-US" dirty="0" smtClean="0"/>
              <a:t/>
            </a:r>
            <a:br>
              <a:rPr lang="en-US" dirty="0" smtClean="0"/>
            </a:br>
            <a:endParaRPr lang="en-US" dirty="0"/>
          </a:p>
        </p:txBody>
      </p:sp>
      <p:sp>
        <p:nvSpPr>
          <p:cNvPr id="3" name="Rectangle 2"/>
          <p:cNvSpPr/>
          <p:nvPr/>
        </p:nvSpPr>
        <p:spPr>
          <a:xfrm>
            <a:off x="8750944" y="-12510"/>
            <a:ext cx="393056" cy="584775"/>
          </a:xfrm>
          <a:prstGeom prst="rect">
            <a:avLst/>
          </a:prstGeom>
        </p:spPr>
        <p:txBody>
          <a:bodyPr wrap="none">
            <a:spAutoFit/>
          </a:bodyPr>
          <a:lstStyle/>
          <a:p>
            <a:r>
              <a:rPr lang="en-US" sz="3200" b="1" dirty="0" smtClean="0">
                <a:solidFill>
                  <a:srgbClr val="FF0000"/>
                </a:solidFill>
              </a:rPr>
              <a:t>1</a:t>
            </a:r>
            <a:endParaRPr lang="en-US" sz="3200" b="1" dirty="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229600" cy="1143000"/>
          </a:xfrm>
        </p:spPr>
        <p:txBody>
          <a:bodyPr>
            <a:normAutofit/>
          </a:bodyPr>
          <a:lstStyle/>
          <a:p>
            <a:pPr algn="l"/>
            <a:r>
              <a:rPr lang="en-US" sz="3800" u="sng" dirty="0" smtClean="0"/>
              <a:t>Thermal Conductivity Predictions: LJ</a:t>
            </a:r>
            <a:endParaRPr lang="en-US" sz="3800" u="sng" dirty="0"/>
          </a:p>
        </p:txBody>
      </p:sp>
      <p:sp>
        <p:nvSpPr>
          <p:cNvPr id="10" name="Rectangle 9"/>
          <p:cNvSpPr/>
          <p:nvPr/>
        </p:nvSpPr>
        <p:spPr>
          <a:xfrm>
            <a:off x="8534400" y="-12510"/>
            <a:ext cx="601447" cy="584775"/>
          </a:xfrm>
          <a:prstGeom prst="rect">
            <a:avLst/>
          </a:prstGeom>
        </p:spPr>
        <p:txBody>
          <a:bodyPr wrap="none">
            <a:spAutoFit/>
          </a:bodyPr>
          <a:lstStyle/>
          <a:p>
            <a:r>
              <a:rPr lang="en-US" sz="3200" b="1" dirty="0" smtClean="0">
                <a:solidFill>
                  <a:srgbClr val="FF0000"/>
                </a:solidFill>
              </a:rPr>
              <a:t>10</a:t>
            </a:r>
            <a:endParaRPr lang="en-US" sz="3200" b="1" dirty="0">
              <a:solidFill>
                <a:srgbClr val="FF0000"/>
              </a:solidFill>
            </a:endParaRPr>
          </a:p>
        </p:txBody>
      </p:sp>
      <p:sp>
        <p:nvSpPr>
          <p:cNvPr id="12" name="Rectangle 11"/>
          <p:cNvSpPr/>
          <p:nvPr/>
        </p:nvSpPr>
        <p:spPr>
          <a:xfrm>
            <a:off x="0" y="6119336"/>
            <a:ext cx="6934200" cy="369332"/>
          </a:xfrm>
          <a:prstGeom prst="rect">
            <a:avLst/>
          </a:prstGeom>
        </p:spPr>
        <p:txBody>
          <a:bodyPr wrap="square">
            <a:spAutoFit/>
          </a:bodyPr>
          <a:lstStyle/>
          <a:p>
            <a:r>
              <a:rPr lang="en-US" baseline="30000" dirty="0" smtClean="0"/>
              <a:t>1</a:t>
            </a:r>
            <a:r>
              <a:rPr lang="en-US" dirty="0"/>
              <a:t>J. E. </a:t>
            </a:r>
            <a:r>
              <a:rPr lang="en-US" dirty="0" err="1"/>
              <a:t>Turney</a:t>
            </a:r>
            <a:r>
              <a:rPr lang="en-US" dirty="0"/>
              <a:t>, </a:t>
            </a:r>
            <a:r>
              <a:rPr lang="en-US" dirty="0" smtClean="0"/>
              <a:t>et al., </a:t>
            </a:r>
            <a:r>
              <a:rPr lang="en-US" dirty="0"/>
              <a:t>Physical Review B </a:t>
            </a:r>
            <a:r>
              <a:rPr lang="en-US" b="1" dirty="0" smtClean="0"/>
              <a:t>79</a:t>
            </a:r>
            <a:r>
              <a:rPr lang="en-US" dirty="0" smtClean="0"/>
              <a:t>, 064301 </a:t>
            </a:r>
            <a:r>
              <a:rPr lang="en-US" dirty="0"/>
              <a:t>(2009).</a:t>
            </a:r>
          </a:p>
        </p:txBody>
      </p:sp>
      <p:sp>
        <p:nvSpPr>
          <p:cNvPr id="16" name="Rectangle 15"/>
          <p:cNvSpPr/>
          <p:nvPr/>
        </p:nvSpPr>
        <p:spPr>
          <a:xfrm>
            <a:off x="0" y="6488668"/>
            <a:ext cx="7598569" cy="369332"/>
          </a:xfrm>
          <a:prstGeom prst="rect">
            <a:avLst/>
          </a:prstGeom>
        </p:spPr>
        <p:txBody>
          <a:bodyPr wrap="square">
            <a:spAutoFit/>
          </a:bodyPr>
          <a:lstStyle/>
          <a:p>
            <a:r>
              <a:rPr lang="en-US" baseline="30000" dirty="0" smtClean="0"/>
              <a:t>2</a:t>
            </a:r>
            <a:r>
              <a:rPr lang="en-US" dirty="0" smtClean="0"/>
              <a:t>J</a:t>
            </a:r>
            <a:r>
              <a:rPr lang="en-US" dirty="0"/>
              <a:t>. A. Thomas, </a:t>
            </a:r>
            <a:r>
              <a:rPr lang="en-US" dirty="0" smtClean="0"/>
              <a:t>et al., Physical Review </a:t>
            </a:r>
            <a:r>
              <a:rPr lang="en-US" dirty="0"/>
              <a:t>B </a:t>
            </a:r>
            <a:r>
              <a:rPr lang="en-US" b="1" dirty="0"/>
              <a:t>81</a:t>
            </a:r>
            <a:r>
              <a:rPr lang="en-US" dirty="0"/>
              <a:t>, 081411(R) (2010).</a:t>
            </a:r>
          </a:p>
        </p:txBody>
      </p:sp>
      <p:grpSp>
        <p:nvGrpSpPr>
          <p:cNvPr id="9" name="Group 8"/>
          <p:cNvGrpSpPr/>
          <p:nvPr/>
        </p:nvGrpSpPr>
        <p:grpSpPr>
          <a:xfrm>
            <a:off x="0" y="4343400"/>
            <a:ext cx="9144000" cy="1600443"/>
            <a:chOff x="0" y="4683199"/>
            <a:chExt cx="9144000" cy="1600443"/>
          </a:xfrm>
        </p:grpSpPr>
        <p:sp>
          <p:nvSpPr>
            <p:cNvPr id="13" name="Rectangle 12"/>
            <p:cNvSpPr/>
            <p:nvPr/>
          </p:nvSpPr>
          <p:spPr>
            <a:xfrm>
              <a:off x="0" y="4713982"/>
              <a:ext cx="9144000" cy="1569660"/>
            </a:xfrm>
            <a:prstGeom prst="rect">
              <a:avLst/>
            </a:prstGeom>
          </p:spPr>
          <p:txBody>
            <a:bodyPr wrap="square">
              <a:spAutoFit/>
            </a:bodyPr>
            <a:lstStyle/>
            <a:p>
              <a:pPr>
                <a:buFontTx/>
                <a:buChar char="-"/>
              </a:pPr>
              <a:r>
                <a:rPr lang="en-US" sz="3200" dirty="0" smtClean="0"/>
                <a:t> LJ results for     and other methods agree</a:t>
              </a:r>
              <a:r>
                <a:rPr lang="en-US" sz="3200" baseline="30000" dirty="0" smtClean="0"/>
                <a:t>1</a:t>
              </a:r>
              <a:r>
                <a:rPr lang="en-US" sz="3200" dirty="0" smtClean="0"/>
                <a:t>,     does not.</a:t>
              </a:r>
            </a:p>
            <a:p>
              <a:pPr>
                <a:buFontTx/>
                <a:buChar char="-"/>
              </a:pPr>
              <a:r>
                <a:rPr lang="en-US" sz="3200" dirty="0"/>
                <a:t> </a:t>
              </a:r>
              <a:r>
                <a:rPr lang="en-US" sz="3200" dirty="0" smtClean="0"/>
                <a:t>Results from exact same molecular dynamics data.</a:t>
              </a:r>
              <a:endParaRPr lang="en-US" sz="3200" dirty="0"/>
            </a:p>
          </p:txBody>
        </p:sp>
        <p:pic>
          <p:nvPicPr>
            <p:cNvPr id="18"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65948" y="4800600"/>
              <a:ext cx="377252" cy="384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9576" r="8734"/>
            <a:stretch/>
          </p:blipFill>
          <p:spPr bwMode="auto">
            <a:xfrm>
              <a:off x="7239000" y="4683199"/>
              <a:ext cx="453242" cy="619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32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752600"/>
            <a:ext cx="9315450" cy="225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ectangle 16"/>
          <p:cNvSpPr/>
          <p:nvPr/>
        </p:nvSpPr>
        <p:spPr>
          <a:xfrm>
            <a:off x="2362200" y="2390775"/>
            <a:ext cx="3200400" cy="17240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6970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94763"/>
            <a:ext cx="4343400" cy="3025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a:xfrm>
            <a:off x="0" y="-228600"/>
            <a:ext cx="9144000" cy="1143000"/>
          </a:xfrm>
        </p:spPr>
        <p:txBody>
          <a:bodyPr>
            <a:normAutofit/>
          </a:bodyPr>
          <a:lstStyle/>
          <a:p>
            <a:pPr algn="l"/>
            <a:r>
              <a:rPr lang="en-US" sz="3800" u="sng" dirty="0" smtClean="0"/>
              <a:t>Case Study: SW Si and CNT Lifetimes</a:t>
            </a:r>
            <a:endParaRPr lang="en-US" sz="3800" u="sng" dirty="0"/>
          </a:p>
        </p:txBody>
      </p:sp>
      <p:grpSp>
        <p:nvGrpSpPr>
          <p:cNvPr id="5" name="Group 4"/>
          <p:cNvGrpSpPr/>
          <p:nvPr/>
        </p:nvGrpSpPr>
        <p:grpSpPr>
          <a:xfrm>
            <a:off x="0" y="3732728"/>
            <a:ext cx="4343400" cy="3049072"/>
            <a:chOff x="0" y="3580328"/>
            <a:chExt cx="4343400" cy="3049072"/>
          </a:xfrm>
        </p:grpSpPr>
        <p:pic>
          <p:nvPicPr>
            <p:cNvPr id="1239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659" y="3580328"/>
              <a:ext cx="4097741" cy="3049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t="32824" r="92004"/>
            <a:stretch/>
          </p:blipFill>
          <p:spPr bwMode="auto">
            <a:xfrm>
              <a:off x="0" y="4646255"/>
              <a:ext cx="338919" cy="1983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Rectangle 8"/>
          <p:cNvSpPr/>
          <p:nvPr/>
        </p:nvSpPr>
        <p:spPr>
          <a:xfrm>
            <a:off x="4529919" y="1248074"/>
            <a:ext cx="4395787" cy="1077218"/>
          </a:xfrm>
          <a:prstGeom prst="rect">
            <a:avLst/>
          </a:prstGeom>
        </p:spPr>
        <p:txBody>
          <a:bodyPr wrap="square">
            <a:spAutoFit/>
          </a:bodyPr>
          <a:lstStyle/>
          <a:p>
            <a:pPr>
              <a:buFontTx/>
              <a:buChar char="-"/>
            </a:pPr>
            <a:r>
              <a:rPr lang="en-US" sz="3200" dirty="0" smtClean="0"/>
              <a:t>Frequencies agree well</a:t>
            </a:r>
            <a:endParaRPr lang="en-US" sz="3200" baseline="-25000" dirty="0"/>
          </a:p>
          <a:p>
            <a:pPr>
              <a:buFontTx/>
              <a:buChar char="-"/>
            </a:pPr>
            <a:r>
              <a:rPr lang="en-US" sz="3200" dirty="0" smtClean="0"/>
              <a:t>Lifetimes large scatter</a:t>
            </a:r>
            <a:endParaRPr lang="en-US" sz="3200" dirty="0"/>
          </a:p>
        </p:txBody>
      </p:sp>
      <p:sp>
        <p:nvSpPr>
          <p:cNvPr id="10" name="Rectangle 9"/>
          <p:cNvSpPr/>
          <p:nvPr/>
        </p:nvSpPr>
        <p:spPr>
          <a:xfrm>
            <a:off x="4519613" y="4180582"/>
            <a:ext cx="4395787" cy="1077218"/>
          </a:xfrm>
          <a:prstGeom prst="rect">
            <a:avLst/>
          </a:prstGeom>
        </p:spPr>
        <p:txBody>
          <a:bodyPr wrap="square">
            <a:spAutoFit/>
          </a:bodyPr>
          <a:lstStyle/>
          <a:p>
            <a:pPr>
              <a:buFontTx/>
              <a:buChar char="-"/>
            </a:pPr>
            <a:r>
              <a:rPr lang="en-US" sz="3200" dirty="0" smtClean="0"/>
              <a:t>Frequencies agree well</a:t>
            </a:r>
            <a:endParaRPr lang="en-US" sz="3200" baseline="-25000" dirty="0"/>
          </a:p>
          <a:p>
            <a:pPr>
              <a:buFontTx/>
              <a:buChar char="-"/>
            </a:pPr>
            <a:r>
              <a:rPr lang="en-US" sz="3200" dirty="0" smtClean="0"/>
              <a:t>Lifetimes large scatter</a:t>
            </a:r>
            <a:endParaRPr lang="en-US" sz="3200" dirty="0"/>
          </a:p>
        </p:txBody>
      </p:sp>
      <p:sp>
        <p:nvSpPr>
          <p:cNvPr id="11" name="Rectangle 10"/>
          <p:cNvSpPr/>
          <p:nvPr/>
        </p:nvSpPr>
        <p:spPr>
          <a:xfrm>
            <a:off x="8534400" y="-12510"/>
            <a:ext cx="601447" cy="584775"/>
          </a:xfrm>
          <a:prstGeom prst="rect">
            <a:avLst/>
          </a:prstGeom>
        </p:spPr>
        <p:txBody>
          <a:bodyPr wrap="none">
            <a:spAutoFit/>
          </a:bodyPr>
          <a:lstStyle/>
          <a:p>
            <a:r>
              <a:rPr lang="en-US" sz="3200" b="1" dirty="0" smtClean="0">
                <a:solidFill>
                  <a:srgbClr val="FF0000"/>
                </a:solidFill>
              </a:rPr>
              <a:t>11</a:t>
            </a:r>
            <a:endParaRPr lang="en-US" sz="3200" b="1" dirty="0">
              <a:solidFill>
                <a:srgbClr val="FF0000"/>
              </a:solidFill>
            </a:endParaRPr>
          </a:p>
        </p:txBody>
      </p:sp>
      <p:pic>
        <p:nvPicPr>
          <p:cNvPr id="20" name="Picture 19"/>
          <p:cNvPicPr>
            <a:picLocks noChangeAspect="1" noChangeArrowheads="1"/>
          </p:cNvPicPr>
          <p:nvPr/>
        </p:nvPicPr>
        <p:blipFill rotWithShape="1">
          <a:blip r:embed="rId2">
            <a:extLst>
              <a:ext uri="{28A0092B-C50C-407E-A947-70E740481C1C}">
                <a14:useLocalDpi xmlns:a14="http://schemas.microsoft.com/office/drawing/2010/main" val="0"/>
              </a:ext>
            </a:extLst>
          </a:blip>
          <a:srcRect l="14123" t="8161" r="73683" b="83399"/>
          <a:stretch/>
        </p:blipFill>
        <p:spPr bwMode="auto">
          <a:xfrm>
            <a:off x="765810" y="3962400"/>
            <a:ext cx="529590" cy="255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733800" y="2784157"/>
            <a:ext cx="457200" cy="492443"/>
          </a:xfrm>
          <a:prstGeom prst="rect">
            <a:avLst/>
          </a:prstGeom>
          <a:noFill/>
        </p:spPr>
        <p:txBody>
          <a:bodyPr wrap="square" rtlCol="0">
            <a:spAutoFit/>
          </a:bodyPr>
          <a:lstStyle/>
          <a:p>
            <a:r>
              <a:rPr lang="en-US" sz="2600" b="1" dirty="0" smtClean="0"/>
              <a:t>Si</a:t>
            </a:r>
            <a:endParaRPr lang="en-US" sz="2600" b="1" dirty="0"/>
          </a:p>
        </p:txBody>
      </p:sp>
      <p:sp>
        <p:nvSpPr>
          <p:cNvPr id="21" name="TextBox 20"/>
          <p:cNvSpPr txBox="1"/>
          <p:nvPr/>
        </p:nvSpPr>
        <p:spPr>
          <a:xfrm>
            <a:off x="3429000" y="5755957"/>
            <a:ext cx="838200" cy="492443"/>
          </a:xfrm>
          <a:prstGeom prst="rect">
            <a:avLst/>
          </a:prstGeom>
          <a:noFill/>
        </p:spPr>
        <p:txBody>
          <a:bodyPr wrap="square" rtlCol="0">
            <a:spAutoFit/>
          </a:bodyPr>
          <a:lstStyle/>
          <a:p>
            <a:r>
              <a:rPr lang="en-US" sz="2600" b="1" dirty="0" smtClean="0"/>
              <a:t>CNT</a:t>
            </a:r>
            <a:endParaRPr lang="en-US" sz="2600" b="1" dirty="0"/>
          </a:p>
        </p:txBody>
      </p:sp>
    </p:spTree>
    <p:extLst>
      <p:ext uri="{BB962C8B-B14F-4D97-AF65-F5344CB8AC3E}">
        <p14:creationId xmlns:p14="http://schemas.microsoft.com/office/powerpoint/2010/main" val="14700982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229600" cy="1143000"/>
          </a:xfrm>
        </p:spPr>
        <p:txBody>
          <a:bodyPr>
            <a:noAutofit/>
          </a:bodyPr>
          <a:lstStyle/>
          <a:p>
            <a:pPr algn="l"/>
            <a:r>
              <a:rPr lang="en-US" sz="3800" u="sng" dirty="0" smtClean="0"/>
              <a:t>Thermal Conductivity Predictions: SW Si and CNT</a:t>
            </a:r>
            <a:endParaRPr lang="en-US" sz="3800" u="sng" dirty="0"/>
          </a:p>
        </p:txBody>
      </p:sp>
      <p:grpSp>
        <p:nvGrpSpPr>
          <p:cNvPr id="5" name="Group 4"/>
          <p:cNvGrpSpPr/>
          <p:nvPr/>
        </p:nvGrpSpPr>
        <p:grpSpPr>
          <a:xfrm>
            <a:off x="76200" y="1760483"/>
            <a:ext cx="8835916" cy="910999"/>
            <a:chOff x="152400" y="1647825"/>
            <a:chExt cx="8835916" cy="910999"/>
          </a:xfrm>
        </p:grpSpPr>
        <p:pic>
          <p:nvPicPr>
            <p:cNvPr id="1249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47825"/>
              <a:ext cx="86106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 name="Group 3"/>
            <p:cNvGrpSpPr/>
            <p:nvPr/>
          </p:nvGrpSpPr>
          <p:grpSpPr>
            <a:xfrm>
              <a:off x="152400" y="2100650"/>
              <a:ext cx="8835916" cy="458174"/>
              <a:chOff x="152400" y="2100650"/>
              <a:chExt cx="8835916" cy="458174"/>
            </a:xfrm>
          </p:grpSpPr>
          <p:pic>
            <p:nvPicPr>
              <p:cNvPr id="124932"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t="13613" b="79358"/>
              <a:stretch/>
            </p:blipFill>
            <p:spPr bwMode="auto">
              <a:xfrm>
                <a:off x="152400" y="2249542"/>
                <a:ext cx="8835916" cy="309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b="95429"/>
              <a:stretch/>
            </p:blipFill>
            <p:spPr bwMode="auto">
              <a:xfrm>
                <a:off x="152400" y="2100650"/>
                <a:ext cx="8835916" cy="201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10" name="Rectangle 9"/>
          <p:cNvSpPr/>
          <p:nvPr/>
        </p:nvSpPr>
        <p:spPr>
          <a:xfrm>
            <a:off x="8534400" y="0"/>
            <a:ext cx="601447" cy="584775"/>
          </a:xfrm>
          <a:prstGeom prst="rect">
            <a:avLst/>
          </a:prstGeom>
        </p:spPr>
        <p:txBody>
          <a:bodyPr wrap="none">
            <a:spAutoFit/>
          </a:bodyPr>
          <a:lstStyle/>
          <a:p>
            <a:r>
              <a:rPr lang="en-US" sz="3200" b="1" dirty="0" smtClean="0">
                <a:solidFill>
                  <a:srgbClr val="FF0000"/>
                </a:solidFill>
              </a:rPr>
              <a:t>12</a:t>
            </a:r>
            <a:endParaRPr lang="en-US" sz="3200" b="1" dirty="0">
              <a:solidFill>
                <a:srgbClr val="FF0000"/>
              </a:solidFill>
            </a:endParaRPr>
          </a:p>
        </p:txBody>
      </p:sp>
      <p:sp>
        <p:nvSpPr>
          <p:cNvPr id="12" name="Rectangle 11"/>
          <p:cNvSpPr/>
          <p:nvPr/>
        </p:nvSpPr>
        <p:spPr>
          <a:xfrm>
            <a:off x="0" y="6119336"/>
            <a:ext cx="6934200" cy="369332"/>
          </a:xfrm>
          <a:prstGeom prst="rect">
            <a:avLst/>
          </a:prstGeom>
        </p:spPr>
        <p:txBody>
          <a:bodyPr wrap="square">
            <a:spAutoFit/>
          </a:bodyPr>
          <a:lstStyle/>
          <a:p>
            <a:r>
              <a:rPr lang="en-US" baseline="30000" dirty="0" smtClean="0"/>
              <a:t>1</a:t>
            </a:r>
            <a:r>
              <a:rPr lang="en-US" dirty="0"/>
              <a:t>J. E. </a:t>
            </a:r>
            <a:r>
              <a:rPr lang="en-US" dirty="0" err="1"/>
              <a:t>Turney</a:t>
            </a:r>
            <a:r>
              <a:rPr lang="en-US" dirty="0"/>
              <a:t>, </a:t>
            </a:r>
            <a:r>
              <a:rPr lang="en-US" dirty="0" smtClean="0"/>
              <a:t>et al., </a:t>
            </a:r>
            <a:r>
              <a:rPr lang="en-US" dirty="0"/>
              <a:t>Physical Review B </a:t>
            </a:r>
            <a:r>
              <a:rPr lang="en-US" b="1" dirty="0" smtClean="0"/>
              <a:t>79</a:t>
            </a:r>
            <a:r>
              <a:rPr lang="en-US" dirty="0" smtClean="0"/>
              <a:t>, 064301 </a:t>
            </a:r>
            <a:r>
              <a:rPr lang="en-US" dirty="0"/>
              <a:t>(2009).</a:t>
            </a:r>
          </a:p>
        </p:txBody>
      </p:sp>
      <p:sp>
        <p:nvSpPr>
          <p:cNvPr id="16" name="Rectangle 15"/>
          <p:cNvSpPr/>
          <p:nvPr/>
        </p:nvSpPr>
        <p:spPr>
          <a:xfrm>
            <a:off x="0" y="6488668"/>
            <a:ext cx="7598569" cy="369332"/>
          </a:xfrm>
          <a:prstGeom prst="rect">
            <a:avLst/>
          </a:prstGeom>
        </p:spPr>
        <p:txBody>
          <a:bodyPr wrap="square">
            <a:spAutoFit/>
          </a:bodyPr>
          <a:lstStyle/>
          <a:p>
            <a:r>
              <a:rPr lang="en-US" baseline="30000" dirty="0" smtClean="0"/>
              <a:t>2</a:t>
            </a:r>
            <a:r>
              <a:rPr lang="en-US" dirty="0" smtClean="0"/>
              <a:t>J</a:t>
            </a:r>
            <a:r>
              <a:rPr lang="en-US" dirty="0"/>
              <a:t>. A. Thomas, </a:t>
            </a:r>
            <a:r>
              <a:rPr lang="en-US" dirty="0" smtClean="0"/>
              <a:t>et al., Physical Review </a:t>
            </a:r>
            <a:r>
              <a:rPr lang="en-US" dirty="0"/>
              <a:t>B </a:t>
            </a:r>
            <a:r>
              <a:rPr lang="en-US" b="1" dirty="0"/>
              <a:t>81</a:t>
            </a:r>
            <a:r>
              <a:rPr lang="en-US" dirty="0"/>
              <a:t>, 081411(R) (2010).</a:t>
            </a:r>
          </a:p>
        </p:txBody>
      </p:sp>
      <p:grpSp>
        <p:nvGrpSpPr>
          <p:cNvPr id="3" name="Group 2"/>
          <p:cNvGrpSpPr/>
          <p:nvPr/>
        </p:nvGrpSpPr>
        <p:grpSpPr>
          <a:xfrm>
            <a:off x="76200" y="4917757"/>
            <a:ext cx="9144000" cy="492443"/>
            <a:chOff x="1" y="5244405"/>
            <a:chExt cx="9144000" cy="492443"/>
          </a:xfrm>
        </p:grpSpPr>
        <p:sp>
          <p:nvSpPr>
            <p:cNvPr id="13" name="Rectangle 12"/>
            <p:cNvSpPr/>
            <p:nvPr/>
          </p:nvSpPr>
          <p:spPr>
            <a:xfrm>
              <a:off x="1" y="5244405"/>
              <a:ext cx="9144000" cy="492443"/>
            </a:xfrm>
            <a:prstGeom prst="rect">
              <a:avLst/>
            </a:prstGeom>
          </p:spPr>
          <p:txBody>
            <a:bodyPr wrap="square">
              <a:spAutoFit/>
            </a:bodyPr>
            <a:lstStyle/>
            <a:p>
              <a:r>
                <a:rPr lang="en-US" sz="2600" dirty="0" smtClean="0"/>
                <a:t>- SW Si and CNT</a:t>
              </a:r>
              <a:r>
                <a:rPr lang="en-US" sz="2600" baseline="30000" dirty="0" smtClean="0"/>
                <a:t>2</a:t>
              </a:r>
              <a:r>
                <a:rPr lang="en-US" sz="2600" dirty="0" smtClean="0"/>
                <a:t> results indicate no systematic behavior for      .</a:t>
              </a:r>
              <a:endParaRPr lang="en-US" sz="2600" dirty="0"/>
            </a:p>
          </p:txBody>
        </p:sp>
        <p:pic>
          <p:nvPicPr>
            <p:cNvPr id="1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77201" y="5279648"/>
              <a:ext cx="351862" cy="392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33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2743200"/>
            <a:ext cx="9372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84693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228600"/>
            <a:ext cx="9144000" cy="1143000"/>
          </a:xfrm>
        </p:spPr>
        <p:txBody>
          <a:bodyPr>
            <a:normAutofit/>
          </a:bodyPr>
          <a:lstStyle/>
          <a:p>
            <a:pPr algn="l"/>
            <a:r>
              <a:rPr lang="en-US" sz="3800" u="sng" dirty="0" smtClean="0"/>
              <a:t>Proposed Phonon Spectral Energy Density</a:t>
            </a:r>
            <a:endParaRPr lang="en-US" sz="3800" u="sng" dirty="0"/>
          </a:p>
        </p:txBody>
      </p:sp>
      <p:grpSp>
        <p:nvGrpSpPr>
          <p:cNvPr id="5" name="Group 4"/>
          <p:cNvGrpSpPr/>
          <p:nvPr/>
        </p:nvGrpSpPr>
        <p:grpSpPr>
          <a:xfrm>
            <a:off x="76200" y="1162050"/>
            <a:ext cx="9117841" cy="1276350"/>
            <a:chOff x="12510" y="1619250"/>
            <a:chExt cx="9117841" cy="1276350"/>
          </a:xfrm>
        </p:grpSpPr>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4651"/>
            <a:stretch/>
          </p:blipFill>
          <p:spPr bwMode="auto">
            <a:xfrm>
              <a:off x="1760560" y="1619250"/>
              <a:ext cx="7369791"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89330"/>
            <a:stretch/>
          </p:blipFill>
          <p:spPr bwMode="auto">
            <a:xfrm>
              <a:off x="12510" y="1619250"/>
              <a:ext cx="1203278"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1179" r="75916"/>
            <a:stretch/>
          </p:blipFill>
          <p:spPr bwMode="auto">
            <a:xfrm>
              <a:off x="1295400" y="1619250"/>
              <a:ext cx="327547"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Rectangle 8"/>
          <p:cNvSpPr/>
          <p:nvPr/>
        </p:nvSpPr>
        <p:spPr>
          <a:xfrm>
            <a:off x="76200" y="2743200"/>
            <a:ext cx="8915400" cy="2554545"/>
          </a:xfrm>
          <a:prstGeom prst="rect">
            <a:avLst/>
          </a:prstGeom>
        </p:spPr>
        <p:txBody>
          <a:bodyPr wrap="square">
            <a:spAutoFit/>
          </a:bodyPr>
          <a:lstStyle/>
          <a:p>
            <a:pPr>
              <a:buFontTx/>
              <a:buChar char="-"/>
            </a:pPr>
            <a:r>
              <a:rPr lang="en-US" sz="3200" dirty="0"/>
              <a:t> </a:t>
            </a:r>
            <a:r>
              <a:rPr lang="en-US" sz="3200" dirty="0" smtClean="0"/>
              <a:t>Should </a:t>
            </a:r>
            <a:r>
              <a:rPr lang="en-US" sz="3200" b="1" u="sng" dirty="0" smtClean="0">
                <a:solidFill>
                  <a:srgbClr val="FF0000"/>
                </a:solidFill>
              </a:rPr>
              <a:t>NOT</a:t>
            </a:r>
            <a:r>
              <a:rPr lang="en-US" sz="3200" dirty="0" smtClean="0"/>
              <a:t> be used to predict lifetimes or thermal conductivity!</a:t>
            </a:r>
          </a:p>
          <a:p>
            <a:pPr>
              <a:buFontTx/>
              <a:buChar char="-"/>
            </a:pPr>
            <a:endParaRPr lang="en-US" sz="3200" dirty="0" smtClean="0"/>
          </a:p>
          <a:p>
            <a:pPr>
              <a:buFontTx/>
              <a:buChar char="-"/>
            </a:pPr>
            <a:r>
              <a:rPr lang="en-US" sz="3200" dirty="0"/>
              <a:t> </a:t>
            </a:r>
            <a:r>
              <a:rPr lang="en-US" sz="3200" dirty="0" smtClean="0"/>
              <a:t>Can accurately measure frequencies, even in </a:t>
            </a:r>
            <a:r>
              <a:rPr lang="en-US" sz="3200" b="1" dirty="0" smtClean="0">
                <a:solidFill>
                  <a:srgbClr val="FF0000"/>
                </a:solidFill>
              </a:rPr>
              <a:t>disordered</a:t>
            </a:r>
            <a:r>
              <a:rPr lang="en-US" sz="3200" dirty="0" smtClean="0"/>
              <a:t> systems.</a:t>
            </a:r>
          </a:p>
        </p:txBody>
      </p:sp>
      <p:sp>
        <p:nvSpPr>
          <p:cNvPr id="10" name="Rectangle 9"/>
          <p:cNvSpPr/>
          <p:nvPr/>
        </p:nvSpPr>
        <p:spPr>
          <a:xfrm>
            <a:off x="8534400" y="-12510"/>
            <a:ext cx="601447" cy="584775"/>
          </a:xfrm>
          <a:prstGeom prst="rect">
            <a:avLst/>
          </a:prstGeom>
        </p:spPr>
        <p:txBody>
          <a:bodyPr wrap="none">
            <a:spAutoFit/>
          </a:bodyPr>
          <a:lstStyle/>
          <a:p>
            <a:r>
              <a:rPr lang="en-US" sz="3200" b="1" dirty="0" smtClean="0">
                <a:solidFill>
                  <a:srgbClr val="FF0000"/>
                </a:solidFill>
              </a:rPr>
              <a:t>13</a:t>
            </a:r>
            <a:endParaRPr lang="en-US" sz="3200" b="1" dirty="0">
              <a:solidFill>
                <a:srgbClr val="FF0000"/>
              </a:solidFill>
            </a:endParaRPr>
          </a:p>
        </p:txBody>
      </p:sp>
    </p:spTree>
    <p:extLst>
      <p:ext uri="{BB962C8B-B14F-4D97-AF65-F5344CB8AC3E}">
        <p14:creationId xmlns:p14="http://schemas.microsoft.com/office/powerpoint/2010/main" val="40786522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229600" cy="1143000"/>
          </a:xfrm>
        </p:spPr>
        <p:txBody>
          <a:bodyPr>
            <a:normAutofit/>
          </a:bodyPr>
          <a:lstStyle/>
          <a:p>
            <a:pPr algn="l"/>
            <a:r>
              <a:rPr lang="en-US" sz="3800" u="sng" dirty="0" smtClean="0"/>
              <a:t>Dispersion in Disordered Systems</a:t>
            </a:r>
            <a:endParaRPr lang="en-US" sz="3800" u="sng" dirty="0"/>
          </a:p>
        </p:txBody>
      </p:sp>
      <p:pic>
        <p:nvPicPr>
          <p:cNvPr id="9" name="Picture 12"/>
          <p:cNvPicPr>
            <a:picLocks noChangeAspect="1" noChangeArrowheads="1"/>
          </p:cNvPicPr>
          <p:nvPr/>
        </p:nvPicPr>
        <p:blipFill>
          <a:blip r:embed="rId2" cstate="print"/>
          <a:srcRect b="4063"/>
          <a:stretch>
            <a:fillRect/>
          </a:stretch>
        </p:blipFill>
        <p:spPr bwMode="auto">
          <a:xfrm>
            <a:off x="76200" y="838200"/>
            <a:ext cx="2460781" cy="2335065"/>
          </a:xfrm>
          <a:prstGeom prst="rect">
            <a:avLst/>
          </a:prstGeom>
          <a:noFill/>
          <a:ln w="9525">
            <a:noFill/>
            <a:miter lim="800000"/>
            <a:headEnd/>
            <a:tailEnd/>
          </a:ln>
        </p:spPr>
      </p:pic>
      <p:sp>
        <p:nvSpPr>
          <p:cNvPr id="10" name="Rectangle 9"/>
          <p:cNvSpPr/>
          <p:nvPr/>
        </p:nvSpPr>
        <p:spPr>
          <a:xfrm>
            <a:off x="2562002" y="1371600"/>
            <a:ext cx="1219200" cy="1077218"/>
          </a:xfrm>
          <a:prstGeom prst="rect">
            <a:avLst/>
          </a:prstGeom>
        </p:spPr>
        <p:txBody>
          <a:bodyPr wrap="square">
            <a:spAutoFit/>
          </a:bodyPr>
          <a:lstStyle/>
          <a:p>
            <a:r>
              <a:rPr lang="en-US" sz="3200" dirty="0" smtClean="0"/>
              <a:t>c=0.5</a:t>
            </a:r>
          </a:p>
          <a:p>
            <a:r>
              <a:rPr lang="en-US" sz="3200" dirty="0" smtClean="0"/>
              <a:t>m</a:t>
            </a:r>
            <a:r>
              <a:rPr lang="en-US" sz="3200" baseline="-25000" dirty="0" smtClean="0"/>
              <a:t>e</a:t>
            </a:r>
            <a:r>
              <a:rPr lang="en-US" sz="3200" dirty="0" smtClean="0"/>
              <a:t>=2</a:t>
            </a:r>
            <a:endParaRPr lang="en-US" sz="3200" dirty="0"/>
          </a:p>
        </p:txBody>
      </p:sp>
      <p:sp>
        <p:nvSpPr>
          <p:cNvPr id="11" name="Rectangle 10"/>
          <p:cNvSpPr/>
          <p:nvPr/>
        </p:nvSpPr>
        <p:spPr>
          <a:xfrm>
            <a:off x="176213" y="3292257"/>
            <a:ext cx="7824787" cy="2985433"/>
          </a:xfrm>
          <a:prstGeom prst="rect">
            <a:avLst/>
          </a:prstGeom>
        </p:spPr>
        <p:txBody>
          <a:bodyPr wrap="square">
            <a:spAutoFit/>
          </a:bodyPr>
          <a:lstStyle/>
          <a:p>
            <a:pPr>
              <a:buFontTx/>
              <a:buChar char="-"/>
            </a:pPr>
            <a:r>
              <a:rPr lang="en-US" sz="2800" dirty="0" smtClean="0"/>
              <a:t> LJ alloys with:</a:t>
            </a:r>
          </a:p>
          <a:p>
            <a:r>
              <a:rPr lang="en-US" sz="2800" dirty="0"/>
              <a:t>m</a:t>
            </a:r>
            <a:r>
              <a:rPr lang="en-US" sz="2800" baseline="-25000" dirty="0" smtClean="0"/>
              <a:t>a</a:t>
            </a:r>
            <a:r>
              <a:rPr lang="en-US" sz="2800" dirty="0" smtClean="0"/>
              <a:t> = 1</a:t>
            </a:r>
          </a:p>
          <a:p>
            <a:r>
              <a:rPr lang="en-US" sz="2800" dirty="0" err="1"/>
              <a:t>m</a:t>
            </a:r>
            <a:r>
              <a:rPr lang="en-US" sz="2800" baseline="-25000" dirty="0" err="1" smtClean="0"/>
              <a:t>b</a:t>
            </a:r>
            <a:r>
              <a:rPr lang="en-US" sz="2800" dirty="0" smtClean="0"/>
              <a:t> = 3</a:t>
            </a:r>
          </a:p>
          <a:p>
            <a:endParaRPr lang="en-US" sz="2800" dirty="0" smtClean="0"/>
          </a:p>
          <a:p>
            <a:r>
              <a:rPr lang="en-US" sz="2800" dirty="0" smtClean="0"/>
              <a:t>- Dispersion well approx. by lattice dynamics w/</a:t>
            </a:r>
            <a:r>
              <a:rPr lang="en-US" sz="2800" dirty="0"/>
              <a:t>m</a:t>
            </a:r>
            <a:r>
              <a:rPr lang="en-US" sz="2800" baseline="-25000" dirty="0"/>
              <a:t>e</a:t>
            </a:r>
            <a:r>
              <a:rPr lang="en-US" sz="2800" dirty="0" smtClean="0"/>
              <a:t> </a:t>
            </a:r>
          </a:p>
          <a:p>
            <a:endParaRPr lang="en-US" sz="2000" dirty="0" smtClean="0"/>
          </a:p>
          <a:p>
            <a:r>
              <a:rPr lang="en-US" sz="2800" dirty="0" smtClean="0"/>
              <a:t>- Original purpose for          </a:t>
            </a:r>
            <a:r>
              <a:rPr lang="en-US" sz="2800" baseline="30000" dirty="0" smtClean="0"/>
              <a:t>1</a:t>
            </a:r>
            <a:r>
              <a:rPr lang="en-US" sz="2800" dirty="0" smtClean="0"/>
              <a:t>!</a:t>
            </a:r>
            <a:endParaRPr lang="en-US" sz="2800" dirty="0"/>
          </a:p>
        </p:txBody>
      </p:sp>
      <p:pic>
        <p:nvPicPr>
          <p:cNvPr id="12"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8363" y="5647586"/>
            <a:ext cx="606437" cy="677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28600" y="6412468"/>
            <a:ext cx="6607019" cy="379591"/>
          </a:xfrm>
          <a:prstGeom prst="rect">
            <a:avLst/>
          </a:prstGeom>
        </p:spPr>
        <p:txBody>
          <a:bodyPr wrap="square">
            <a:spAutoFit/>
          </a:bodyPr>
          <a:lstStyle/>
          <a:p>
            <a:r>
              <a:rPr lang="en-US" baseline="30000" dirty="0"/>
              <a:t>1 </a:t>
            </a:r>
            <a:r>
              <a:rPr lang="en-US" dirty="0" smtClean="0"/>
              <a:t>S</a:t>
            </a:r>
            <a:r>
              <a:rPr lang="en-US" dirty="0"/>
              <a:t>. Maruyama, </a:t>
            </a:r>
            <a:r>
              <a:rPr lang="en-US" dirty="0" err="1"/>
              <a:t>Microscale</a:t>
            </a:r>
            <a:r>
              <a:rPr lang="en-US" dirty="0"/>
              <a:t> </a:t>
            </a:r>
            <a:r>
              <a:rPr lang="en-US" dirty="0" err="1"/>
              <a:t>Thermophysical</a:t>
            </a:r>
            <a:r>
              <a:rPr lang="en-US" dirty="0"/>
              <a:t> Engineering </a:t>
            </a:r>
            <a:r>
              <a:rPr lang="en-US" b="1" dirty="0"/>
              <a:t>7</a:t>
            </a:r>
            <a:r>
              <a:rPr lang="en-US" dirty="0"/>
              <a:t>, 41 (2003).</a:t>
            </a:r>
          </a:p>
        </p:txBody>
      </p:sp>
      <p:sp>
        <p:nvSpPr>
          <p:cNvPr id="14" name="Rectangle 13"/>
          <p:cNvSpPr/>
          <p:nvPr/>
        </p:nvSpPr>
        <p:spPr>
          <a:xfrm>
            <a:off x="8534400" y="-12510"/>
            <a:ext cx="601447" cy="584775"/>
          </a:xfrm>
          <a:prstGeom prst="rect">
            <a:avLst/>
          </a:prstGeom>
        </p:spPr>
        <p:txBody>
          <a:bodyPr wrap="none">
            <a:spAutoFit/>
          </a:bodyPr>
          <a:lstStyle/>
          <a:p>
            <a:r>
              <a:rPr lang="en-US" sz="3200" b="1" dirty="0" smtClean="0">
                <a:solidFill>
                  <a:srgbClr val="FF0000"/>
                </a:solidFill>
              </a:rPr>
              <a:t>14</a:t>
            </a:r>
            <a:endParaRPr lang="en-US" sz="3200" b="1" dirty="0">
              <a:solidFill>
                <a:srgbClr val="FF0000"/>
              </a:solidFill>
            </a:endParaRPr>
          </a:p>
        </p:txBody>
      </p:sp>
      <p:grpSp>
        <p:nvGrpSpPr>
          <p:cNvPr id="4" name="Group 3"/>
          <p:cNvGrpSpPr/>
          <p:nvPr/>
        </p:nvGrpSpPr>
        <p:grpSpPr>
          <a:xfrm>
            <a:off x="3988434" y="1790326"/>
            <a:ext cx="5231766" cy="2705474"/>
            <a:chOff x="3988434" y="620095"/>
            <a:chExt cx="5231766" cy="2705474"/>
          </a:xfrm>
        </p:grpSpPr>
        <p:pic>
          <p:nvPicPr>
            <p:cNvPr id="12595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b="55369"/>
            <a:stretch/>
          </p:blipFill>
          <p:spPr bwMode="auto">
            <a:xfrm>
              <a:off x="3988434" y="838200"/>
              <a:ext cx="5231766" cy="187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4800600" y="620095"/>
              <a:ext cx="2819400" cy="369332"/>
            </a:xfrm>
            <a:prstGeom prst="rect">
              <a:avLst/>
            </a:prstGeom>
            <a:noFill/>
          </p:spPr>
          <p:txBody>
            <a:bodyPr wrap="square" rtlCol="0">
              <a:spAutoFit/>
            </a:bodyPr>
            <a:lstStyle/>
            <a:p>
              <a:r>
                <a:rPr lang="en-US" b="1" dirty="0" smtClean="0"/>
                <a:t>K = [100]</a:t>
              </a:r>
              <a:endParaRPr lang="en-US" b="1" dirty="0"/>
            </a:p>
          </p:txBody>
        </p:sp>
        <p:pic>
          <p:nvPicPr>
            <p:cNvPr id="15"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3108" t="85379" b="73"/>
            <a:stretch/>
          </p:blipFill>
          <p:spPr bwMode="auto">
            <a:xfrm>
              <a:off x="4674234" y="2715844"/>
              <a:ext cx="4545966" cy="60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28246" r="90688" b="38012"/>
            <a:stretch/>
          </p:blipFill>
          <p:spPr bwMode="auto">
            <a:xfrm>
              <a:off x="3988434" y="1143000"/>
              <a:ext cx="487166" cy="1414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008634" y="2483324"/>
              <a:ext cx="487166" cy="2598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493892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229600" cy="1143000"/>
          </a:xfrm>
        </p:spPr>
        <p:txBody>
          <a:bodyPr>
            <a:normAutofit/>
          </a:bodyPr>
          <a:lstStyle/>
          <a:p>
            <a:pPr algn="l"/>
            <a:r>
              <a:rPr lang="en-US" sz="3800" u="sng" dirty="0" smtClean="0"/>
              <a:t>Questions</a:t>
            </a:r>
            <a:endParaRPr lang="en-US" sz="3800" u="sng" dirty="0"/>
          </a:p>
        </p:txBody>
      </p:sp>
      <p:sp>
        <p:nvSpPr>
          <p:cNvPr id="3" name="Title 1"/>
          <p:cNvSpPr txBox="1">
            <a:spLocks/>
          </p:cNvSpPr>
          <p:nvPr/>
        </p:nvSpPr>
        <p:spPr>
          <a:xfrm>
            <a:off x="152400" y="5562600"/>
            <a:ext cx="8229600" cy="114300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t>Acknowledgments:</a:t>
            </a:r>
            <a:endParaRPr lang="en-US" sz="4000" b="1" dirty="0"/>
          </a:p>
          <a:p>
            <a:pPr algn="l"/>
            <a:r>
              <a:rPr lang="en-US" sz="4000" dirty="0"/>
              <a:t>This work is supported by AFOSR award FA95501010098.</a:t>
            </a:r>
          </a:p>
        </p:txBody>
      </p:sp>
      <p:sp>
        <p:nvSpPr>
          <p:cNvPr id="4" name="Rectangle 3"/>
          <p:cNvSpPr/>
          <p:nvPr/>
        </p:nvSpPr>
        <p:spPr>
          <a:xfrm>
            <a:off x="8534400" y="-12510"/>
            <a:ext cx="601447" cy="584775"/>
          </a:xfrm>
          <a:prstGeom prst="rect">
            <a:avLst/>
          </a:prstGeom>
        </p:spPr>
        <p:txBody>
          <a:bodyPr wrap="none">
            <a:spAutoFit/>
          </a:bodyPr>
          <a:lstStyle/>
          <a:p>
            <a:r>
              <a:rPr lang="en-US" sz="3200" b="1" dirty="0" smtClean="0">
                <a:solidFill>
                  <a:srgbClr val="FF0000"/>
                </a:solidFill>
              </a:rPr>
              <a:t>15</a:t>
            </a:r>
            <a:endParaRPr lang="en-US" sz="3200" b="1" dirty="0">
              <a:solidFill>
                <a:srgbClr val="FF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229600" cy="1143000"/>
          </a:xfrm>
        </p:spPr>
        <p:txBody>
          <a:bodyPr>
            <a:normAutofit/>
          </a:bodyPr>
          <a:lstStyle/>
          <a:p>
            <a:pPr algn="l"/>
            <a:r>
              <a:rPr lang="en-US" sz="3800" u="sng" dirty="0" smtClean="0"/>
              <a:t>Defect Scattering</a:t>
            </a:r>
            <a:endParaRPr lang="en-US" sz="3800" u="sng" dirty="0"/>
          </a:p>
        </p:txBody>
      </p:sp>
      <mc:AlternateContent xmlns:mc="http://schemas.openxmlformats.org/markup-compatibility/2006" xmlns:a14="http://schemas.microsoft.com/office/drawing/2010/main">
        <mc:Choice Requires="a14">
          <p:sp>
            <p:nvSpPr>
              <p:cNvPr id="4" name="TextBox 3"/>
              <p:cNvSpPr txBox="1"/>
              <p:nvPr/>
            </p:nvSpPr>
            <p:spPr>
              <a:xfrm>
                <a:off x="6324600" y="2438400"/>
                <a:ext cx="2209800" cy="91159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600" i="1" smtClean="0">
                              <a:latin typeface="Cambria Math"/>
                            </a:rPr>
                          </m:ctrlPr>
                        </m:fPr>
                        <m:num>
                          <m:r>
                            <a:rPr lang="en-US" sz="2600" b="0" i="1" smtClean="0">
                              <a:latin typeface="Cambria Math"/>
                            </a:rPr>
                            <m:t>1</m:t>
                          </m:r>
                        </m:num>
                        <m:den>
                          <m:r>
                            <a:rPr lang="en-US" sz="2600" i="1" smtClean="0">
                              <a:latin typeface="Cambria Math"/>
                              <a:ea typeface="Cambria Math"/>
                            </a:rPr>
                            <m:t>𝜏</m:t>
                          </m:r>
                        </m:den>
                      </m:f>
                      <m:r>
                        <a:rPr lang="en-US" sz="2600" b="0" i="1" smtClean="0">
                          <a:latin typeface="Cambria Math"/>
                        </a:rPr>
                        <m:t>=</m:t>
                      </m:r>
                      <m:f>
                        <m:fPr>
                          <m:ctrlPr>
                            <a:rPr lang="en-US" sz="2600" b="0" i="1" smtClean="0">
                              <a:latin typeface="Cambria Math"/>
                            </a:rPr>
                          </m:ctrlPr>
                        </m:fPr>
                        <m:num>
                          <m:r>
                            <a:rPr lang="en-US" sz="2600" b="0" i="1" smtClean="0">
                              <a:latin typeface="Cambria Math"/>
                            </a:rPr>
                            <m:t>1</m:t>
                          </m:r>
                        </m:num>
                        <m:den>
                          <m:sSub>
                            <m:sSubPr>
                              <m:ctrlPr>
                                <a:rPr lang="en-US" sz="2600" b="0" i="1" smtClean="0">
                                  <a:latin typeface="Cambria Math"/>
                                  <a:ea typeface="Cambria Math"/>
                                </a:rPr>
                              </m:ctrlPr>
                            </m:sSubPr>
                            <m:e>
                              <m:r>
                                <a:rPr lang="en-US" sz="2600" i="1">
                                  <a:latin typeface="Cambria Math"/>
                                  <a:ea typeface="Cambria Math"/>
                                </a:rPr>
                                <m:t>𝜏</m:t>
                              </m:r>
                            </m:e>
                            <m:sub>
                              <m:r>
                                <a:rPr lang="en-US" sz="2600" b="0" i="1" smtClean="0">
                                  <a:latin typeface="Cambria Math"/>
                                  <a:ea typeface="Cambria Math"/>
                                </a:rPr>
                                <m:t>∞</m:t>
                              </m:r>
                            </m:sub>
                          </m:sSub>
                        </m:den>
                      </m:f>
                      <m:r>
                        <a:rPr lang="en-US" sz="2600" b="0" i="1" smtClean="0">
                          <a:latin typeface="Cambria Math"/>
                        </a:rPr>
                        <m:t>+</m:t>
                      </m:r>
                      <m:f>
                        <m:fPr>
                          <m:ctrlPr>
                            <a:rPr lang="en-US" sz="2600" b="0" i="1" smtClean="0">
                              <a:latin typeface="Cambria Math"/>
                            </a:rPr>
                          </m:ctrlPr>
                        </m:fPr>
                        <m:num>
                          <m:r>
                            <a:rPr lang="en-US" sz="2600" b="0" i="1" smtClean="0">
                              <a:latin typeface="Cambria Math"/>
                            </a:rPr>
                            <m:t>1</m:t>
                          </m:r>
                        </m:num>
                        <m:den>
                          <m:sSub>
                            <m:sSubPr>
                              <m:ctrlPr>
                                <a:rPr lang="en-US" sz="2600" b="0" i="1" smtClean="0">
                                  <a:latin typeface="Cambria Math"/>
                                  <a:ea typeface="Cambria Math"/>
                                </a:rPr>
                              </m:ctrlPr>
                            </m:sSubPr>
                            <m:e>
                              <m:r>
                                <a:rPr lang="en-US" sz="2600" i="1">
                                  <a:latin typeface="Cambria Math"/>
                                  <a:ea typeface="Cambria Math"/>
                                </a:rPr>
                                <m:t>𝜏</m:t>
                              </m:r>
                            </m:e>
                            <m:sub>
                              <m:r>
                                <a:rPr lang="en-US" sz="2600" b="0" i="1" smtClean="0">
                                  <a:latin typeface="Cambria Math"/>
                                  <a:ea typeface="Cambria Math"/>
                                </a:rPr>
                                <m:t>𝑑</m:t>
                              </m:r>
                            </m:sub>
                          </m:sSub>
                        </m:den>
                      </m:f>
                    </m:oMath>
                  </m:oMathPara>
                </a14:m>
                <a:endParaRPr lang="en-US" sz="2600" dirty="0"/>
              </a:p>
            </p:txBody>
          </p:sp>
        </mc:Choice>
        <mc:Fallback xmlns="">
          <p:sp>
            <p:nvSpPr>
              <p:cNvPr id="4" name="TextBox 3"/>
              <p:cNvSpPr txBox="1">
                <a:spLocks noRot="1" noChangeAspect="1" noMove="1" noResize="1" noEditPoints="1" noAdjustHandles="1" noChangeArrowheads="1" noChangeShapeType="1" noTextEdit="1"/>
              </p:cNvSpPr>
              <p:nvPr/>
            </p:nvSpPr>
            <p:spPr>
              <a:xfrm>
                <a:off x="6324600" y="2438400"/>
                <a:ext cx="2209800" cy="911596"/>
              </a:xfrm>
              <a:prstGeom prst="rect">
                <a:avLst/>
              </a:prstGeom>
              <a:blipFill rotWithShape="1">
                <a:blip r:embed="rId2"/>
                <a:stretch>
                  <a:fillRect/>
                </a:stretch>
              </a:blipFill>
            </p:spPr>
            <p:txBody>
              <a:bodyPr/>
              <a:lstStyle/>
              <a:p>
                <a:r>
                  <a:rPr lang="en-US">
                    <a:noFill/>
                  </a:rPr>
                  <a:t> </a:t>
                </a:r>
              </a:p>
            </p:txBody>
          </p:sp>
        </mc:Fallback>
      </mc:AlternateContent>
      <p:pic>
        <p:nvPicPr>
          <p:cNvPr id="1259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82" y="1371600"/>
            <a:ext cx="5770418"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8" name="TextBox 7"/>
              <p:cNvSpPr txBox="1"/>
              <p:nvPr/>
            </p:nvSpPr>
            <p:spPr>
              <a:xfrm>
                <a:off x="6400800" y="4079557"/>
                <a:ext cx="2209800" cy="4924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600" i="1" smtClean="0">
                              <a:latin typeface="Cambria Math"/>
                              <a:ea typeface="Cambria Math"/>
                            </a:rPr>
                          </m:ctrlPr>
                        </m:sSubPr>
                        <m:e>
                          <m:r>
                            <a:rPr lang="en-US" sz="2600" i="1">
                              <a:latin typeface="Cambria Math"/>
                              <a:ea typeface="Cambria Math"/>
                            </a:rPr>
                            <m:t>𝜏</m:t>
                          </m:r>
                        </m:e>
                        <m:sub>
                          <m:r>
                            <a:rPr lang="en-US" sz="2600" i="1">
                              <a:latin typeface="Cambria Math"/>
                              <a:ea typeface="Cambria Math"/>
                            </a:rPr>
                            <m:t>𝑑</m:t>
                          </m:r>
                        </m:sub>
                      </m:sSub>
                      <m:r>
                        <a:rPr lang="en-US" sz="2600" b="0" i="1" smtClean="0">
                          <a:latin typeface="Cambria Math"/>
                          <a:ea typeface="Cambria Math"/>
                        </a:rPr>
                        <m:t>=</m:t>
                      </m:r>
                      <m:r>
                        <a:rPr lang="en-US" sz="2600" b="0" i="1" smtClean="0">
                          <a:latin typeface="Cambria Math"/>
                          <a:ea typeface="Cambria Math"/>
                        </a:rPr>
                        <m:t>𝐵</m:t>
                      </m:r>
                      <m:sSup>
                        <m:sSupPr>
                          <m:ctrlPr>
                            <a:rPr lang="en-US" sz="2600" b="0" i="1" smtClean="0">
                              <a:latin typeface="Cambria Math"/>
                              <a:ea typeface="Cambria Math"/>
                            </a:rPr>
                          </m:ctrlPr>
                        </m:sSupPr>
                        <m:e>
                          <m:r>
                            <a:rPr lang="en-US" sz="2600" i="1">
                              <a:latin typeface="Cambria Math"/>
                              <a:ea typeface="Cambria Math"/>
                            </a:rPr>
                            <m:t>𝜔</m:t>
                          </m:r>
                        </m:e>
                        <m:sup>
                          <m:r>
                            <a:rPr lang="en-US" sz="2600" b="0" i="1" smtClean="0">
                              <a:latin typeface="Cambria Math"/>
                              <a:ea typeface="Cambria Math"/>
                            </a:rPr>
                            <m:t>−4</m:t>
                          </m:r>
                        </m:sup>
                      </m:sSup>
                    </m:oMath>
                  </m:oMathPara>
                </a14:m>
                <a:endParaRPr lang="en-US" sz="2600" dirty="0"/>
              </a:p>
            </p:txBody>
          </p:sp>
        </mc:Choice>
        <mc:Fallback xmlns="">
          <p:sp>
            <p:nvSpPr>
              <p:cNvPr id="8" name="TextBox 7"/>
              <p:cNvSpPr txBox="1">
                <a:spLocks noRot="1" noChangeAspect="1" noMove="1" noResize="1" noEditPoints="1" noAdjustHandles="1" noChangeArrowheads="1" noChangeShapeType="1" noTextEdit="1"/>
              </p:cNvSpPr>
              <p:nvPr/>
            </p:nvSpPr>
            <p:spPr>
              <a:xfrm>
                <a:off x="6400800" y="4079557"/>
                <a:ext cx="2209800" cy="492443"/>
              </a:xfrm>
              <a:prstGeom prst="rect">
                <a:avLst/>
              </a:prstGeom>
              <a:blipFill rotWithShape="1">
                <a:blip r:embed="rId4"/>
                <a:stretch>
                  <a:fillRect/>
                </a:stretch>
              </a:blipFill>
            </p:spPr>
            <p:txBody>
              <a:bodyPr/>
              <a:lstStyle/>
              <a:p>
                <a:r>
                  <a:rPr lang="en-US">
                    <a:noFill/>
                  </a:rPr>
                  <a:t> </a:t>
                </a:r>
              </a:p>
            </p:txBody>
          </p:sp>
        </mc:Fallback>
      </mc:AlternateContent>
      <p:sp>
        <p:nvSpPr>
          <p:cNvPr id="3" name="Rectangle 2"/>
          <p:cNvSpPr/>
          <p:nvPr/>
        </p:nvSpPr>
        <p:spPr>
          <a:xfrm>
            <a:off x="6019800" y="1793557"/>
            <a:ext cx="3048000" cy="492443"/>
          </a:xfrm>
          <a:prstGeom prst="rect">
            <a:avLst/>
          </a:prstGeom>
        </p:spPr>
        <p:txBody>
          <a:bodyPr wrap="square">
            <a:spAutoFit/>
          </a:bodyPr>
          <a:lstStyle/>
          <a:p>
            <a:pPr>
              <a:buFontTx/>
              <a:buChar char="-"/>
            </a:pPr>
            <a:r>
              <a:rPr lang="en-US" sz="2600" dirty="0" err="1"/>
              <a:t>Matthiesen</a:t>
            </a:r>
            <a:r>
              <a:rPr lang="en-US" sz="2600" dirty="0"/>
              <a:t> </a:t>
            </a:r>
            <a:r>
              <a:rPr lang="en-US" sz="2600" dirty="0" smtClean="0"/>
              <a:t>Rule:</a:t>
            </a:r>
            <a:endParaRPr lang="en-US" sz="2600" dirty="0"/>
          </a:p>
        </p:txBody>
      </p:sp>
      <p:sp>
        <p:nvSpPr>
          <p:cNvPr id="9" name="Rectangle 8"/>
          <p:cNvSpPr/>
          <p:nvPr/>
        </p:nvSpPr>
        <p:spPr>
          <a:xfrm>
            <a:off x="6019800" y="3505200"/>
            <a:ext cx="3048000" cy="492443"/>
          </a:xfrm>
          <a:prstGeom prst="rect">
            <a:avLst/>
          </a:prstGeom>
        </p:spPr>
        <p:txBody>
          <a:bodyPr wrap="square">
            <a:spAutoFit/>
          </a:bodyPr>
          <a:lstStyle/>
          <a:p>
            <a:pPr>
              <a:buFontTx/>
              <a:buChar char="-"/>
            </a:pPr>
            <a:r>
              <a:rPr lang="en-US" sz="2600" dirty="0" smtClean="0"/>
              <a:t>Rayleigh scattering:</a:t>
            </a:r>
            <a:endParaRPr lang="en-US" sz="2600" dirty="0"/>
          </a:p>
        </p:txBody>
      </p:sp>
      <p:sp>
        <p:nvSpPr>
          <p:cNvPr id="10" name="Rectangle 9"/>
          <p:cNvSpPr/>
          <p:nvPr/>
        </p:nvSpPr>
        <p:spPr>
          <a:xfrm>
            <a:off x="8534400" y="-12510"/>
            <a:ext cx="601447" cy="584775"/>
          </a:xfrm>
          <a:prstGeom prst="rect">
            <a:avLst/>
          </a:prstGeom>
        </p:spPr>
        <p:txBody>
          <a:bodyPr wrap="none">
            <a:spAutoFit/>
          </a:bodyPr>
          <a:lstStyle/>
          <a:p>
            <a:r>
              <a:rPr lang="en-US" sz="3200" b="1" dirty="0" smtClean="0">
                <a:solidFill>
                  <a:srgbClr val="FF0000"/>
                </a:solidFill>
              </a:rPr>
              <a:t>16</a:t>
            </a:r>
            <a:endParaRPr lang="en-US" sz="3200" b="1" dirty="0">
              <a:solidFill>
                <a:srgbClr val="FF0000"/>
              </a:solidFill>
            </a:endParaRPr>
          </a:p>
        </p:txBody>
      </p:sp>
    </p:spTree>
    <p:extLst>
      <p:ext uri="{BB962C8B-B14F-4D97-AF65-F5344CB8AC3E}">
        <p14:creationId xmlns:p14="http://schemas.microsoft.com/office/powerpoint/2010/main" val="27640537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229600" cy="1143000"/>
          </a:xfrm>
        </p:spPr>
        <p:txBody>
          <a:bodyPr>
            <a:normAutofit/>
          </a:bodyPr>
          <a:lstStyle/>
          <a:p>
            <a:pPr algn="l"/>
            <a:r>
              <a:rPr lang="en-US" sz="3800" u="sng" dirty="0" smtClean="0"/>
              <a:t>Thermal Conductivity of Thin Films</a:t>
            </a:r>
            <a:endParaRPr lang="en-US" sz="3800" u="sng" dirty="0"/>
          </a:p>
        </p:txBody>
      </p:sp>
      <p:pic>
        <p:nvPicPr>
          <p:cNvPr id="65554" name="Picture 18" descr="&lt;3"/>
          <p:cNvPicPr>
            <a:picLocks noChangeAspect="1" noChangeArrowheads="1"/>
          </p:cNvPicPr>
          <p:nvPr/>
        </p:nvPicPr>
        <p:blipFill>
          <a:blip r:embed="rId3"/>
          <a:srcRect/>
          <a:stretch>
            <a:fillRect/>
          </a:stretch>
        </p:blipFill>
        <p:spPr bwMode="auto">
          <a:xfrm>
            <a:off x="155575" y="-136525"/>
            <a:ext cx="9525" cy="9525"/>
          </a:xfrm>
          <a:prstGeom prst="rect">
            <a:avLst/>
          </a:prstGeom>
          <a:noFill/>
        </p:spPr>
      </p:pic>
      <p:pic>
        <p:nvPicPr>
          <p:cNvPr id="65556" name="Picture 20" descr="&lt;3"/>
          <p:cNvPicPr>
            <a:picLocks noChangeAspect="1" noChangeArrowheads="1"/>
          </p:cNvPicPr>
          <p:nvPr/>
        </p:nvPicPr>
        <p:blipFill>
          <a:blip r:embed="rId3"/>
          <a:srcRect/>
          <a:stretch>
            <a:fillRect/>
          </a:stretch>
        </p:blipFill>
        <p:spPr bwMode="auto">
          <a:xfrm>
            <a:off x="155575" y="-136525"/>
            <a:ext cx="9525" cy="9525"/>
          </a:xfrm>
          <a:prstGeom prst="rect">
            <a:avLst/>
          </a:prstGeom>
          <a:noFill/>
        </p:spPr>
      </p:pic>
      <p:pic>
        <p:nvPicPr>
          <p:cNvPr id="87061" name="Picture 21"/>
          <p:cNvPicPr>
            <a:picLocks noChangeAspect="1" noChangeArrowheads="1"/>
          </p:cNvPicPr>
          <p:nvPr/>
        </p:nvPicPr>
        <p:blipFill>
          <a:blip r:embed="rId4" cstate="print">
            <a:clrChange>
              <a:clrFrom>
                <a:srgbClr val="CECFCE"/>
              </a:clrFrom>
              <a:clrTo>
                <a:srgbClr val="CECFCE">
                  <a:alpha val="0"/>
                </a:srgbClr>
              </a:clrTo>
            </a:clrChange>
          </a:blip>
          <a:srcRect l="1515"/>
          <a:stretch>
            <a:fillRect/>
          </a:stretch>
        </p:blipFill>
        <p:spPr bwMode="auto">
          <a:xfrm>
            <a:off x="381000" y="914400"/>
            <a:ext cx="5938994" cy="4038600"/>
          </a:xfrm>
          <a:prstGeom prst="rect">
            <a:avLst/>
          </a:prstGeom>
          <a:noFill/>
          <a:ln w="9525">
            <a:noFill/>
            <a:miter lim="800000"/>
            <a:headEnd/>
            <a:tailEnd/>
          </a:ln>
        </p:spPr>
      </p:pic>
      <p:grpSp>
        <p:nvGrpSpPr>
          <p:cNvPr id="33" name="Group 32"/>
          <p:cNvGrpSpPr/>
          <p:nvPr/>
        </p:nvGrpSpPr>
        <p:grpSpPr>
          <a:xfrm>
            <a:off x="228600" y="5486400"/>
            <a:ext cx="6705600" cy="838200"/>
            <a:chOff x="152400" y="4953000"/>
            <a:chExt cx="6705600" cy="838200"/>
          </a:xfrm>
        </p:grpSpPr>
        <p:sp>
          <p:nvSpPr>
            <p:cNvPr id="34" name="Cube 33"/>
            <p:cNvSpPr/>
            <p:nvPr/>
          </p:nvSpPr>
          <p:spPr>
            <a:xfrm>
              <a:off x="152400" y="5029200"/>
              <a:ext cx="4648200"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p:cNvCxnSpPr/>
            <p:nvPr/>
          </p:nvCxnSpPr>
          <p:spPr>
            <a:xfrm rot="5400000" flipH="1" flipV="1">
              <a:off x="4915694" y="5295900"/>
              <a:ext cx="532606" cy="79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39" name="Object 10"/>
            <p:cNvGraphicFramePr>
              <a:graphicFrameLocks noChangeAspect="1"/>
            </p:cNvGraphicFramePr>
            <p:nvPr/>
          </p:nvGraphicFramePr>
          <p:xfrm>
            <a:off x="5486400" y="4953000"/>
            <a:ext cx="1371600" cy="666750"/>
          </p:xfrm>
          <a:graphic>
            <a:graphicData uri="http://schemas.openxmlformats.org/presentationml/2006/ole">
              <mc:AlternateContent xmlns:mc="http://schemas.openxmlformats.org/markup-compatibility/2006">
                <mc:Choice xmlns:v="urn:schemas-microsoft-com:vml" Requires="v">
                  <p:oleObj spid="_x0000_s131126" name="Equation" r:id="rId5" imgW="406080" imgH="164880" progId="Equation.3">
                    <p:embed/>
                  </p:oleObj>
                </mc:Choice>
                <mc:Fallback>
                  <p:oleObj name="Equation" r:id="rId5" imgW="406080" imgH="164880" progId="Equation.3">
                    <p:embed/>
                    <p:pic>
                      <p:nvPicPr>
                        <p:cNvPr id="0"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6400" y="4953000"/>
                          <a:ext cx="1371600"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57" name="Chart 56"/>
          <p:cNvGraphicFramePr/>
          <p:nvPr>
            <p:extLst>
              <p:ext uri="{D42A27DB-BD31-4B8C-83A1-F6EECF244321}">
                <p14:modId xmlns:p14="http://schemas.microsoft.com/office/powerpoint/2010/main" val="3516215360"/>
              </p:ext>
            </p:extLst>
          </p:nvPr>
        </p:nvGraphicFramePr>
        <p:xfrm>
          <a:off x="12192000" y="2181149"/>
          <a:ext cx="5110162" cy="3276600"/>
        </p:xfrm>
        <a:graphic>
          <a:graphicData uri="http://schemas.openxmlformats.org/drawingml/2006/chart">
            <c:chart xmlns:c="http://schemas.openxmlformats.org/drawingml/2006/chart" xmlns:r="http://schemas.openxmlformats.org/officeDocument/2006/relationships" r:id="rId7"/>
          </a:graphicData>
        </a:graphic>
      </p:graphicFrame>
      <p:sp>
        <p:nvSpPr>
          <p:cNvPr id="15" name="Oval 14"/>
          <p:cNvSpPr/>
          <p:nvPr/>
        </p:nvSpPr>
        <p:spPr>
          <a:xfrm>
            <a:off x="11430000" y="1600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7990" name="Picture 95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72200" y="1066800"/>
            <a:ext cx="2943358"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772400" y="1752600"/>
            <a:ext cx="914400" cy="369332"/>
          </a:xfrm>
          <a:prstGeom prst="rect">
            <a:avLst/>
          </a:prstGeom>
          <a:noFill/>
        </p:spPr>
        <p:txBody>
          <a:bodyPr wrap="square" rtlCol="0">
            <a:spAutoFit/>
          </a:bodyPr>
          <a:lstStyle/>
          <a:p>
            <a:r>
              <a:rPr lang="en-US" dirty="0" smtClean="0"/>
              <a:t>GK</a:t>
            </a:r>
            <a:endParaRPr lang="en-US" dirty="0"/>
          </a:p>
        </p:txBody>
      </p:sp>
      <p:sp>
        <p:nvSpPr>
          <p:cNvPr id="23" name="Rectangle 22"/>
          <p:cNvSpPr/>
          <p:nvPr/>
        </p:nvSpPr>
        <p:spPr>
          <a:xfrm>
            <a:off x="8534400" y="-12510"/>
            <a:ext cx="601447" cy="584775"/>
          </a:xfrm>
          <a:prstGeom prst="rect">
            <a:avLst/>
          </a:prstGeom>
        </p:spPr>
        <p:txBody>
          <a:bodyPr wrap="none">
            <a:spAutoFit/>
          </a:bodyPr>
          <a:lstStyle/>
          <a:p>
            <a:r>
              <a:rPr lang="en-US" sz="3200" b="1" dirty="0" smtClean="0">
                <a:solidFill>
                  <a:srgbClr val="FF0000"/>
                </a:solidFill>
              </a:rPr>
              <a:t>17</a:t>
            </a:r>
            <a:endParaRPr lang="en-US" sz="3200" b="1" dirty="0">
              <a:solidFill>
                <a:srgbClr val="FF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229600" cy="1143000"/>
          </a:xfrm>
        </p:spPr>
        <p:txBody>
          <a:bodyPr>
            <a:normAutofit/>
          </a:bodyPr>
          <a:lstStyle/>
          <a:p>
            <a:pPr algn="l"/>
            <a:r>
              <a:rPr lang="en-US" sz="3800" u="sng" dirty="0" smtClean="0"/>
              <a:t>Phonon Properties</a:t>
            </a:r>
            <a:endParaRPr lang="en-US" sz="3800" u="sng" dirty="0"/>
          </a:p>
        </p:txBody>
      </p:sp>
      <mc:AlternateContent xmlns:mc="http://schemas.openxmlformats.org/markup-compatibility/2006" xmlns:a14="http://schemas.microsoft.com/office/drawing/2010/main">
        <mc:Choice Requires="a14">
          <p:sp>
            <p:nvSpPr>
              <p:cNvPr id="8" name="TextBox 7"/>
              <p:cNvSpPr txBox="1"/>
              <p:nvPr/>
            </p:nvSpPr>
            <p:spPr>
              <a:xfrm>
                <a:off x="4273914" y="1937789"/>
                <a:ext cx="3424238" cy="11006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3200" i="1" smtClean="0">
                              <a:solidFill>
                                <a:schemeClr val="tx1"/>
                              </a:solidFill>
                              <a:latin typeface="Cambria Math"/>
                            </a:rPr>
                          </m:ctrlPr>
                        </m:fPr>
                        <m:num>
                          <m:r>
                            <a:rPr lang="en-US" sz="3200" b="0" i="1" smtClean="0">
                              <a:solidFill>
                                <a:schemeClr val="tx1"/>
                              </a:solidFill>
                              <a:latin typeface="Cambria Math"/>
                            </a:rPr>
                            <m:t>1</m:t>
                          </m:r>
                        </m:num>
                        <m:den>
                          <m:r>
                            <a:rPr lang="en-US" sz="3200" i="1" smtClean="0">
                              <a:solidFill>
                                <a:schemeClr val="tx1"/>
                              </a:solidFill>
                              <a:latin typeface="Cambria Math"/>
                              <a:ea typeface="Cambria Math"/>
                            </a:rPr>
                            <m:t>𝜏</m:t>
                          </m:r>
                        </m:den>
                      </m:f>
                      <m:r>
                        <a:rPr lang="en-US" sz="3200" b="0" i="1" smtClean="0">
                          <a:solidFill>
                            <a:schemeClr val="tx1"/>
                          </a:solidFill>
                          <a:latin typeface="Cambria Math"/>
                        </a:rPr>
                        <m:t>=</m:t>
                      </m:r>
                      <m:f>
                        <m:fPr>
                          <m:ctrlPr>
                            <a:rPr lang="en-US" sz="3200" b="0" i="1" smtClean="0">
                              <a:solidFill>
                                <a:schemeClr val="tx1"/>
                              </a:solidFill>
                              <a:latin typeface="Cambria Math"/>
                            </a:rPr>
                          </m:ctrlPr>
                        </m:fPr>
                        <m:num>
                          <m:r>
                            <a:rPr lang="en-US" sz="3200" b="0" i="1" smtClean="0">
                              <a:solidFill>
                                <a:schemeClr val="tx1"/>
                              </a:solidFill>
                              <a:latin typeface="Cambria Math"/>
                            </a:rPr>
                            <m:t>1</m:t>
                          </m:r>
                        </m:num>
                        <m:den>
                          <m:sSub>
                            <m:sSubPr>
                              <m:ctrlPr>
                                <a:rPr lang="en-US" sz="3200" b="0" i="1" smtClean="0">
                                  <a:solidFill>
                                    <a:schemeClr val="tx1"/>
                                  </a:solidFill>
                                  <a:latin typeface="Cambria Math"/>
                                  <a:ea typeface="Cambria Math"/>
                                </a:rPr>
                              </m:ctrlPr>
                            </m:sSubPr>
                            <m:e>
                              <m:r>
                                <a:rPr lang="en-US" sz="3200" i="1">
                                  <a:solidFill>
                                    <a:schemeClr val="tx1"/>
                                  </a:solidFill>
                                  <a:latin typeface="Cambria Math"/>
                                  <a:ea typeface="Cambria Math"/>
                                </a:rPr>
                                <m:t>𝜏</m:t>
                              </m:r>
                            </m:e>
                            <m:sub>
                              <m:r>
                                <a:rPr lang="en-US" sz="3200" b="0" i="1" smtClean="0">
                                  <a:solidFill>
                                    <a:schemeClr val="tx1"/>
                                  </a:solidFill>
                                  <a:latin typeface="Cambria Math"/>
                                  <a:ea typeface="Cambria Math"/>
                                </a:rPr>
                                <m:t>∞</m:t>
                              </m:r>
                            </m:sub>
                          </m:sSub>
                        </m:den>
                      </m:f>
                      <m:r>
                        <a:rPr lang="en-US" sz="3200" b="0" i="1" smtClean="0">
                          <a:solidFill>
                            <a:schemeClr val="tx1"/>
                          </a:solidFill>
                          <a:latin typeface="Cambria Math"/>
                        </a:rPr>
                        <m:t>+</m:t>
                      </m:r>
                      <m:f>
                        <m:fPr>
                          <m:ctrlPr>
                            <a:rPr lang="en-US" sz="3200" b="0" i="1" smtClean="0">
                              <a:solidFill>
                                <a:schemeClr val="tx1"/>
                              </a:solidFill>
                              <a:latin typeface="Cambria Math"/>
                            </a:rPr>
                          </m:ctrlPr>
                        </m:fPr>
                        <m:num>
                          <m:r>
                            <a:rPr lang="en-US" sz="3200" b="0" i="1" smtClean="0">
                              <a:solidFill>
                                <a:schemeClr val="tx1"/>
                              </a:solidFill>
                              <a:latin typeface="Cambria Math"/>
                            </a:rPr>
                            <m:t>1</m:t>
                          </m:r>
                        </m:num>
                        <m:den>
                          <m:sSub>
                            <m:sSubPr>
                              <m:ctrlPr>
                                <a:rPr lang="en-US" sz="3200" b="0" i="1" smtClean="0">
                                  <a:solidFill>
                                    <a:schemeClr val="tx1"/>
                                  </a:solidFill>
                                  <a:latin typeface="Cambria Math"/>
                                  <a:ea typeface="Cambria Math"/>
                                </a:rPr>
                              </m:ctrlPr>
                            </m:sSubPr>
                            <m:e>
                              <m:r>
                                <a:rPr lang="en-US" sz="3200" i="1">
                                  <a:solidFill>
                                    <a:schemeClr val="tx1"/>
                                  </a:solidFill>
                                  <a:latin typeface="Cambria Math"/>
                                  <a:ea typeface="Cambria Math"/>
                                </a:rPr>
                                <m:t>𝜏</m:t>
                              </m:r>
                            </m:e>
                            <m:sub>
                              <m:r>
                                <a:rPr lang="en-US" sz="3200" b="0" i="1" smtClean="0">
                                  <a:solidFill>
                                    <a:schemeClr val="tx1"/>
                                  </a:solidFill>
                                  <a:latin typeface="Cambria Math"/>
                                  <a:ea typeface="Cambria Math"/>
                                </a:rPr>
                                <m:t>𝑏</m:t>
                              </m:r>
                            </m:sub>
                          </m:sSub>
                        </m:den>
                      </m:f>
                    </m:oMath>
                  </m:oMathPara>
                </a14:m>
                <a:endParaRPr lang="en-US" sz="3200" dirty="0">
                  <a:solidFill>
                    <a:schemeClr val="tx1"/>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4273914" y="1937789"/>
                <a:ext cx="3424238" cy="1100686"/>
              </a:xfrm>
              <a:prstGeom prst="rect">
                <a:avLst/>
              </a:prstGeom>
              <a:blipFill rotWithShape="1">
                <a:blip r:embed="rId2"/>
                <a:stretch>
                  <a:fillRect/>
                </a:stretch>
              </a:blipFill>
            </p:spPr>
            <p:txBody>
              <a:bodyPr/>
              <a:lstStyle/>
              <a:p>
                <a:r>
                  <a:rPr lang="en-US">
                    <a:noFill/>
                  </a:rPr>
                  <a:t> </a:t>
                </a:r>
              </a:p>
            </p:txBody>
          </p:sp>
        </mc:Fallback>
      </mc:AlternateContent>
      <p:grpSp>
        <p:nvGrpSpPr>
          <p:cNvPr id="10" name="Group 9"/>
          <p:cNvGrpSpPr/>
          <p:nvPr/>
        </p:nvGrpSpPr>
        <p:grpSpPr>
          <a:xfrm>
            <a:off x="4562475" y="685800"/>
            <a:ext cx="4352925" cy="1047750"/>
            <a:chOff x="828675" y="1762125"/>
            <a:chExt cx="4352925" cy="1047750"/>
          </a:xfrm>
        </p:grpSpPr>
        <p:grpSp>
          <p:nvGrpSpPr>
            <p:cNvPr id="9" name="Group 8"/>
            <p:cNvGrpSpPr/>
            <p:nvPr/>
          </p:nvGrpSpPr>
          <p:grpSpPr>
            <a:xfrm>
              <a:off x="828675" y="1762125"/>
              <a:ext cx="4352925" cy="1047750"/>
              <a:chOff x="838200" y="1762125"/>
              <a:chExt cx="4352925" cy="1047750"/>
            </a:xfrm>
          </p:grpSpPr>
          <p:pic>
            <p:nvPicPr>
              <p:cNvPr id="1208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762125"/>
                <a:ext cx="4352925"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a:xfrm>
                <a:off x="4495800" y="1981200"/>
                <a:ext cx="2286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5" name="Rectangle 14"/>
                <p:cNvSpPr/>
                <p:nvPr/>
              </p:nvSpPr>
              <p:spPr>
                <a:xfrm>
                  <a:off x="4370625" y="1899147"/>
                  <a:ext cx="478950" cy="58477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3200" i="1">
                            <a:latin typeface="Cambria Math"/>
                            <a:ea typeface="Cambria Math"/>
                          </a:rPr>
                          <m:t>𝜏</m:t>
                        </m:r>
                      </m:oMath>
                    </m:oMathPara>
                  </a14:m>
                  <a:endParaRPr lang="en-US" sz="3200" dirty="0"/>
                </a:p>
              </p:txBody>
            </p:sp>
          </mc:Choice>
          <mc:Fallback xmlns="">
            <p:sp>
              <p:nvSpPr>
                <p:cNvPr id="15" name="Rectangle 14"/>
                <p:cNvSpPr>
                  <a:spLocks noRot="1" noChangeAspect="1" noMove="1" noResize="1" noEditPoints="1" noAdjustHandles="1" noChangeArrowheads="1" noChangeShapeType="1" noTextEdit="1"/>
                </p:cNvSpPr>
                <p:nvPr/>
              </p:nvSpPr>
              <p:spPr>
                <a:xfrm>
                  <a:off x="4370625" y="1899147"/>
                  <a:ext cx="478950" cy="584775"/>
                </a:xfrm>
                <a:prstGeom prst="rect">
                  <a:avLst/>
                </a:prstGeom>
                <a:blipFill rotWithShape="1">
                  <a:blip r:embed="rId4"/>
                  <a:stretch>
                    <a:fillRect/>
                  </a:stretch>
                </a:blipFill>
              </p:spPr>
              <p:txBody>
                <a:bodyPr/>
                <a:lstStyle/>
                <a:p>
                  <a:r>
                    <a:rPr lang="en-US">
                      <a:noFill/>
                    </a:rPr>
                    <a:t> </a:t>
                  </a:r>
                </a:p>
              </p:txBody>
            </p:sp>
          </mc:Fallback>
        </mc:AlternateContent>
      </p:grpSp>
      <p:sp>
        <p:nvSpPr>
          <p:cNvPr id="11" name="Rectangle 10"/>
          <p:cNvSpPr/>
          <p:nvPr/>
        </p:nvSpPr>
        <p:spPr>
          <a:xfrm>
            <a:off x="-52387" y="880408"/>
            <a:ext cx="4395787" cy="1938992"/>
          </a:xfrm>
          <a:prstGeom prst="rect">
            <a:avLst/>
          </a:prstGeom>
        </p:spPr>
        <p:txBody>
          <a:bodyPr wrap="square">
            <a:spAutoFit/>
          </a:bodyPr>
          <a:lstStyle/>
          <a:p>
            <a:pPr>
              <a:buFontTx/>
              <a:buChar char="-"/>
            </a:pPr>
            <a:r>
              <a:rPr lang="en-US" sz="3200" dirty="0" smtClean="0"/>
              <a:t>Thermal Conductivity:</a:t>
            </a:r>
          </a:p>
          <a:p>
            <a:pPr>
              <a:buFontTx/>
              <a:buChar char="-"/>
            </a:pPr>
            <a:endParaRPr lang="en-US" sz="3200" baseline="-25000" dirty="0"/>
          </a:p>
          <a:p>
            <a:pPr>
              <a:buFontTx/>
              <a:buChar char="-"/>
            </a:pPr>
            <a:endParaRPr lang="en-US" sz="3200" baseline="-25000" dirty="0" smtClean="0"/>
          </a:p>
          <a:p>
            <a:pPr>
              <a:buFontTx/>
              <a:buChar char="-"/>
            </a:pPr>
            <a:endParaRPr lang="en-US" sz="2000" baseline="-25000" dirty="0"/>
          </a:p>
          <a:p>
            <a:pPr>
              <a:buFontTx/>
              <a:buChar char="-"/>
            </a:pPr>
            <a:r>
              <a:rPr lang="en-US" sz="3200" dirty="0" err="1" smtClean="0"/>
              <a:t>Matthiesen</a:t>
            </a:r>
            <a:r>
              <a:rPr lang="en-US" sz="3200" dirty="0" smtClean="0"/>
              <a:t> Rule</a:t>
            </a:r>
            <a:r>
              <a:rPr lang="en-US" sz="3200" baseline="30000" dirty="0" smtClean="0"/>
              <a:t>1,2</a:t>
            </a:r>
            <a:r>
              <a:rPr lang="en-US" sz="3200" dirty="0" smtClean="0"/>
              <a:t>:</a:t>
            </a:r>
            <a:endParaRPr lang="en-US" sz="3200" dirty="0"/>
          </a:p>
        </p:txBody>
      </p:sp>
      <p:sp>
        <p:nvSpPr>
          <p:cNvPr id="17" name="Rectangle 16"/>
          <p:cNvSpPr/>
          <p:nvPr/>
        </p:nvSpPr>
        <p:spPr>
          <a:xfrm>
            <a:off x="76199" y="6183868"/>
            <a:ext cx="6886575" cy="369332"/>
          </a:xfrm>
          <a:prstGeom prst="rect">
            <a:avLst/>
          </a:prstGeom>
        </p:spPr>
        <p:txBody>
          <a:bodyPr wrap="square">
            <a:spAutoFit/>
          </a:bodyPr>
          <a:lstStyle/>
          <a:p>
            <a:r>
              <a:rPr lang="en-US" baseline="30000" dirty="0" smtClean="0"/>
              <a:t>1</a:t>
            </a:r>
            <a:r>
              <a:rPr lang="en-US" dirty="0" smtClean="0"/>
              <a:t>A</a:t>
            </a:r>
            <a:r>
              <a:rPr lang="en-US" dirty="0"/>
              <a:t>. J. H. </a:t>
            </a:r>
            <a:r>
              <a:rPr lang="en-US" dirty="0" err="1" smtClean="0"/>
              <a:t>McGaughey</a:t>
            </a:r>
            <a:r>
              <a:rPr lang="en-US" dirty="0" smtClean="0"/>
              <a:t> et al., </a:t>
            </a:r>
            <a:r>
              <a:rPr lang="en-US" dirty="0"/>
              <a:t>Applied Physics Letters </a:t>
            </a:r>
            <a:r>
              <a:rPr lang="en-US" b="1" dirty="0" smtClean="0"/>
              <a:t>99</a:t>
            </a:r>
            <a:r>
              <a:rPr lang="en-US" dirty="0" smtClean="0"/>
              <a:t>, 131904 </a:t>
            </a:r>
            <a:r>
              <a:rPr lang="en-US" dirty="0"/>
              <a:t>(2011).</a:t>
            </a:r>
          </a:p>
        </p:txBody>
      </p:sp>
      <p:sp>
        <p:nvSpPr>
          <p:cNvPr id="18" name="Rectangle 17"/>
          <p:cNvSpPr/>
          <p:nvPr/>
        </p:nvSpPr>
        <p:spPr>
          <a:xfrm>
            <a:off x="76200" y="6488668"/>
            <a:ext cx="9906000" cy="369332"/>
          </a:xfrm>
          <a:prstGeom prst="rect">
            <a:avLst/>
          </a:prstGeom>
        </p:spPr>
        <p:txBody>
          <a:bodyPr wrap="square">
            <a:spAutoFit/>
          </a:bodyPr>
          <a:lstStyle/>
          <a:p>
            <a:r>
              <a:rPr lang="en-US" baseline="30000" dirty="0" smtClean="0"/>
              <a:t>2</a:t>
            </a:r>
            <a:r>
              <a:rPr lang="en-US" dirty="0" smtClean="0"/>
              <a:t>D</a:t>
            </a:r>
            <a:r>
              <a:rPr lang="en-US" dirty="0"/>
              <a:t>. P. </a:t>
            </a:r>
            <a:r>
              <a:rPr lang="en-US" dirty="0" err="1"/>
              <a:t>Sellan</a:t>
            </a:r>
            <a:r>
              <a:rPr lang="en-US" dirty="0" smtClean="0"/>
              <a:t>, et al., </a:t>
            </a:r>
            <a:r>
              <a:rPr lang="en-US" dirty="0"/>
              <a:t>Journal </a:t>
            </a:r>
            <a:r>
              <a:rPr lang="en-US" dirty="0" smtClean="0"/>
              <a:t>of Applied Physics </a:t>
            </a:r>
            <a:r>
              <a:rPr lang="en-US" b="1" dirty="0" smtClean="0"/>
              <a:t>108</a:t>
            </a:r>
            <a:r>
              <a:rPr lang="en-US" dirty="0"/>
              <a:t>, 113524 (2010).</a:t>
            </a:r>
          </a:p>
        </p:txBody>
      </p:sp>
      <p:grpSp>
        <p:nvGrpSpPr>
          <p:cNvPr id="20" name="Group 19"/>
          <p:cNvGrpSpPr/>
          <p:nvPr/>
        </p:nvGrpSpPr>
        <p:grpSpPr>
          <a:xfrm>
            <a:off x="139820" y="3200400"/>
            <a:ext cx="8873070" cy="2127468"/>
            <a:chOff x="139820" y="3352800"/>
            <a:chExt cx="8873070" cy="2127468"/>
          </a:xfrm>
        </p:grpSpPr>
        <p:pic>
          <p:nvPicPr>
            <p:cNvPr id="120838"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76600" y="3352800"/>
              <a:ext cx="2186898" cy="1862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3276600" y="5172491"/>
              <a:ext cx="3352800" cy="307777"/>
            </a:xfrm>
            <a:prstGeom prst="rect">
              <a:avLst/>
            </a:prstGeom>
            <a:noFill/>
          </p:spPr>
          <p:txBody>
            <a:bodyPr wrap="square" rtlCol="0">
              <a:spAutoFit/>
            </a:bodyPr>
            <a:lstStyle/>
            <a:p>
              <a:r>
                <a:rPr lang="en-US" sz="1400" i="1" dirty="0" smtClean="0"/>
                <a:t>Nano Letters</a:t>
              </a:r>
              <a:r>
                <a:rPr lang="en-US" sz="1400" dirty="0" smtClean="0"/>
                <a:t> 9 2009 864-869</a:t>
              </a:r>
              <a:endParaRPr lang="en-US" sz="1400" dirty="0"/>
            </a:p>
          </p:txBody>
        </p:sp>
        <p:sp>
          <p:nvSpPr>
            <p:cNvPr id="19" name="Rectangle 18"/>
            <p:cNvSpPr/>
            <p:nvPr/>
          </p:nvSpPr>
          <p:spPr>
            <a:xfrm>
              <a:off x="6172200" y="4943891"/>
              <a:ext cx="2840690" cy="310754"/>
            </a:xfrm>
            <a:prstGeom prst="rect">
              <a:avLst/>
            </a:prstGeom>
          </p:spPr>
          <p:txBody>
            <a:bodyPr wrap="square">
              <a:spAutoFit/>
            </a:bodyPr>
            <a:lstStyle/>
            <a:p>
              <a:r>
                <a:rPr lang="en-US" sz="1400" i="1" dirty="0" smtClean="0"/>
                <a:t>Nano </a:t>
              </a:r>
              <a:r>
                <a:rPr lang="en-US" sz="1400" i="1" dirty="0"/>
                <a:t>Letters</a:t>
              </a:r>
              <a:r>
                <a:rPr lang="en-US" sz="1400" dirty="0"/>
                <a:t> </a:t>
              </a:r>
              <a:r>
                <a:rPr lang="en-US" sz="1400" b="1" dirty="0"/>
                <a:t>11</a:t>
              </a:r>
              <a:r>
                <a:rPr lang="en-US" sz="1400" dirty="0"/>
                <a:t>, 107-112 (2011).</a:t>
              </a:r>
            </a:p>
          </p:txBody>
        </p:sp>
        <p:pic>
          <p:nvPicPr>
            <p:cNvPr id="120841" name="Picture 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67400" y="3674686"/>
              <a:ext cx="3145490" cy="1269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0842" name="Picture 1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9820" y="3505200"/>
              <a:ext cx="2755780"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1" name="Rectangle 20"/>
          <p:cNvSpPr/>
          <p:nvPr/>
        </p:nvSpPr>
        <p:spPr>
          <a:xfrm>
            <a:off x="8750944" y="-12510"/>
            <a:ext cx="393056" cy="584775"/>
          </a:xfrm>
          <a:prstGeom prst="rect">
            <a:avLst/>
          </a:prstGeom>
        </p:spPr>
        <p:txBody>
          <a:bodyPr wrap="none">
            <a:spAutoFit/>
          </a:bodyPr>
          <a:lstStyle/>
          <a:p>
            <a:r>
              <a:rPr lang="en-US" sz="3200" b="1" dirty="0" smtClean="0">
                <a:solidFill>
                  <a:srgbClr val="FF0000"/>
                </a:solidFill>
              </a:rPr>
              <a:t>2</a:t>
            </a:r>
            <a:endParaRPr lang="en-US" sz="3200" b="1" dirty="0">
              <a:solidFill>
                <a:srgbClr val="FF0000"/>
              </a:solidFill>
            </a:endParaRPr>
          </a:p>
        </p:txBody>
      </p:sp>
      <p:sp>
        <p:nvSpPr>
          <p:cNvPr id="22" name="Rectangle 21"/>
          <p:cNvSpPr/>
          <p:nvPr/>
        </p:nvSpPr>
        <p:spPr>
          <a:xfrm>
            <a:off x="76200" y="5480268"/>
            <a:ext cx="8611124" cy="584775"/>
          </a:xfrm>
          <a:prstGeom prst="rect">
            <a:avLst/>
          </a:prstGeom>
        </p:spPr>
        <p:txBody>
          <a:bodyPr wrap="square">
            <a:spAutoFit/>
          </a:bodyPr>
          <a:lstStyle/>
          <a:p>
            <a:r>
              <a:rPr lang="en-US" sz="3200" b="1" u="sng" dirty="0" smtClean="0">
                <a:solidFill>
                  <a:srgbClr val="FF0000"/>
                </a:solidFill>
              </a:rPr>
              <a:t>Accurate phonon lifetimes are important!</a:t>
            </a:r>
            <a:endParaRPr lang="en-US" sz="3200" b="1" u="sng" dirty="0">
              <a:solidFill>
                <a:srgbClr val="FF0000"/>
              </a:solidFill>
            </a:endParaRPr>
          </a:p>
        </p:txBody>
      </p:sp>
    </p:spTree>
    <p:extLst>
      <p:ext uri="{BB962C8B-B14F-4D97-AF65-F5344CB8AC3E}">
        <p14:creationId xmlns:p14="http://schemas.microsoft.com/office/powerpoint/2010/main" val="24468064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0" y="-228600"/>
            <a:ext cx="9144000" cy="1143000"/>
          </a:xfrm>
        </p:spPr>
        <p:txBody>
          <a:bodyPr>
            <a:normAutofit/>
          </a:bodyPr>
          <a:lstStyle/>
          <a:p>
            <a:pPr algn="l"/>
            <a:r>
              <a:rPr lang="en-US" sz="3800" u="sng" dirty="0" smtClean="0"/>
              <a:t>Phonon Normal Mode Coordinate</a:t>
            </a:r>
            <a:r>
              <a:rPr lang="en-US" sz="3800" u="sng" baseline="30000" dirty="0" smtClean="0"/>
              <a:t>1,2</a:t>
            </a:r>
            <a:endParaRPr lang="en-US" sz="3800" u="sng" baseline="30000" dirty="0"/>
          </a:p>
        </p:txBody>
      </p:sp>
      <p:pic>
        <p:nvPicPr>
          <p:cNvPr id="1198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468" y="609600"/>
            <a:ext cx="6781800" cy="1303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Group 1"/>
          <p:cNvGrpSpPr/>
          <p:nvPr/>
        </p:nvGrpSpPr>
        <p:grpSpPr>
          <a:xfrm>
            <a:off x="3007669" y="1447800"/>
            <a:ext cx="6136331" cy="969286"/>
            <a:chOff x="3007669" y="1752600"/>
            <a:chExt cx="6136331" cy="969286"/>
          </a:xfrm>
        </p:grpSpPr>
        <p:grpSp>
          <p:nvGrpSpPr>
            <p:cNvPr id="17" name="Group 16"/>
            <p:cNvGrpSpPr/>
            <p:nvPr/>
          </p:nvGrpSpPr>
          <p:grpSpPr>
            <a:xfrm>
              <a:off x="6621386" y="1752600"/>
              <a:ext cx="2522614" cy="969286"/>
              <a:chOff x="4419600" y="2057400"/>
              <a:chExt cx="2522614" cy="969286"/>
            </a:xfrm>
          </p:grpSpPr>
          <mc:AlternateContent xmlns:mc="http://schemas.openxmlformats.org/markup-compatibility/2006" xmlns:a14="http://schemas.microsoft.com/office/drawing/2010/main">
            <mc:Choice Requires="a14">
              <p:sp>
                <p:nvSpPr>
                  <p:cNvPr id="5" name="TextBox 4"/>
                  <p:cNvSpPr txBox="1"/>
                  <p:nvPr/>
                </p:nvSpPr>
                <p:spPr>
                  <a:xfrm>
                    <a:off x="4419600" y="2057400"/>
                    <a:ext cx="2522614" cy="9527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latin typeface="Cambria Math"/>
                                </a:rPr>
                              </m:ctrlPr>
                            </m:sSupPr>
                            <m:e>
                              <m:acc>
                                <m:accPr>
                                  <m:chr m:val="̇"/>
                                  <m:ctrlPr>
                                    <a:rPr lang="en-US" sz="3200" i="1">
                                      <a:latin typeface="Cambria Math"/>
                                    </a:rPr>
                                  </m:ctrlPr>
                                </m:accPr>
                                <m:e>
                                  <m:r>
                                    <a:rPr lang="en-US" sz="3200" b="0" i="1" smtClean="0">
                                      <a:latin typeface="Cambria Math"/>
                                    </a:rPr>
                                    <m:t>𝑞</m:t>
                                  </m:r>
                                </m:e>
                              </m:acc>
                            </m:e>
                            <m:sup>
                              <m:r>
                                <a:rPr lang="en-US" sz="3200" b="0" i="1" smtClean="0">
                                  <a:latin typeface="Cambria Math"/>
                                </a:rPr>
                                <m:t>∗</m:t>
                              </m:r>
                            </m:sup>
                          </m:sSup>
                          <m:acc>
                            <m:accPr>
                              <m:chr m:val="̇"/>
                              <m:ctrlPr>
                                <a:rPr lang="en-US" sz="3200" i="1">
                                  <a:latin typeface="Cambria Math"/>
                                </a:rPr>
                              </m:ctrlPr>
                            </m:accPr>
                            <m:e>
                              <m:r>
                                <a:rPr lang="en-US" sz="3200" i="1">
                                  <a:latin typeface="Cambria Math"/>
                                </a:rPr>
                                <m:t>𝑞</m:t>
                              </m:r>
                            </m:e>
                          </m:acc>
                          <m:r>
                            <a:rPr lang="en-US" sz="3200" i="1" smtClean="0">
                              <a:latin typeface="Cambria Math"/>
                              <a:ea typeface="Cambria Math"/>
                            </a:rPr>
                            <m:t>∝</m:t>
                          </m:r>
                          <m:r>
                            <a:rPr lang="en-US" sz="3200" b="0" i="1" smtClean="0">
                              <a:latin typeface="Cambria Math"/>
                              <a:ea typeface="Cambria Math"/>
                            </a:rPr>
                            <m:t>𝑛</m:t>
                          </m:r>
                          <m:d>
                            <m:dPr>
                              <m:ctrlPr>
                                <a:rPr lang="en-US" sz="3200" b="0" i="1" smtClean="0">
                                  <a:latin typeface="Cambria Math"/>
                                  <a:ea typeface="Cambria Math"/>
                                </a:rPr>
                              </m:ctrlPr>
                            </m:dPr>
                            <m:e>
                              <m:m>
                                <m:mPr>
                                  <m:mcs>
                                    <m:mc>
                                      <m:mcPr>
                                        <m:count m:val="1"/>
                                        <m:mcJc m:val="center"/>
                                      </m:mcPr>
                                    </m:mc>
                                  </m:mcs>
                                  <m:ctrlPr>
                                    <a:rPr lang="en-US" sz="3200" b="0" i="1" smtClean="0">
                                      <a:latin typeface="Cambria Math"/>
                                      <a:ea typeface="Cambria Math"/>
                                    </a:rPr>
                                  </m:ctrlPr>
                                </m:mPr>
                                <m:mr>
                                  <m:e/>
                                </m:mr>
                                <m:mr>
                                  <m:e/>
                                </m:mr>
                              </m:m>
                            </m:e>
                          </m:d>
                        </m:oMath>
                      </m:oMathPara>
                    </a14:m>
                    <a:endParaRPr lang="en-US" sz="3200" dirty="0">
                      <a:latin typeface="Times New Roman" pitchFamily="18" charset="0"/>
                      <a:cs typeface="Times New Roman"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4419600" y="2057400"/>
                    <a:ext cx="2522614" cy="952761"/>
                  </a:xfrm>
                  <a:prstGeom prst="rect">
                    <a:avLst/>
                  </a:prstGeom>
                  <a:blipFill rotWithShape="1">
                    <a:blip r:embed="rId3"/>
                    <a:stretch>
                      <a:fillRect/>
                    </a:stretch>
                  </a:blipFill>
                </p:spPr>
                <p:txBody>
                  <a:bodyPr/>
                  <a:lstStyle/>
                  <a:p>
                    <a:r>
                      <a:rPr lang="en-US">
                        <a:noFill/>
                      </a:rPr>
                      <a:t> </a:t>
                    </a:r>
                  </a:p>
                </p:txBody>
              </p:sp>
            </mc:Fallback>
          </mc:AlternateContent>
          <p:sp>
            <p:nvSpPr>
              <p:cNvPr id="6" name="Rectangle 5"/>
              <p:cNvSpPr/>
              <p:nvPr/>
            </p:nvSpPr>
            <p:spPr>
              <a:xfrm>
                <a:off x="6248400" y="2073925"/>
                <a:ext cx="304800" cy="952761"/>
              </a:xfrm>
              <a:prstGeom prst="rect">
                <a:avLst/>
              </a:prstGeom>
              <a:solidFill>
                <a:schemeClr val="bg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410" t="37894" r="90165" b="34242"/>
              <a:stretch/>
            </p:blipFill>
            <p:spPr bwMode="auto">
              <a:xfrm>
                <a:off x="6248400" y="2161744"/>
                <a:ext cx="336767" cy="744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3" name="Rectangle 22"/>
            <p:cNvSpPr/>
            <p:nvPr/>
          </p:nvSpPr>
          <p:spPr>
            <a:xfrm>
              <a:off x="3007669" y="1958863"/>
              <a:ext cx="4395787" cy="584775"/>
            </a:xfrm>
            <a:prstGeom prst="rect">
              <a:avLst/>
            </a:prstGeom>
          </p:spPr>
          <p:txBody>
            <a:bodyPr wrap="square">
              <a:spAutoFit/>
            </a:bodyPr>
            <a:lstStyle/>
            <a:p>
              <a:pPr>
                <a:buFontTx/>
                <a:buChar char="-"/>
              </a:pPr>
              <a:r>
                <a:rPr lang="en-US" sz="3200" b="1" u="sng" dirty="0" smtClean="0"/>
                <a:t>Phonon occupation</a:t>
              </a:r>
              <a:r>
                <a:rPr lang="en-US" sz="3200" b="1" u="sng" dirty="0"/>
                <a:t>:</a:t>
              </a:r>
              <a:endParaRPr lang="en-US" sz="3200" b="1" u="sng" dirty="0" smtClean="0"/>
            </a:p>
          </p:txBody>
        </p:sp>
      </p:grpSp>
      <p:sp>
        <p:nvSpPr>
          <p:cNvPr id="24" name="Rectangle 23"/>
          <p:cNvSpPr/>
          <p:nvPr/>
        </p:nvSpPr>
        <p:spPr>
          <a:xfrm>
            <a:off x="-4395787" y="3048775"/>
            <a:ext cx="4395787" cy="584775"/>
          </a:xfrm>
          <a:prstGeom prst="rect">
            <a:avLst/>
          </a:prstGeom>
        </p:spPr>
        <p:txBody>
          <a:bodyPr wrap="square">
            <a:spAutoFit/>
          </a:bodyPr>
          <a:lstStyle/>
          <a:p>
            <a:pPr>
              <a:buFontTx/>
              <a:buChar char="-"/>
            </a:pPr>
            <a:r>
              <a:rPr lang="en-US" sz="3200" dirty="0" smtClean="0"/>
              <a:t>Phonon occupation</a:t>
            </a:r>
            <a:r>
              <a:rPr lang="en-US" sz="3200" dirty="0"/>
              <a:t>:</a:t>
            </a:r>
            <a:endParaRPr lang="en-US" sz="3200" dirty="0" smtClean="0"/>
          </a:p>
        </p:txBody>
      </p:sp>
      <p:sp>
        <p:nvSpPr>
          <p:cNvPr id="50" name="Rectangle 49"/>
          <p:cNvSpPr/>
          <p:nvPr/>
        </p:nvSpPr>
        <p:spPr>
          <a:xfrm>
            <a:off x="8750944" y="-12510"/>
            <a:ext cx="393056" cy="584775"/>
          </a:xfrm>
          <a:prstGeom prst="rect">
            <a:avLst/>
          </a:prstGeom>
        </p:spPr>
        <p:txBody>
          <a:bodyPr wrap="none">
            <a:spAutoFit/>
          </a:bodyPr>
          <a:lstStyle/>
          <a:p>
            <a:r>
              <a:rPr lang="en-US" sz="3200" b="1" dirty="0" smtClean="0">
                <a:solidFill>
                  <a:srgbClr val="FF0000"/>
                </a:solidFill>
              </a:rPr>
              <a:t>3</a:t>
            </a:r>
            <a:endParaRPr lang="en-US" sz="3200" b="1" dirty="0">
              <a:solidFill>
                <a:srgbClr val="FF0000"/>
              </a:solidFill>
            </a:endParaRPr>
          </a:p>
        </p:txBody>
      </p:sp>
      <p:sp>
        <p:nvSpPr>
          <p:cNvPr id="21" name="Rectangle 20"/>
          <p:cNvSpPr/>
          <p:nvPr/>
        </p:nvSpPr>
        <p:spPr>
          <a:xfrm>
            <a:off x="76199" y="6412468"/>
            <a:ext cx="6959129" cy="369332"/>
          </a:xfrm>
          <a:prstGeom prst="rect">
            <a:avLst/>
          </a:prstGeom>
        </p:spPr>
        <p:txBody>
          <a:bodyPr wrap="square">
            <a:spAutoFit/>
          </a:bodyPr>
          <a:lstStyle/>
          <a:p>
            <a:r>
              <a:rPr lang="en-US" baseline="30000" dirty="0" smtClean="0"/>
              <a:t>2</a:t>
            </a:r>
            <a:r>
              <a:rPr lang="en-US" dirty="0" smtClean="0"/>
              <a:t>D</a:t>
            </a:r>
            <a:r>
              <a:rPr lang="en-US" dirty="0"/>
              <a:t>. C. Wallace, </a:t>
            </a:r>
            <a:r>
              <a:rPr lang="en-US" i="1" dirty="0"/>
              <a:t>Thermodynamics of </a:t>
            </a:r>
            <a:r>
              <a:rPr lang="en-US" i="1" dirty="0" smtClean="0"/>
              <a:t>Crystals</a:t>
            </a:r>
            <a:r>
              <a:rPr lang="en-US" dirty="0" smtClean="0"/>
              <a:t>.</a:t>
            </a:r>
            <a:endParaRPr lang="en-US" dirty="0"/>
          </a:p>
        </p:txBody>
      </p:sp>
      <p:sp>
        <p:nvSpPr>
          <p:cNvPr id="22" name="Rectangle 21"/>
          <p:cNvSpPr/>
          <p:nvPr/>
        </p:nvSpPr>
        <p:spPr>
          <a:xfrm>
            <a:off x="76200" y="6107668"/>
            <a:ext cx="8001000" cy="369332"/>
          </a:xfrm>
          <a:prstGeom prst="rect">
            <a:avLst/>
          </a:prstGeom>
        </p:spPr>
        <p:txBody>
          <a:bodyPr wrap="square">
            <a:spAutoFit/>
          </a:bodyPr>
          <a:lstStyle/>
          <a:p>
            <a:r>
              <a:rPr lang="en-US" baseline="30000" dirty="0"/>
              <a:t>1</a:t>
            </a:r>
            <a:r>
              <a:rPr lang="en-US" dirty="0" smtClean="0"/>
              <a:t>M</a:t>
            </a:r>
            <a:r>
              <a:rPr lang="en-US" dirty="0"/>
              <a:t>. T. Dove, </a:t>
            </a:r>
            <a:r>
              <a:rPr lang="en-US" i="1" dirty="0"/>
              <a:t>Introduction to Lattice </a:t>
            </a:r>
            <a:r>
              <a:rPr lang="en-US" i="1" dirty="0" smtClean="0"/>
              <a:t>Dynamics.</a:t>
            </a:r>
            <a:endParaRPr lang="en-US" dirty="0"/>
          </a:p>
        </p:txBody>
      </p:sp>
      <p:grpSp>
        <p:nvGrpSpPr>
          <p:cNvPr id="18" name="Group 17"/>
          <p:cNvGrpSpPr/>
          <p:nvPr/>
        </p:nvGrpSpPr>
        <p:grpSpPr>
          <a:xfrm>
            <a:off x="-152400" y="1752600"/>
            <a:ext cx="9296400" cy="3657600"/>
            <a:chOff x="-152400" y="1828800"/>
            <a:chExt cx="9296400" cy="3657600"/>
          </a:xfrm>
        </p:grpSpPr>
        <p:grpSp>
          <p:nvGrpSpPr>
            <p:cNvPr id="25" name="Group 24"/>
            <p:cNvGrpSpPr/>
            <p:nvPr/>
          </p:nvGrpSpPr>
          <p:grpSpPr>
            <a:xfrm>
              <a:off x="76200" y="1828800"/>
              <a:ext cx="8991600" cy="3499946"/>
              <a:chOff x="76200" y="3129454"/>
              <a:chExt cx="8991600" cy="3499946"/>
            </a:xfrm>
          </p:grpSpPr>
          <p:sp>
            <p:nvSpPr>
              <p:cNvPr id="33" name="Rectangle 32"/>
              <p:cNvSpPr/>
              <p:nvPr/>
            </p:nvSpPr>
            <p:spPr>
              <a:xfrm>
                <a:off x="76200" y="3129454"/>
                <a:ext cx="8991600" cy="3416320"/>
              </a:xfrm>
              <a:prstGeom prst="rect">
                <a:avLst/>
              </a:prstGeom>
            </p:spPr>
            <p:txBody>
              <a:bodyPr wrap="square">
                <a:spAutoFit/>
              </a:bodyPr>
              <a:lstStyle/>
              <a:p>
                <a:r>
                  <a:rPr lang="en-US" sz="3200" b="1" u="sng" dirty="0" smtClean="0"/>
                  <a:t>Need:</a:t>
                </a:r>
              </a:p>
              <a:p>
                <a:endParaRPr lang="en-US" sz="2600" dirty="0" smtClean="0"/>
              </a:p>
              <a:p>
                <a:pPr marL="514350" indent="-514350">
                  <a:buAutoNum type="arabicParenR"/>
                </a:pPr>
                <a:r>
                  <a:rPr lang="en-US" sz="2600" dirty="0" smtClean="0"/>
                  <a:t>Allowed </a:t>
                </a:r>
                <a:r>
                  <a:rPr lang="en-US" sz="2600" dirty="0" err="1" smtClean="0"/>
                  <a:t>wavevectors</a:t>
                </a:r>
                <a:r>
                  <a:rPr lang="en-US" sz="2600" dirty="0" smtClean="0"/>
                  <a:t> (from crystal):</a:t>
                </a:r>
              </a:p>
              <a:p>
                <a:pPr marL="514350" indent="-514350">
                  <a:buAutoNum type="arabicParenR"/>
                </a:pPr>
                <a:endParaRPr lang="en-US" sz="2000" dirty="0" smtClean="0"/>
              </a:p>
              <a:p>
                <a:pPr marL="514350" indent="-514350">
                  <a:buAutoNum type="arabicParenR"/>
                </a:pPr>
                <a:endParaRPr lang="en-US" sz="2000" dirty="0" smtClean="0"/>
              </a:p>
              <a:p>
                <a:pPr marL="514350" indent="-514350">
                  <a:buAutoNum type="arabicParenR"/>
                </a:pPr>
                <a:r>
                  <a:rPr lang="en-US" sz="2600" dirty="0" smtClean="0"/>
                  <a:t>Atomic velocities (from molecular dynamics):</a:t>
                </a:r>
                <a:endParaRPr lang="en-US" sz="2600" dirty="0"/>
              </a:p>
              <a:p>
                <a:pPr marL="514350" indent="-514350">
                  <a:buAutoNum type="arabicParenR"/>
                </a:pPr>
                <a:endParaRPr lang="en-US" sz="2000" dirty="0" smtClean="0"/>
              </a:p>
              <a:p>
                <a:pPr marL="514350" indent="-514350">
                  <a:buAutoNum type="arabicParenR"/>
                </a:pPr>
                <a:endParaRPr lang="en-US" sz="2000" dirty="0" smtClean="0"/>
              </a:p>
              <a:p>
                <a:pPr marL="514350" indent="-514350">
                  <a:buAutoNum type="arabicParenR"/>
                </a:pPr>
                <a:r>
                  <a:rPr lang="en-US" sz="2600" dirty="0"/>
                  <a:t>Eigenvector </a:t>
                </a:r>
                <a:r>
                  <a:rPr lang="en-US" sz="2600" dirty="0" smtClean="0"/>
                  <a:t>(from </a:t>
                </a:r>
                <a:r>
                  <a:rPr lang="en-US" sz="2600" dirty="0"/>
                  <a:t>l</a:t>
                </a:r>
                <a:r>
                  <a:rPr lang="en-US" sz="2600" dirty="0" smtClean="0"/>
                  <a:t>attice dynamics):</a:t>
                </a:r>
              </a:p>
            </p:txBody>
          </p:sp>
          <p:pic>
            <p:nvPicPr>
              <p:cNvPr id="3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8776" t="28886" r="26868" b="21620"/>
              <a:stretch/>
            </p:blipFill>
            <p:spPr bwMode="auto">
              <a:xfrm>
                <a:off x="7849907" y="5872654"/>
                <a:ext cx="1141693" cy="756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3066" t="28886" r="502" b="21620"/>
              <a:stretch/>
            </p:blipFill>
            <p:spPr bwMode="auto">
              <a:xfrm>
                <a:off x="6813344" y="3967654"/>
                <a:ext cx="2102056" cy="756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4189" t="28886" r="41635" b="21620"/>
              <a:stretch/>
            </p:blipFill>
            <p:spPr bwMode="auto">
              <a:xfrm>
                <a:off x="7788084" y="4963508"/>
                <a:ext cx="1127316" cy="756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27" name="Straight Connector 26"/>
            <p:cNvCxnSpPr/>
            <p:nvPr/>
          </p:nvCxnSpPr>
          <p:spPr>
            <a:xfrm>
              <a:off x="-152400" y="3505200"/>
              <a:ext cx="929640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152400" y="4453058"/>
              <a:ext cx="9296400" cy="5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52400" y="2514600"/>
              <a:ext cx="929640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52400" y="5486399"/>
              <a:ext cx="9296400" cy="1"/>
            </a:xfrm>
            <a:prstGeom prst="line">
              <a:avLst/>
            </a:prstGeom>
          </p:spPr>
          <p:style>
            <a:lnRef idx="1">
              <a:schemeClr val="accent1"/>
            </a:lnRef>
            <a:fillRef idx="0">
              <a:schemeClr val="accent1"/>
            </a:fillRef>
            <a:effectRef idx="0">
              <a:schemeClr val="accent1"/>
            </a:effectRef>
            <a:fontRef idx="minor">
              <a:schemeClr val="tx1"/>
            </a:fontRef>
          </p:style>
        </p:cxnSp>
      </p:grpSp>
      <p:sp>
        <p:nvSpPr>
          <p:cNvPr id="37" name="Rectangle 36"/>
          <p:cNvSpPr/>
          <p:nvPr/>
        </p:nvSpPr>
        <p:spPr>
          <a:xfrm>
            <a:off x="76200" y="5435025"/>
            <a:ext cx="8882319" cy="584775"/>
          </a:xfrm>
          <a:prstGeom prst="rect">
            <a:avLst/>
          </a:prstGeom>
        </p:spPr>
        <p:txBody>
          <a:bodyPr wrap="square">
            <a:spAutoFit/>
          </a:bodyPr>
          <a:lstStyle/>
          <a:p>
            <a:pPr>
              <a:buFontTx/>
              <a:buChar char="-"/>
            </a:pPr>
            <a:r>
              <a:rPr lang="en-US" sz="3200" dirty="0" smtClean="0"/>
              <a:t> Lattice dynamics requires periodic system.</a:t>
            </a:r>
            <a:endParaRPr lang="en-US" sz="3200" dirty="0"/>
          </a:p>
        </p:txBody>
      </p:sp>
    </p:spTree>
    <p:extLst>
      <p:ext uri="{BB962C8B-B14F-4D97-AF65-F5344CB8AC3E}">
        <p14:creationId xmlns:p14="http://schemas.microsoft.com/office/powerpoint/2010/main" val="18454853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648200" y="4953000"/>
            <a:ext cx="4800600" cy="553998"/>
          </a:xfrm>
          <a:prstGeom prst="rect">
            <a:avLst/>
          </a:prstGeom>
        </p:spPr>
        <p:txBody>
          <a:bodyPr wrap="square">
            <a:spAutoFit/>
          </a:bodyPr>
          <a:lstStyle/>
          <a:p>
            <a:pPr lvl="0">
              <a:spcBef>
                <a:spcPct val="20000"/>
              </a:spcBef>
              <a:defRPr/>
            </a:pPr>
            <a:r>
              <a:rPr lang="en-US" sz="3000" dirty="0" smtClean="0"/>
              <a:t>Broad peak = short </a:t>
            </a:r>
            <a:r>
              <a:rPr lang="en-US" sz="3000" b="1" dirty="0" smtClean="0">
                <a:solidFill>
                  <a:srgbClr val="C00000"/>
                </a:solidFill>
              </a:rPr>
              <a:t>lifetime</a:t>
            </a:r>
          </a:p>
        </p:txBody>
      </p:sp>
      <p:grpSp>
        <p:nvGrpSpPr>
          <p:cNvPr id="9" name="Group 8"/>
          <p:cNvGrpSpPr/>
          <p:nvPr/>
        </p:nvGrpSpPr>
        <p:grpSpPr>
          <a:xfrm>
            <a:off x="76200" y="3277103"/>
            <a:ext cx="5257801" cy="3428497"/>
            <a:chOff x="0" y="3429503"/>
            <a:chExt cx="5257801" cy="3428497"/>
          </a:xfrm>
        </p:grpSpPr>
        <p:grpSp>
          <p:nvGrpSpPr>
            <p:cNvPr id="10" name="Group 9"/>
            <p:cNvGrpSpPr/>
            <p:nvPr/>
          </p:nvGrpSpPr>
          <p:grpSpPr>
            <a:xfrm>
              <a:off x="0" y="3429503"/>
              <a:ext cx="5257801" cy="3428497"/>
              <a:chOff x="0" y="3429503"/>
              <a:chExt cx="5257801" cy="3428497"/>
            </a:xfrm>
          </p:grpSpPr>
          <p:graphicFrame>
            <p:nvGraphicFramePr>
              <p:cNvPr id="14" name="Chart 13"/>
              <p:cNvGraphicFramePr/>
              <p:nvPr/>
            </p:nvGraphicFramePr>
            <p:xfrm>
              <a:off x="0" y="3429503"/>
              <a:ext cx="5257801" cy="3428497"/>
            </p:xfrm>
            <a:graphic>
              <a:graphicData uri="http://schemas.openxmlformats.org/drawingml/2006/chart">
                <c:chart xmlns:c="http://schemas.openxmlformats.org/drawingml/2006/chart" xmlns:r="http://schemas.openxmlformats.org/officeDocument/2006/relationships" r:id="rId3"/>
              </a:graphicData>
            </a:graphic>
          </p:graphicFrame>
          <p:cxnSp>
            <p:nvCxnSpPr>
              <p:cNvPr id="15" name="Straight Arrow Connector 14"/>
              <p:cNvCxnSpPr/>
              <p:nvPr/>
            </p:nvCxnSpPr>
            <p:spPr>
              <a:xfrm>
                <a:off x="2590800" y="5029200"/>
                <a:ext cx="4572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sp>
          <p:nvSpPr>
            <p:cNvPr id="11" name="Rectangle 10"/>
            <p:cNvSpPr/>
            <p:nvPr/>
          </p:nvSpPr>
          <p:spPr>
            <a:xfrm rot="16200000">
              <a:off x="-345041" y="4456022"/>
              <a:ext cx="1263487" cy="523220"/>
            </a:xfrm>
            <a:prstGeom prst="rect">
              <a:avLst/>
            </a:prstGeom>
          </p:spPr>
          <p:txBody>
            <a:bodyPr wrap="none">
              <a:spAutoFit/>
            </a:bodyPr>
            <a:lstStyle/>
            <a:p>
              <a:r>
                <a:rPr lang="en-US" sz="2800" dirty="0" smtClean="0">
                  <a:latin typeface="Times New Roman" pitchFamily="18" charset="0"/>
                  <a:cs typeface="Times New Roman" pitchFamily="18" charset="0"/>
                </a:rPr>
                <a:t>SED(</a:t>
              </a:r>
              <a:r>
                <a:rPr lang="el-GR" sz="2800" i="1" dirty="0" smtClean="0">
                  <a:latin typeface="Times New Roman" pitchFamily="18" charset="0"/>
                  <a:cs typeface="Times New Roman" pitchFamily="18" charset="0"/>
                </a:rPr>
                <a:t>ν</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cxnSp>
          <p:nvCxnSpPr>
            <p:cNvPr id="12" name="Straight Arrow Connector 11"/>
            <p:cNvCxnSpPr/>
            <p:nvPr/>
          </p:nvCxnSpPr>
          <p:spPr>
            <a:xfrm flipV="1">
              <a:off x="3124200" y="4500070"/>
              <a:ext cx="1591276" cy="5291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438400" y="6334780"/>
              <a:ext cx="2277076" cy="523220"/>
            </a:xfrm>
            <a:prstGeom prst="rect">
              <a:avLst/>
            </a:prstGeom>
          </p:spPr>
          <p:txBody>
            <a:bodyPr wrap="square">
              <a:spAutoFit/>
            </a:bodyPr>
            <a:lstStyle/>
            <a:p>
              <a:r>
                <a:rPr lang="el-GR" sz="2800" i="1" dirty="0" smtClean="0">
                  <a:latin typeface="Times New Roman" pitchFamily="18" charset="0"/>
                  <a:cs typeface="Times New Roman" pitchFamily="18" charset="0"/>
                </a:rPr>
                <a:t>ω</a:t>
              </a:r>
              <a:endParaRPr lang="en-US" sz="2800" dirty="0">
                <a:latin typeface="Times New Roman" pitchFamily="18" charset="0"/>
                <a:cs typeface="Times New Roman" pitchFamily="18" charset="0"/>
              </a:endParaRPr>
            </a:p>
          </p:txBody>
        </p:sp>
      </p:grpSp>
      <p:grpSp>
        <p:nvGrpSpPr>
          <p:cNvPr id="23" name="Group 22"/>
          <p:cNvGrpSpPr/>
          <p:nvPr/>
        </p:nvGrpSpPr>
        <p:grpSpPr>
          <a:xfrm>
            <a:off x="999796" y="914400"/>
            <a:ext cx="7754007" cy="2466975"/>
            <a:chOff x="76200" y="4010025"/>
            <a:chExt cx="7754007" cy="2466975"/>
          </a:xfrm>
        </p:grpSpPr>
        <p:pic>
          <p:nvPicPr>
            <p:cNvPr id="24" name="Picture 23"/>
            <p:cNvPicPr>
              <a:picLocks noChangeAspect="1" noChangeArrowheads="1"/>
            </p:cNvPicPr>
            <p:nvPr/>
          </p:nvPicPr>
          <p:blipFill rotWithShape="1">
            <a:blip r:embed="rId4">
              <a:extLst>
                <a:ext uri="{28A0092B-C50C-407E-A947-70E740481C1C}">
                  <a14:useLocalDpi xmlns:a14="http://schemas.microsoft.com/office/drawing/2010/main" val="0"/>
                </a:ext>
              </a:extLst>
            </a:blip>
            <a:srcRect l="17187"/>
            <a:stretch/>
          </p:blipFill>
          <p:spPr bwMode="auto">
            <a:xfrm>
              <a:off x="1464664" y="4010025"/>
              <a:ext cx="6365543"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5" name="Group 24"/>
            <p:cNvGrpSpPr/>
            <p:nvPr/>
          </p:nvGrpSpPr>
          <p:grpSpPr>
            <a:xfrm>
              <a:off x="1421196" y="5229225"/>
              <a:ext cx="4885011" cy="1247775"/>
              <a:chOff x="4146660" y="4419600"/>
              <a:chExt cx="4885011" cy="1247775"/>
            </a:xfrm>
          </p:grpSpPr>
          <p:pic>
            <p:nvPicPr>
              <p:cNvPr id="27"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l="50000"/>
              <a:stretch/>
            </p:blipFill>
            <p:spPr bwMode="auto">
              <a:xfrm>
                <a:off x="4593021" y="4419600"/>
                <a:ext cx="4438650"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5"/>
              <p:cNvPicPr>
                <a:picLocks noChangeAspect="1" noChangeArrowheads="1"/>
              </p:cNvPicPr>
              <p:nvPr/>
            </p:nvPicPr>
            <p:blipFill rotWithShape="1">
              <a:blip r:embed="rId6">
                <a:extLst>
                  <a:ext uri="{28A0092B-C50C-407E-A947-70E740481C1C}">
                    <a14:useLocalDpi xmlns:a14="http://schemas.microsoft.com/office/drawing/2010/main" val="0"/>
                  </a:ext>
                </a:extLst>
              </a:blip>
              <a:srcRect l="81843"/>
              <a:stretch/>
            </p:blipFill>
            <p:spPr bwMode="auto">
              <a:xfrm>
                <a:off x="4146660" y="4662487"/>
                <a:ext cx="50154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6" name="Picture 5"/>
            <p:cNvPicPr>
              <a:picLocks noChangeAspect="1" noChangeArrowheads="1"/>
            </p:cNvPicPr>
            <p:nvPr/>
          </p:nvPicPr>
          <p:blipFill rotWithShape="1">
            <a:blip r:embed="rId6">
              <a:extLst>
                <a:ext uri="{28A0092B-C50C-407E-A947-70E740481C1C}">
                  <a14:useLocalDpi xmlns:a14="http://schemas.microsoft.com/office/drawing/2010/main" val="0"/>
                </a:ext>
              </a:extLst>
            </a:blip>
            <a:srcRect r="56528"/>
            <a:stretch/>
          </p:blipFill>
          <p:spPr bwMode="auto">
            <a:xfrm>
              <a:off x="76200" y="4314825"/>
              <a:ext cx="120080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4" name="Group 33"/>
          <p:cNvGrpSpPr/>
          <p:nvPr/>
        </p:nvGrpSpPr>
        <p:grpSpPr>
          <a:xfrm>
            <a:off x="4876800" y="3810000"/>
            <a:ext cx="2400300" cy="1061545"/>
            <a:chOff x="4876800" y="3810000"/>
            <a:chExt cx="2400300" cy="1061545"/>
          </a:xfrm>
        </p:grpSpPr>
        <p:grpSp>
          <p:nvGrpSpPr>
            <p:cNvPr id="31" name="Group 30"/>
            <p:cNvGrpSpPr/>
            <p:nvPr/>
          </p:nvGrpSpPr>
          <p:grpSpPr>
            <a:xfrm>
              <a:off x="4876800" y="3823795"/>
              <a:ext cx="2400300" cy="1047750"/>
              <a:chOff x="4876800" y="3823795"/>
              <a:chExt cx="2400300" cy="1047750"/>
            </a:xfrm>
          </p:grpSpPr>
          <mc:AlternateContent xmlns:mc="http://schemas.openxmlformats.org/markup-compatibility/2006" xmlns:a14="http://schemas.microsoft.com/office/drawing/2010/main">
            <mc:Choice Requires="a14">
              <p:graphicFrame>
                <p:nvGraphicFramePr>
                  <p:cNvPr id="5" name="Object 16"/>
                  <p:cNvGraphicFramePr>
                    <a:graphicFrameLocks noChangeAspect="1"/>
                  </p:cNvGraphicFramePr>
                  <p:nvPr>
                    <p:extLst>
                      <p:ext uri="{D42A27DB-BD31-4B8C-83A1-F6EECF244321}">
                        <p14:modId xmlns:p14="http://schemas.microsoft.com/office/powerpoint/2010/main" val="2194687986"/>
                      </p:ext>
                    </p:extLst>
                  </p:nvPr>
                </p:nvGraphicFramePr>
                <p:xfrm>
                  <a:off x="5693030" y="4042870"/>
                  <a:ext cx="1584070" cy="443826"/>
                </p:xfrm>
                <a:graphic>
                  <a:graphicData uri="http://schemas.openxmlformats.org/presentationml/2006/ole">
                    <mc:AlternateContent>
                      <mc:Choice xmlns:v="urn:schemas-microsoft-com:vml" Requires="v">
                        <p:oleObj spid="_x0000_s128239" name="Equation" r:id="rId7" imgW="723600" imgH="228600" progId="Equation.3">
                          <p:embed/>
                        </p:oleObj>
                      </mc:Choice>
                      <mc:Fallback>
                        <p:oleObj name="Equation" r:id="rId7" imgW="723600" imgH="228600" progId="Equation.3">
                          <p:embed/>
                          <p:pic>
                            <p:nvPicPr>
                              <p:cNvPr id="0" name=""/>
                              <p:cNvPicPr>
                                <a:picLocks noChangeAspect="1" noChangeArrowheads="1"/>
                              </p:cNvPicPr>
                              <p:nvPr/>
                            </p:nvPicPr>
                            <p:blipFill>
                              <a:blip r:embed="rId8"/>
                              <a:srcRect/>
                              <a:stretch>
                                <a:fillRect/>
                              </a:stretch>
                            </p:blipFill>
                            <p:spPr bwMode="auto">
                              <a:xfrm>
                                <a:off x="5693030" y="4042870"/>
                                <a:ext cx="1584070" cy="443826"/>
                              </a:xfrm>
                              <a:prstGeom prst="rect">
                                <a:avLst/>
                              </a:prstGeom>
                              <a:noFill/>
                            </p:spPr>
                          </p:pic>
                        </p:oleObj>
                      </mc:Fallback>
                    </mc:AlternateContent>
                  </a:graphicData>
                </a:graphic>
              </p:graphicFrame>
            </mc:Choice>
            <mc:Fallback xmlns="">
              <p:graphicFrame>
                <p:nvGraphicFramePr>
                  <p:cNvPr id="5" name="Object 16"/>
                  <p:cNvGraphicFramePr>
                    <a:graphicFrameLocks noChangeAspect="1"/>
                  </p:cNvGraphicFramePr>
                  <p:nvPr>
                    <p:extLst>
                      <p:ext uri="{D42A27DB-BD31-4B8C-83A1-F6EECF244321}">
                        <p14:modId xmlns:p14="http://schemas.microsoft.com/office/powerpoint/2010/main" val="2194687986"/>
                      </p:ext>
                    </p:extLst>
                  </p:nvPr>
                </p:nvGraphicFramePr>
                <p:xfrm>
                  <a:off x="5693030" y="4042870"/>
                  <a:ext cx="1584070" cy="443826"/>
                </p:xfrm>
                <a:graphic>
                  <a:graphicData uri="http://schemas.openxmlformats.org/presentationml/2006/ole">
                    <mc:AlternateContent>
                      <mc:Choice xmlns:v="urn:schemas-microsoft-com:vml" Requires="v">
                        <p:oleObj spid="_x0000_s128096" name="Equation" r:id="rId9" imgW="723600" imgH="228600" progId="Equation.3">
                          <p:embed/>
                        </p:oleObj>
                      </mc:Choice>
                      <mc:Fallback>
                        <p:oleObj name="Equation" r:id="rId9" imgW="723600" imgH="228600" progId="Equation.3">
                          <p:embed/>
                          <p:pic>
                            <p:nvPicPr>
                              <p:cNvPr id="0" name=""/>
                              <p:cNvPicPr>
                                <a:picLocks noChangeAspect="1" noChangeArrowheads="1"/>
                              </p:cNvPicPr>
                              <p:nvPr/>
                            </p:nvPicPr>
                            <p:blipFill>
                              <a:blip r:embed="rId10"/>
                              <a:srcRect/>
                              <a:stretch>
                                <a:fillRect/>
                              </a:stretch>
                            </p:blipFill>
                            <p:spPr bwMode="auto">
                              <a:xfrm>
                                <a:off x="5693030" y="4042870"/>
                                <a:ext cx="1584070" cy="443826"/>
                              </a:xfrm>
                              <a:prstGeom prst="rect">
                                <a:avLst/>
                              </a:prstGeom>
                              <a:noFill/>
                            </p:spPr>
                          </p:pic>
                        </p:oleObj>
                      </mc:Fallback>
                    </mc:AlternateContent>
                  </a:graphicData>
                </a:graphic>
              </p:graphicFrame>
            </mc:Fallback>
          </mc:AlternateContent>
          <p:grpSp>
            <p:nvGrpSpPr>
              <p:cNvPr id="17" name="Group 16"/>
              <p:cNvGrpSpPr/>
              <p:nvPr/>
            </p:nvGrpSpPr>
            <p:grpSpPr>
              <a:xfrm>
                <a:off x="4876800" y="3823795"/>
                <a:ext cx="810975" cy="1047750"/>
                <a:chOff x="4370625" y="1762125"/>
                <a:chExt cx="810975" cy="1047750"/>
              </a:xfrm>
            </p:grpSpPr>
            <p:grpSp>
              <p:nvGrpSpPr>
                <p:cNvPr id="18" name="Group 17"/>
                <p:cNvGrpSpPr/>
                <p:nvPr/>
              </p:nvGrpSpPr>
              <p:grpSpPr>
                <a:xfrm>
                  <a:off x="4486275" y="1762125"/>
                  <a:ext cx="695325" cy="1047750"/>
                  <a:chOff x="4495800" y="1762125"/>
                  <a:chExt cx="695325" cy="1047750"/>
                </a:xfrm>
              </p:grpSpPr>
              <p:pic>
                <p:nvPicPr>
                  <p:cNvPr id="20" name="Picture 2"/>
                  <p:cNvPicPr>
                    <a:picLocks noChangeAspect="1" noChangeArrowheads="1"/>
                  </p:cNvPicPr>
                  <p:nvPr/>
                </p:nvPicPr>
                <p:blipFill rotWithShape="1">
                  <a:blip r:embed="rId11">
                    <a:extLst>
                      <a:ext uri="{28A0092B-C50C-407E-A947-70E740481C1C}">
                        <a14:useLocalDpi xmlns:a14="http://schemas.microsoft.com/office/drawing/2010/main" val="0"/>
                      </a:ext>
                    </a:extLst>
                  </a:blip>
                  <a:srcRect l="89278"/>
                  <a:stretch/>
                </p:blipFill>
                <p:spPr bwMode="auto">
                  <a:xfrm>
                    <a:off x="4724400" y="1762125"/>
                    <a:ext cx="466725"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Rectangle 20"/>
                  <p:cNvSpPr/>
                  <p:nvPr/>
                </p:nvSpPr>
                <p:spPr>
                  <a:xfrm>
                    <a:off x="4495800" y="1981200"/>
                    <a:ext cx="2286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9" name="Rectangle 18"/>
                    <p:cNvSpPr/>
                    <p:nvPr/>
                  </p:nvSpPr>
                  <p:spPr>
                    <a:xfrm>
                      <a:off x="4370625" y="1899147"/>
                      <a:ext cx="478950" cy="58477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3200" i="1">
                                <a:latin typeface="Cambria Math"/>
                                <a:ea typeface="Cambria Math"/>
                              </a:rPr>
                              <m:t>𝜏</m:t>
                            </m:r>
                          </m:oMath>
                        </m:oMathPara>
                      </a14:m>
                      <a:endParaRPr lang="en-US" sz="3200" dirty="0"/>
                    </a:p>
                  </p:txBody>
                </p:sp>
              </mc:Choice>
              <mc:Fallback xmlns="">
                <p:sp>
                  <p:nvSpPr>
                    <p:cNvPr id="19" name="Rectangle 18"/>
                    <p:cNvSpPr>
                      <a:spLocks noRot="1" noChangeAspect="1" noMove="1" noResize="1" noEditPoints="1" noAdjustHandles="1" noChangeArrowheads="1" noChangeShapeType="1" noTextEdit="1"/>
                    </p:cNvSpPr>
                    <p:nvPr/>
                  </p:nvSpPr>
                  <p:spPr>
                    <a:xfrm>
                      <a:off x="4370625" y="1899147"/>
                      <a:ext cx="478950" cy="584775"/>
                    </a:xfrm>
                    <a:prstGeom prst="rect">
                      <a:avLst/>
                    </a:prstGeom>
                    <a:blipFill rotWithShape="1">
                      <a:blip r:embed="rId12"/>
                      <a:stretch>
                        <a:fillRect/>
                      </a:stretch>
                    </a:blipFill>
                  </p:spPr>
                  <p:txBody>
                    <a:bodyPr/>
                    <a:lstStyle/>
                    <a:p>
                      <a:r>
                        <a:rPr lang="en-US">
                          <a:noFill/>
                        </a:rPr>
                        <a:t> </a:t>
                      </a:r>
                    </a:p>
                  </p:txBody>
                </p:sp>
              </mc:Fallback>
            </mc:AlternateContent>
          </p:grpSp>
          <p:sp>
            <p:nvSpPr>
              <p:cNvPr id="30" name="Rectangle 29"/>
              <p:cNvSpPr/>
              <p:nvPr/>
            </p:nvSpPr>
            <p:spPr>
              <a:xfrm>
                <a:off x="6705600" y="4042870"/>
                <a:ext cx="524203" cy="5027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Picture 2"/>
            <p:cNvPicPr>
              <a:picLocks noChangeAspect="1" noChangeArrowheads="1"/>
            </p:cNvPicPr>
            <p:nvPr/>
          </p:nvPicPr>
          <p:blipFill rotWithShape="1">
            <a:blip r:embed="rId11">
              <a:extLst>
                <a:ext uri="{28A0092B-C50C-407E-A947-70E740481C1C}">
                  <a14:useLocalDpi xmlns:a14="http://schemas.microsoft.com/office/drawing/2010/main" val="0"/>
                </a:ext>
              </a:extLst>
            </a:blip>
            <a:srcRect l="89278"/>
            <a:stretch/>
          </p:blipFill>
          <p:spPr bwMode="auto">
            <a:xfrm>
              <a:off x="6629400" y="3810000"/>
              <a:ext cx="466725"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3" name="Title 1"/>
          <p:cNvSpPr>
            <a:spLocks noGrp="1"/>
          </p:cNvSpPr>
          <p:nvPr>
            <p:ph type="title"/>
          </p:nvPr>
        </p:nvSpPr>
        <p:spPr>
          <a:xfrm>
            <a:off x="0" y="-228600"/>
            <a:ext cx="9144000" cy="1143000"/>
          </a:xfrm>
        </p:spPr>
        <p:txBody>
          <a:bodyPr>
            <a:normAutofit/>
          </a:bodyPr>
          <a:lstStyle/>
          <a:p>
            <a:pPr algn="l"/>
            <a:r>
              <a:rPr lang="en-US" sz="3800" u="sng" dirty="0" smtClean="0"/>
              <a:t>Phonon Lifetime from Spectral Energy</a:t>
            </a:r>
            <a:endParaRPr lang="en-US" sz="3800" u="sng" dirty="0"/>
          </a:p>
        </p:txBody>
      </p:sp>
      <p:sp>
        <p:nvSpPr>
          <p:cNvPr id="35" name="Rectangle 34"/>
          <p:cNvSpPr/>
          <p:nvPr/>
        </p:nvSpPr>
        <p:spPr>
          <a:xfrm>
            <a:off x="8750944" y="-12510"/>
            <a:ext cx="393056" cy="584775"/>
          </a:xfrm>
          <a:prstGeom prst="rect">
            <a:avLst/>
          </a:prstGeom>
        </p:spPr>
        <p:txBody>
          <a:bodyPr wrap="none">
            <a:spAutoFit/>
          </a:bodyPr>
          <a:lstStyle/>
          <a:p>
            <a:r>
              <a:rPr lang="en-US" sz="3200" b="1" dirty="0" smtClean="0">
                <a:solidFill>
                  <a:srgbClr val="FF0000"/>
                </a:solidFill>
              </a:rPr>
              <a:t>4</a:t>
            </a:r>
            <a:endParaRPr lang="en-US" sz="3200" b="1" dirty="0">
              <a:solidFill>
                <a:srgbClr val="FF0000"/>
              </a:solidFill>
            </a:endParaRPr>
          </a:p>
        </p:txBody>
      </p:sp>
      <p:pic>
        <p:nvPicPr>
          <p:cNvPr id="36" name="Picture 5"/>
          <p:cNvPicPr>
            <a:picLocks noChangeAspect="1" noChangeArrowheads="1"/>
          </p:cNvPicPr>
          <p:nvPr/>
        </p:nvPicPr>
        <p:blipFill rotWithShape="1">
          <a:blip r:embed="rId6">
            <a:extLst>
              <a:ext uri="{28A0092B-C50C-407E-A947-70E740481C1C}">
                <a14:useLocalDpi xmlns:a14="http://schemas.microsoft.com/office/drawing/2010/main" val="0"/>
              </a:ext>
            </a:extLst>
          </a:blip>
          <a:srcRect t="-19100" r="56528" b="19100"/>
          <a:stretch/>
        </p:blipFill>
        <p:spPr bwMode="auto">
          <a:xfrm rot="16200000">
            <a:off x="-356890" y="4235722"/>
            <a:ext cx="120080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97326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0" y="-228600"/>
            <a:ext cx="9144000" cy="1143000"/>
          </a:xfrm>
        </p:spPr>
        <p:txBody>
          <a:bodyPr>
            <a:normAutofit/>
          </a:bodyPr>
          <a:lstStyle/>
          <a:p>
            <a:pPr algn="l"/>
            <a:r>
              <a:rPr lang="en-US" sz="3800" u="sng" dirty="0" smtClean="0"/>
              <a:t>Proposed Phonon Spectral Energy</a:t>
            </a:r>
            <a:r>
              <a:rPr lang="en-US" sz="3800" u="sng" baseline="30000" dirty="0" smtClean="0"/>
              <a:t>1,2</a:t>
            </a:r>
            <a:endParaRPr lang="en-US" sz="3800" u="sng" baseline="30000" dirty="0"/>
          </a:p>
        </p:txBody>
      </p:sp>
      <p:grpSp>
        <p:nvGrpSpPr>
          <p:cNvPr id="10" name="Group 9"/>
          <p:cNvGrpSpPr/>
          <p:nvPr/>
        </p:nvGrpSpPr>
        <p:grpSpPr>
          <a:xfrm>
            <a:off x="76200" y="655376"/>
            <a:ext cx="9117841" cy="1154374"/>
            <a:chOff x="12510" y="1741226"/>
            <a:chExt cx="9117841" cy="1154374"/>
          </a:xfrm>
        </p:grpSpPr>
        <p:pic>
          <p:nvPicPr>
            <p:cNvPr id="12697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4651" t="9557"/>
            <a:stretch/>
          </p:blipFill>
          <p:spPr bwMode="auto">
            <a:xfrm>
              <a:off x="1760560" y="1741226"/>
              <a:ext cx="7369791" cy="1154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7041" r="89330"/>
            <a:stretch/>
          </p:blipFill>
          <p:spPr bwMode="auto">
            <a:xfrm>
              <a:off x="12510" y="1836760"/>
              <a:ext cx="1203278" cy="1058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1179" t="27712" r="75916"/>
            <a:stretch/>
          </p:blipFill>
          <p:spPr bwMode="auto">
            <a:xfrm>
              <a:off x="1295400" y="1972954"/>
              <a:ext cx="327547" cy="922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9" name="Rectangle 28"/>
          <p:cNvSpPr/>
          <p:nvPr/>
        </p:nvSpPr>
        <p:spPr>
          <a:xfrm>
            <a:off x="109281" y="5511225"/>
            <a:ext cx="7891719" cy="584775"/>
          </a:xfrm>
          <a:prstGeom prst="rect">
            <a:avLst/>
          </a:prstGeom>
        </p:spPr>
        <p:txBody>
          <a:bodyPr wrap="square">
            <a:spAutoFit/>
          </a:bodyPr>
          <a:lstStyle/>
          <a:p>
            <a:pPr>
              <a:buFontTx/>
              <a:buChar char="-"/>
            </a:pPr>
            <a:r>
              <a:rPr lang="en-US" sz="3200" dirty="0" smtClean="0"/>
              <a:t> </a:t>
            </a:r>
            <a:r>
              <a:rPr lang="en-US" sz="3200" u="sng" dirty="0" smtClean="0"/>
              <a:t>Does </a:t>
            </a:r>
            <a:r>
              <a:rPr lang="en-US" sz="3200" u="sng" dirty="0" smtClean="0">
                <a:solidFill>
                  <a:srgbClr val="FF0000"/>
                </a:solidFill>
              </a:rPr>
              <a:t>NOT</a:t>
            </a:r>
            <a:r>
              <a:rPr lang="en-US" sz="3200" u="sng" dirty="0" smtClean="0"/>
              <a:t> represent phonon spectral energy!</a:t>
            </a:r>
            <a:endParaRPr lang="en-US" sz="3200" u="sng" dirty="0"/>
          </a:p>
        </p:txBody>
      </p:sp>
      <p:sp>
        <p:nvSpPr>
          <p:cNvPr id="50" name="Rectangle 49"/>
          <p:cNvSpPr/>
          <p:nvPr/>
        </p:nvSpPr>
        <p:spPr>
          <a:xfrm>
            <a:off x="8750944" y="-12510"/>
            <a:ext cx="393056" cy="584775"/>
          </a:xfrm>
          <a:prstGeom prst="rect">
            <a:avLst/>
          </a:prstGeom>
        </p:spPr>
        <p:txBody>
          <a:bodyPr wrap="none">
            <a:spAutoFit/>
          </a:bodyPr>
          <a:lstStyle/>
          <a:p>
            <a:r>
              <a:rPr lang="en-US" sz="3200" b="1" dirty="0" smtClean="0">
                <a:solidFill>
                  <a:srgbClr val="FF0000"/>
                </a:solidFill>
              </a:rPr>
              <a:t>5</a:t>
            </a:r>
            <a:endParaRPr lang="en-US" sz="3200" b="1" dirty="0">
              <a:solidFill>
                <a:srgbClr val="FF0000"/>
              </a:solidFill>
            </a:endParaRPr>
          </a:p>
        </p:txBody>
      </p:sp>
      <p:sp>
        <p:nvSpPr>
          <p:cNvPr id="51" name="Rectangle 50"/>
          <p:cNvSpPr/>
          <p:nvPr/>
        </p:nvSpPr>
        <p:spPr>
          <a:xfrm>
            <a:off x="76199" y="6412468"/>
            <a:ext cx="6959129" cy="369332"/>
          </a:xfrm>
          <a:prstGeom prst="rect">
            <a:avLst/>
          </a:prstGeom>
        </p:spPr>
        <p:txBody>
          <a:bodyPr wrap="square">
            <a:spAutoFit/>
          </a:bodyPr>
          <a:lstStyle/>
          <a:p>
            <a:r>
              <a:rPr lang="en-US" baseline="30000" dirty="0" smtClean="0"/>
              <a:t>2</a:t>
            </a:r>
            <a:r>
              <a:rPr lang="en-US" dirty="0"/>
              <a:t>J. A. Thomas, </a:t>
            </a:r>
            <a:r>
              <a:rPr lang="en-US" dirty="0" smtClean="0"/>
              <a:t>et al., Physical Review </a:t>
            </a:r>
            <a:r>
              <a:rPr lang="en-US" dirty="0"/>
              <a:t>B </a:t>
            </a:r>
            <a:r>
              <a:rPr lang="en-US" b="1" dirty="0"/>
              <a:t>81</a:t>
            </a:r>
            <a:r>
              <a:rPr lang="en-US" dirty="0"/>
              <a:t>, 081411(R) (2010).</a:t>
            </a:r>
          </a:p>
        </p:txBody>
      </p:sp>
      <p:sp>
        <p:nvSpPr>
          <p:cNvPr id="52" name="Rectangle 51"/>
          <p:cNvSpPr/>
          <p:nvPr/>
        </p:nvSpPr>
        <p:spPr>
          <a:xfrm>
            <a:off x="76200" y="6107668"/>
            <a:ext cx="8001000" cy="369332"/>
          </a:xfrm>
          <a:prstGeom prst="rect">
            <a:avLst/>
          </a:prstGeom>
        </p:spPr>
        <p:txBody>
          <a:bodyPr wrap="square">
            <a:spAutoFit/>
          </a:bodyPr>
          <a:lstStyle/>
          <a:p>
            <a:r>
              <a:rPr lang="en-US" baseline="30000" dirty="0" smtClean="0"/>
              <a:t>1</a:t>
            </a:r>
            <a:r>
              <a:rPr lang="en-US" dirty="0"/>
              <a:t>S. Maruyama, </a:t>
            </a:r>
            <a:r>
              <a:rPr lang="en-US" dirty="0" err="1"/>
              <a:t>Microscale</a:t>
            </a:r>
            <a:r>
              <a:rPr lang="en-US" dirty="0"/>
              <a:t> </a:t>
            </a:r>
            <a:r>
              <a:rPr lang="en-US" dirty="0" err="1"/>
              <a:t>Thermophysical</a:t>
            </a:r>
            <a:r>
              <a:rPr lang="en-US" dirty="0"/>
              <a:t> Engineering </a:t>
            </a:r>
            <a:r>
              <a:rPr lang="en-US" b="1" dirty="0"/>
              <a:t>7</a:t>
            </a:r>
            <a:r>
              <a:rPr lang="en-US" dirty="0"/>
              <a:t>, 41 (2003).</a:t>
            </a:r>
          </a:p>
        </p:txBody>
      </p:sp>
      <p:grpSp>
        <p:nvGrpSpPr>
          <p:cNvPr id="14" name="Group 13"/>
          <p:cNvGrpSpPr/>
          <p:nvPr/>
        </p:nvGrpSpPr>
        <p:grpSpPr>
          <a:xfrm>
            <a:off x="-152400" y="1447800"/>
            <a:ext cx="9346441" cy="3657600"/>
            <a:chOff x="-152400" y="1828800"/>
            <a:chExt cx="9346441" cy="3657600"/>
          </a:xfrm>
        </p:grpSpPr>
        <p:grpSp>
          <p:nvGrpSpPr>
            <p:cNvPr id="42" name="Group 41"/>
            <p:cNvGrpSpPr/>
            <p:nvPr/>
          </p:nvGrpSpPr>
          <p:grpSpPr>
            <a:xfrm>
              <a:off x="76200" y="1828800"/>
              <a:ext cx="8991600" cy="3499946"/>
              <a:chOff x="76200" y="3129454"/>
              <a:chExt cx="8991600" cy="3499946"/>
            </a:xfrm>
          </p:grpSpPr>
          <p:sp>
            <p:nvSpPr>
              <p:cNvPr id="43" name="Rectangle 42"/>
              <p:cNvSpPr/>
              <p:nvPr/>
            </p:nvSpPr>
            <p:spPr>
              <a:xfrm>
                <a:off x="76200" y="3129454"/>
                <a:ext cx="8991600" cy="3416320"/>
              </a:xfrm>
              <a:prstGeom prst="rect">
                <a:avLst/>
              </a:prstGeom>
            </p:spPr>
            <p:txBody>
              <a:bodyPr wrap="square">
                <a:spAutoFit/>
              </a:bodyPr>
              <a:lstStyle/>
              <a:p>
                <a:r>
                  <a:rPr lang="en-US" sz="3200" b="1" u="sng" dirty="0" smtClean="0"/>
                  <a:t>Need:</a:t>
                </a:r>
              </a:p>
              <a:p>
                <a:endParaRPr lang="en-US" sz="2600" dirty="0" smtClean="0"/>
              </a:p>
              <a:p>
                <a:pPr marL="514350" indent="-514350">
                  <a:buAutoNum type="arabicParenR"/>
                </a:pPr>
                <a:r>
                  <a:rPr lang="en-US" sz="2600" dirty="0" smtClean="0"/>
                  <a:t>Allowed </a:t>
                </a:r>
                <a:r>
                  <a:rPr lang="en-US" sz="2600" dirty="0" err="1" smtClean="0"/>
                  <a:t>wavevectors</a:t>
                </a:r>
                <a:r>
                  <a:rPr lang="en-US" sz="2600" dirty="0" smtClean="0"/>
                  <a:t>:</a:t>
                </a:r>
              </a:p>
              <a:p>
                <a:pPr marL="514350" indent="-514350">
                  <a:buAutoNum type="arabicParenR"/>
                </a:pPr>
                <a:endParaRPr lang="en-US" sz="2000" dirty="0" smtClean="0"/>
              </a:p>
              <a:p>
                <a:pPr marL="514350" indent="-514350">
                  <a:buAutoNum type="arabicParenR"/>
                </a:pPr>
                <a:endParaRPr lang="en-US" sz="2000" dirty="0" smtClean="0"/>
              </a:p>
              <a:p>
                <a:pPr marL="514350" indent="-514350">
                  <a:buAutoNum type="arabicParenR"/>
                </a:pPr>
                <a:r>
                  <a:rPr lang="en-US" sz="2600" dirty="0" smtClean="0"/>
                  <a:t>Atomic velocities:</a:t>
                </a:r>
                <a:endParaRPr lang="en-US" sz="2600" dirty="0"/>
              </a:p>
              <a:p>
                <a:pPr marL="514350" indent="-514350">
                  <a:buAutoNum type="arabicParenR"/>
                </a:pPr>
                <a:endParaRPr lang="en-US" sz="2000" dirty="0" smtClean="0"/>
              </a:p>
              <a:p>
                <a:pPr marL="514350" indent="-514350">
                  <a:buAutoNum type="arabicParenR"/>
                </a:pPr>
                <a:endParaRPr lang="en-US" sz="2000" dirty="0" smtClean="0"/>
              </a:p>
              <a:p>
                <a:pPr marL="514350" indent="-514350">
                  <a:buAutoNum type="arabicParenR"/>
                </a:pPr>
                <a:r>
                  <a:rPr lang="en-US" sz="2600" dirty="0"/>
                  <a:t>Eigenvector from l</a:t>
                </a:r>
                <a:r>
                  <a:rPr lang="en-US" sz="2600" dirty="0" smtClean="0"/>
                  <a:t>attice </a:t>
                </a:r>
                <a:r>
                  <a:rPr lang="en-US" sz="2600" dirty="0"/>
                  <a:t>d</a:t>
                </a:r>
                <a:r>
                  <a:rPr lang="en-US" sz="2600" dirty="0" smtClean="0"/>
                  <a:t>ynamics:</a:t>
                </a:r>
              </a:p>
            </p:txBody>
          </p:sp>
          <p:pic>
            <p:nvPicPr>
              <p:cNvPr id="4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8776" t="28886" r="26868" b="21620"/>
              <a:stretch/>
            </p:blipFill>
            <p:spPr bwMode="auto">
              <a:xfrm>
                <a:off x="7849907" y="5872654"/>
                <a:ext cx="1141693" cy="756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73066" t="28886" r="502" b="21620"/>
              <a:stretch/>
            </p:blipFill>
            <p:spPr bwMode="auto">
              <a:xfrm>
                <a:off x="6813344" y="3967654"/>
                <a:ext cx="2102056" cy="756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4189" t="28886" r="41635" b="21620"/>
              <a:stretch/>
            </p:blipFill>
            <p:spPr bwMode="auto">
              <a:xfrm>
                <a:off x="7788084" y="4963508"/>
                <a:ext cx="1127316" cy="756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7" name="Group 46"/>
            <p:cNvGrpSpPr/>
            <p:nvPr/>
          </p:nvGrpSpPr>
          <p:grpSpPr>
            <a:xfrm>
              <a:off x="0" y="4458311"/>
              <a:ext cx="9194041" cy="1028089"/>
              <a:chOff x="9677400" y="3139254"/>
              <a:chExt cx="9194041" cy="1028089"/>
            </a:xfrm>
          </p:grpSpPr>
          <p:cxnSp>
            <p:nvCxnSpPr>
              <p:cNvPr id="48" name="Straight Connector 47"/>
              <p:cNvCxnSpPr/>
              <p:nvPr/>
            </p:nvCxnSpPr>
            <p:spPr>
              <a:xfrm flipV="1">
                <a:off x="9677400" y="3139254"/>
                <a:ext cx="9194041" cy="10280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flipV="1">
                <a:off x="9677400" y="3139254"/>
                <a:ext cx="9144000" cy="1028089"/>
              </a:xfrm>
              <a:prstGeom prst="line">
                <a:avLst/>
              </a:prstGeom>
              <a:ln w="38100"/>
            </p:spPr>
            <p:style>
              <a:lnRef idx="1">
                <a:schemeClr val="accent1"/>
              </a:lnRef>
              <a:fillRef idx="0">
                <a:schemeClr val="accent1"/>
              </a:fillRef>
              <a:effectRef idx="0">
                <a:schemeClr val="accent1"/>
              </a:effectRef>
              <a:fontRef idx="minor">
                <a:schemeClr val="tx1"/>
              </a:fontRef>
            </p:style>
          </p:cxnSp>
        </p:grpSp>
        <p:cxnSp>
          <p:nvCxnSpPr>
            <p:cNvPr id="3" name="Straight Connector 2"/>
            <p:cNvCxnSpPr/>
            <p:nvPr/>
          </p:nvCxnSpPr>
          <p:spPr>
            <a:xfrm>
              <a:off x="-152400" y="3505200"/>
              <a:ext cx="929640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152400" y="4453058"/>
              <a:ext cx="9296400" cy="5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52400" y="2514600"/>
              <a:ext cx="929640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52400" y="5486399"/>
              <a:ext cx="9296400" cy="1"/>
            </a:xfrm>
            <a:prstGeom prst="line">
              <a:avLst/>
            </a:prstGeom>
          </p:spPr>
          <p:style>
            <a:lnRef idx="1">
              <a:schemeClr val="accent1"/>
            </a:lnRef>
            <a:fillRef idx="0">
              <a:schemeClr val="accent1"/>
            </a:fillRef>
            <a:effectRef idx="0">
              <a:schemeClr val="accent1"/>
            </a:effectRef>
            <a:fontRef idx="minor">
              <a:schemeClr val="tx1"/>
            </a:fontRef>
          </p:style>
        </p:cxnSp>
      </p:grpSp>
      <p:sp>
        <p:nvSpPr>
          <p:cNvPr id="26" name="Rectangle 25"/>
          <p:cNvSpPr/>
          <p:nvPr/>
        </p:nvSpPr>
        <p:spPr>
          <a:xfrm>
            <a:off x="76200" y="5054025"/>
            <a:ext cx="8882319" cy="584775"/>
          </a:xfrm>
          <a:prstGeom prst="rect">
            <a:avLst/>
          </a:prstGeom>
        </p:spPr>
        <p:txBody>
          <a:bodyPr wrap="square">
            <a:spAutoFit/>
          </a:bodyPr>
          <a:lstStyle/>
          <a:p>
            <a:pPr>
              <a:buFontTx/>
              <a:buChar char="-"/>
            </a:pPr>
            <a:r>
              <a:rPr lang="en-US" sz="3200" dirty="0" smtClean="0"/>
              <a:t> </a:t>
            </a:r>
            <a:r>
              <a:rPr lang="en-US" sz="3200" u="sng" dirty="0"/>
              <a:t>M</a:t>
            </a:r>
            <a:r>
              <a:rPr lang="en-US" sz="3200" u="sng" dirty="0" smtClean="0"/>
              <a:t>easure lifetimes in </a:t>
            </a:r>
            <a:r>
              <a:rPr lang="en-US" sz="3200" b="1" u="sng" dirty="0" smtClean="0">
                <a:solidFill>
                  <a:srgbClr val="FF0000"/>
                </a:solidFill>
              </a:rPr>
              <a:t>defected/disordered</a:t>
            </a:r>
            <a:r>
              <a:rPr lang="en-US" sz="3200" u="sng" dirty="0" smtClean="0">
                <a:solidFill>
                  <a:srgbClr val="FF0000"/>
                </a:solidFill>
              </a:rPr>
              <a:t> </a:t>
            </a:r>
            <a:r>
              <a:rPr lang="en-US" sz="3200" u="sng" dirty="0" smtClean="0"/>
              <a:t>systems!</a:t>
            </a:r>
            <a:endParaRPr lang="en-US" sz="3200" u="sng" dirty="0"/>
          </a:p>
        </p:txBody>
      </p:sp>
    </p:spTree>
    <p:extLst>
      <p:ext uri="{BB962C8B-B14F-4D97-AF65-F5344CB8AC3E}">
        <p14:creationId xmlns:p14="http://schemas.microsoft.com/office/powerpoint/2010/main" val="2624058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0" y="-228600"/>
            <a:ext cx="9144000" cy="1143000"/>
          </a:xfrm>
        </p:spPr>
        <p:txBody>
          <a:bodyPr>
            <a:normAutofit/>
          </a:bodyPr>
          <a:lstStyle/>
          <a:p>
            <a:pPr algn="l"/>
            <a:r>
              <a:rPr lang="en-US" sz="3800" u="sng" dirty="0" smtClean="0"/>
              <a:t>Proposed Phonon Spectral Energy</a:t>
            </a:r>
            <a:endParaRPr lang="en-US" sz="3800" u="sng" baseline="30000" dirty="0"/>
          </a:p>
        </p:txBody>
      </p:sp>
      <p:grpSp>
        <p:nvGrpSpPr>
          <p:cNvPr id="10" name="Group 9"/>
          <p:cNvGrpSpPr/>
          <p:nvPr/>
        </p:nvGrpSpPr>
        <p:grpSpPr>
          <a:xfrm>
            <a:off x="76200" y="655376"/>
            <a:ext cx="9117841" cy="1154374"/>
            <a:chOff x="12510" y="1741226"/>
            <a:chExt cx="9117841" cy="1154374"/>
          </a:xfrm>
        </p:grpSpPr>
        <p:pic>
          <p:nvPicPr>
            <p:cNvPr id="12697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4651" t="9557"/>
            <a:stretch/>
          </p:blipFill>
          <p:spPr bwMode="auto">
            <a:xfrm>
              <a:off x="1760560" y="1741226"/>
              <a:ext cx="7369791" cy="1154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7041" r="89330"/>
            <a:stretch/>
          </p:blipFill>
          <p:spPr bwMode="auto">
            <a:xfrm>
              <a:off x="12510" y="1836760"/>
              <a:ext cx="1203278" cy="1058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1179" t="27712" r="75916"/>
            <a:stretch/>
          </p:blipFill>
          <p:spPr bwMode="auto">
            <a:xfrm>
              <a:off x="1295400" y="1972954"/>
              <a:ext cx="327547" cy="922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0" name="Rectangle 49"/>
          <p:cNvSpPr/>
          <p:nvPr/>
        </p:nvSpPr>
        <p:spPr>
          <a:xfrm>
            <a:off x="8750944" y="-12510"/>
            <a:ext cx="393056" cy="584775"/>
          </a:xfrm>
          <a:prstGeom prst="rect">
            <a:avLst/>
          </a:prstGeom>
        </p:spPr>
        <p:txBody>
          <a:bodyPr wrap="none">
            <a:spAutoFit/>
          </a:bodyPr>
          <a:lstStyle/>
          <a:p>
            <a:r>
              <a:rPr lang="en-US" sz="3200" b="1" dirty="0">
                <a:solidFill>
                  <a:srgbClr val="FF0000"/>
                </a:solidFill>
              </a:rPr>
              <a:t>6</a:t>
            </a:r>
          </a:p>
        </p:txBody>
      </p:sp>
      <p:sp>
        <p:nvSpPr>
          <p:cNvPr id="51" name="Rectangle 50"/>
          <p:cNvSpPr/>
          <p:nvPr/>
        </p:nvSpPr>
        <p:spPr>
          <a:xfrm>
            <a:off x="259324" y="3212068"/>
            <a:ext cx="6959129" cy="369332"/>
          </a:xfrm>
          <a:prstGeom prst="rect">
            <a:avLst/>
          </a:prstGeom>
        </p:spPr>
        <p:txBody>
          <a:bodyPr wrap="square">
            <a:spAutoFit/>
          </a:bodyPr>
          <a:lstStyle/>
          <a:p>
            <a:r>
              <a:rPr lang="en-US" baseline="30000" dirty="0" smtClean="0"/>
              <a:t>2</a:t>
            </a:r>
            <a:r>
              <a:rPr lang="en-US" dirty="0"/>
              <a:t>J. A. Thomas, </a:t>
            </a:r>
            <a:r>
              <a:rPr lang="en-US" dirty="0" smtClean="0"/>
              <a:t>et al., Physical Review </a:t>
            </a:r>
            <a:r>
              <a:rPr lang="en-US" dirty="0"/>
              <a:t>B </a:t>
            </a:r>
            <a:r>
              <a:rPr lang="en-US" b="1" dirty="0"/>
              <a:t>81</a:t>
            </a:r>
            <a:r>
              <a:rPr lang="en-US" dirty="0"/>
              <a:t>, 081411(R) (2010).</a:t>
            </a:r>
          </a:p>
        </p:txBody>
      </p:sp>
      <p:sp>
        <p:nvSpPr>
          <p:cNvPr id="52" name="Rectangle 51"/>
          <p:cNvSpPr/>
          <p:nvPr/>
        </p:nvSpPr>
        <p:spPr>
          <a:xfrm>
            <a:off x="304800" y="2286000"/>
            <a:ext cx="8001000" cy="369332"/>
          </a:xfrm>
          <a:prstGeom prst="rect">
            <a:avLst/>
          </a:prstGeom>
        </p:spPr>
        <p:txBody>
          <a:bodyPr wrap="square">
            <a:spAutoFit/>
          </a:bodyPr>
          <a:lstStyle/>
          <a:p>
            <a:r>
              <a:rPr lang="en-US" baseline="30000" dirty="0" smtClean="0"/>
              <a:t>1</a:t>
            </a:r>
            <a:r>
              <a:rPr lang="en-US" dirty="0"/>
              <a:t>S. Maruyama, </a:t>
            </a:r>
            <a:r>
              <a:rPr lang="en-US" dirty="0" err="1"/>
              <a:t>Microscale</a:t>
            </a:r>
            <a:r>
              <a:rPr lang="en-US" dirty="0"/>
              <a:t> </a:t>
            </a:r>
            <a:r>
              <a:rPr lang="en-US" dirty="0" err="1"/>
              <a:t>Thermophysical</a:t>
            </a:r>
            <a:r>
              <a:rPr lang="en-US" dirty="0"/>
              <a:t> Engineering </a:t>
            </a:r>
            <a:r>
              <a:rPr lang="en-US" b="1" dirty="0"/>
              <a:t>7</a:t>
            </a:r>
            <a:r>
              <a:rPr lang="en-US" dirty="0"/>
              <a:t>, 41 (2003).</a:t>
            </a:r>
          </a:p>
        </p:txBody>
      </p:sp>
      <p:sp>
        <p:nvSpPr>
          <p:cNvPr id="5" name="Rectangle 4"/>
          <p:cNvSpPr/>
          <p:nvPr/>
        </p:nvSpPr>
        <p:spPr>
          <a:xfrm>
            <a:off x="76200" y="1857321"/>
            <a:ext cx="8674744" cy="492443"/>
          </a:xfrm>
          <a:prstGeom prst="rect">
            <a:avLst/>
          </a:prstGeom>
        </p:spPr>
        <p:txBody>
          <a:bodyPr wrap="square">
            <a:spAutoFit/>
          </a:bodyPr>
          <a:lstStyle/>
          <a:p>
            <a:r>
              <a:rPr lang="en-US" sz="2600" dirty="0"/>
              <a:t>- Originally proposed to measure dispersion in </a:t>
            </a:r>
            <a:r>
              <a:rPr lang="en-US" sz="2600" dirty="0" smtClean="0"/>
              <a:t>CNT.</a:t>
            </a:r>
            <a:endParaRPr lang="en-US" sz="2600" dirty="0"/>
          </a:p>
        </p:txBody>
      </p:sp>
      <p:sp>
        <p:nvSpPr>
          <p:cNvPr id="30" name="Rectangle 29"/>
          <p:cNvSpPr/>
          <p:nvPr/>
        </p:nvSpPr>
        <p:spPr>
          <a:xfrm>
            <a:off x="88256" y="2783389"/>
            <a:ext cx="8674744" cy="492443"/>
          </a:xfrm>
          <a:prstGeom prst="rect">
            <a:avLst/>
          </a:prstGeom>
        </p:spPr>
        <p:txBody>
          <a:bodyPr wrap="square">
            <a:spAutoFit/>
          </a:bodyPr>
          <a:lstStyle/>
          <a:p>
            <a:r>
              <a:rPr lang="en-US" sz="2600" dirty="0"/>
              <a:t>- </a:t>
            </a:r>
            <a:r>
              <a:rPr lang="en-US" sz="2600" dirty="0" smtClean="0"/>
              <a:t>Measured lifetime reduction in water-filled CNT and on SiO</a:t>
            </a:r>
            <a:r>
              <a:rPr lang="en-US" sz="2600" baseline="-25000" dirty="0" smtClean="0"/>
              <a:t>2</a:t>
            </a:r>
            <a:r>
              <a:rPr lang="en-US" sz="2600" dirty="0" smtClean="0"/>
              <a:t>.</a:t>
            </a:r>
            <a:endParaRPr lang="en-US" sz="2600" dirty="0"/>
          </a:p>
        </p:txBody>
      </p:sp>
      <p:sp>
        <p:nvSpPr>
          <p:cNvPr id="31" name="Rectangle 30"/>
          <p:cNvSpPr/>
          <p:nvPr/>
        </p:nvSpPr>
        <p:spPr>
          <a:xfrm>
            <a:off x="304800" y="5650468"/>
            <a:ext cx="8610600" cy="369332"/>
          </a:xfrm>
          <a:prstGeom prst="rect">
            <a:avLst/>
          </a:prstGeom>
        </p:spPr>
        <p:txBody>
          <a:bodyPr wrap="square">
            <a:spAutoFit/>
          </a:bodyPr>
          <a:lstStyle/>
          <a:p>
            <a:r>
              <a:rPr lang="en-US" baseline="30000" dirty="0" smtClean="0"/>
              <a:t>6</a:t>
            </a:r>
            <a:r>
              <a:rPr lang="en-US" dirty="0" smtClean="0"/>
              <a:t>J</a:t>
            </a:r>
            <a:r>
              <a:rPr lang="en-US" dirty="0"/>
              <a:t>. </a:t>
            </a:r>
            <a:r>
              <a:rPr lang="en-US" dirty="0" err="1"/>
              <a:t>Shiomi</a:t>
            </a:r>
            <a:r>
              <a:rPr lang="en-US" dirty="0"/>
              <a:t>, </a:t>
            </a:r>
            <a:r>
              <a:rPr lang="en-US" dirty="0" smtClean="0"/>
              <a:t>et al., </a:t>
            </a:r>
            <a:r>
              <a:rPr lang="en-US" dirty="0"/>
              <a:t>Physical Review B </a:t>
            </a:r>
            <a:r>
              <a:rPr lang="en-US" b="1" dirty="0" smtClean="0"/>
              <a:t>84</a:t>
            </a:r>
            <a:r>
              <a:rPr lang="en-US" dirty="0"/>
              <a:t>, </a:t>
            </a:r>
            <a:r>
              <a:rPr lang="en-US" dirty="0" smtClean="0"/>
              <a:t>104302 (2011).</a:t>
            </a:r>
            <a:endParaRPr lang="en-US" dirty="0"/>
          </a:p>
        </p:txBody>
      </p:sp>
      <p:sp>
        <p:nvSpPr>
          <p:cNvPr id="32" name="Rectangle 31"/>
          <p:cNvSpPr/>
          <p:nvPr/>
        </p:nvSpPr>
        <p:spPr>
          <a:xfrm>
            <a:off x="88256" y="4928657"/>
            <a:ext cx="8674744" cy="492443"/>
          </a:xfrm>
          <a:prstGeom prst="rect">
            <a:avLst/>
          </a:prstGeom>
        </p:spPr>
        <p:txBody>
          <a:bodyPr wrap="square">
            <a:spAutoFit/>
          </a:bodyPr>
          <a:lstStyle/>
          <a:p>
            <a:r>
              <a:rPr lang="en-US" sz="2600" dirty="0"/>
              <a:t>- </a:t>
            </a:r>
            <a:r>
              <a:rPr lang="en-US" sz="2600" dirty="0" smtClean="0"/>
              <a:t>Lifetimes in </a:t>
            </a:r>
            <a:r>
              <a:rPr lang="en-US" sz="2600" dirty="0" err="1" smtClean="0"/>
              <a:t>MgO</a:t>
            </a:r>
            <a:r>
              <a:rPr lang="en-US" sz="2600" dirty="0" smtClean="0"/>
              <a:t> and Half-</a:t>
            </a:r>
            <a:r>
              <a:rPr lang="en-US" sz="2600" dirty="0" err="1" smtClean="0"/>
              <a:t>Heusler</a:t>
            </a:r>
            <a:r>
              <a:rPr lang="en-US" sz="2600" dirty="0" smtClean="0"/>
              <a:t> alloys from </a:t>
            </a:r>
            <a:r>
              <a:rPr lang="en-US" sz="2600" i="1" dirty="0" err="1" smtClean="0"/>
              <a:t>ab</a:t>
            </a:r>
            <a:r>
              <a:rPr lang="en-US" sz="2600" i="1" dirty="0" smtClean="0"/>
              <a:t>-initio</a:t>
            </a:r>
            <a:endParaRPr lang="en-US" sz="2600" i="1" dirty="0"/>
          </a:p>
        </p:txBody>
      </p:sp>
      <p:sp>
        <p:nvSpPr>
          <p:cNvPr id="6" name="Rectangle 5"/>
          <p:cNvSpPr/>
          <p:nvPr/>
        </p:nvSpPr>
        <p:spPr>
          <a:xfrm>
            <a:off x="259324" y="3516868"/>
            <a:ext cx="7894076" cy="369332"/>
          </a:xfrm>
          <a:prstGeom prst="rect">
            <a:avLst/>
          </a:prstGeom>
        </p:spPr>
        <p:txBody>
          <a:bodyPr wrap="square">
            <a:spAutoFit/>
          </a:bodyPr>
          <a:lstStyle/>
          <a:p>
            <a:r>
              <a:rPr lang="en-US" baseline="30000" dirty="0" smtClean="0"/>
              <a:t>3</a:t>
            </a:r>
            <a:r>
              <a:rPr lang="en-US" dirty="0"/>
              <a:t>Z.-Y. </a:t>
            </a:r>
            <a:r>
              <a:rPr lang="en-US" dirty="0" err="1"/>
              <a:t>Ong</a:t>
            </a:r>
            <a:r>
              <a:rPr lang="en-US" dirty="0"/>
              <a:t>, </a:t>
            </a:r>
            <a:r>
              <a:rPr lang="en-US" dirty="0" smtClean="0"/>
              <a:t>et al., </a:t>
            </a:r>
            <a:r>
              <a:rPr lang="en-US" dirty="0"/>
              <a:t>Physical Review B </a:t>
            </a:r>
            <a:r>
              <a:rPr lang="fr-FR" b="1" dirty="0" smtClean="0"/>
              <a:t>84</a:t>
            </a:r>
            <a:r>
              <a:rPr lang="fr-FR" dirty="0"/>
              <a:t>, 104302 </a:t>
            </a:r>
            <a:r>
              <a:rPr lang="fr-FR" dirty="0" smtClean="0"/>
              <a:t>(</a:t>
            </a:r>
            <a:r>
              <a:rPr lang="fr-FR" dirty="0"/>
              <a:t>2011).</a:t>
            </a:r>
            <a:endParaRPr lang="en-US" dirty="0"/>
          </a:p>
        </p:txBody>
      </p:sp>
      <p:sp>
        <p:nvSpPr>
          <p:cNvPr id="33" name="Rectangle 32"/>
          <p:cNvSpPr/>
          <p:nvPr/>
        </p:nvSpPr>
        <p:spPr>
          <a:xfrm>
            <a:off x="304800" y="5345668"/>
            <a:ext cx="8610600" cy="369332"/>
          </a:xfrm>
          <a:prstGeom prst="rect">
            <a:avLst/>
          </a:prstGeom>
        </p:spPr>
        <p:txBody>
          <a:bodyPr wrap="square">
            <a:spAutoFit/>
          </a:bodyPr>
          <a:lstStyle/>
          <a:p>
            <a:r>
              <a:rPr lang="en-US" baseline="30000" dirty="0"/>
              <a:t>5</a:t>
            </a:r>
            <a:r>
              <a:rPr lang="en-US" dirty="0" smtClean="0"/>
              <a:t>N</a:t>
            </a:r>
            <a:r>
              <a:rPr lang="en-US" dirty="0"/>
              <a:t>. de </a:t>
            </a:r>
            <a:r>
              <a:rPr lang="en-US" dirty="0" err="1"/>
              <a:t>Koker</a:t>
            </a:r>
            <a:r>
              <a:rPr lang="en-US" dirty="0"/>
              <a:t>, Physical Review Letters </a:t>
            </a:r>
            <a:r>
              <a:rPr lang="en-US" b="1" dirty="0"/>
              <a:t>103</a:t>
            </a:r>
            <a:r>
              <a:rPr lang="en-US" dirty="0"/>
              <a:t>, 125902 (2009).</a:t>
            </a:r>
          </a:p>
        </p:txBody>
      </p:sp>
      <p:sp>
        <p:nvSpPr>
          <p:cNvPr id="34" name="Rectangle 33"/>
          <p:cNvSpPr/>
          <p:nvPr/>
        </p:nvSpPr>
        <p:spPr>
          <a:xfrm>
            <a:off x="76200" y="3938057"/>
            <a:ext cx="8674744" cy="492443"/>
          </a:xfrm>
          <a:prstGeom prst="rect">
            <a:avLst/>
          </a:prstGeom>
        </p:spPr>
        <p:txBody>
          <a:bodyPr wrap="square">
            <a:spAutoFit/>
          </a:bodyPr>
          <a:lstStyle/>
          <a:p>
            <a:r>
              <a:rPr lang="en-US" sz="2600" dirty="0"/>
              <a:t>- </a:t>
            </a:r>
            <a:r>
              <a:rPr lang="en-US" sz="2600" dirty="0" smtClean="0"/>
              <a:t>Lifetimes in bulk </a:t>
            </a:r>
            <a:r>
              <a:rPr lang="en-US" sz="2600" dirty="0" err="1" smtClean="0"/>
              <a:t>PbTe</a:t>
            </a:r>
            <a:r>
              <a:rPr lang="en-US" sz="2600" dirty="0" smtClean="0"/>
              <a:t> agree with experiment</a:t>
            </a:r>
            <a:endParaRPr lang="en-US" sz="2600" i="1" dirty="0"/>
          </a:p>
        </p:txBody>
      </p:sp>
      <p:sp>
        <p:nvSpPr>
          <p:cNvPr id="35" name="Rectangle 34"/>
          <p:cNvSpPr/>
          <p:nvPr/>
        </p:nvSpPr>
        <p:spPr>
          <a:xfrm>
            <a:off x="304800" y="4355068"/>
            <a:ext cx="8610600" cy="369332"/>
          </a:xfrm>
          <a:prstGeom prst="rect">
            <a:avLst/>
          </a:prstGeom>
        </p:spPr>
        <p:txBody>
          <a:bodyPr wrap="square">
            <a:spAutoFit/>
          </a:bodyPr>
          <a:lstStyle/>
          <a:p>
            <a:r>
              <a:rPr lang="en-US" baseline="30000" dirty="0" smtClean="0"/>
              <a:t>4</a:t>
            </a:r>
            <a:r>
              <a:rPr lang="en-US" dirty="0" smtClean="0"/>
              <a:t>B</a:t>
            </a:r>
            <a:r>
              <a:rPr lang="en-US" dirty="0"/>
              <a:t>. </a:t>
            </a:r>
            <a:r>
              <a:rPr lang="en-US" dirty="0" err="1"/>
              <a:t>Qiu</a:t>
            </a:r>
            <a:r>
              <a:rPr lang="en-US" dirty="0"/>
              <a:t>, </a:t>
            </a:r>
            <a:r>
              <a:rPr lang="en-US" dirty="0" smtClean="0"/>
              <a:t>et al., </a:t>
            </a:r>
            <a:r>
              <a:rPr lang="en-US" dirty="0"/>
              <a:t>Computational Materials Science </a:t>
            </a:r>
            <a:r>
              <a:rPr lang="en-US" b="1" dirty="0"/>
              <a:t>53</a:t>
            </a:r>
            <a:r>
              <a:rPr lang="en-US" dirty="0"/>
              <a:t>, </a:t>
            </a:r>
            <a:r>
              <a:rPr lang="en-US" dirty="0" smtClean="0"/>
              <a:t>278285 (2011</a:t>
            </a:r>
            <a:r>
              <a:rPr lang="en-US" dirty="0"/>
              <a:t>).</a:t>
            </a:r>
          </a:p>
        </p:txBody>
      </p:sp>
    </p:spTree>
    <p:extLst>
      <p:ext uri="{BB962C8B-B14F-4D97-AF65-F5344CB8AC3E}">
        <p14:creationId xmlns:p14="http://schemas.microsoft.com/office/powerpoint/2010/main" val="8115052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52400" y="642540"/>
            <a:ext cx="6180083" cy="5966810"/>
            <a:chOff x="-7883" y="891191"/>
            <a:chExt cx="6180083" cy="5966810"/>
          </a:xfrm>
        </p:grpSpPr>
        <p:pic>
          <p:nvPicPr>
            <p:cNvPr id="1218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3" y="1391651"/>
              <a:ext cx="6180083" cy="546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85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3757" y="891191"/>
              <a:ext cx="539267" cy="602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86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73717" y="992759"/>
              <a:ext cx="391270" cy="398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Arrow Connector 7"/>
            <p:cNvCxnSpPr>
              <a:endCxn id="121861" idx="1"/>
            </p:cNvCxnSpPr>
            <p:nvPr/>
          </p:nvCxnSpPr>
          <p:spPr>
            <a:xfrm flipV="1">
              <a:off x="4030717" y="1192205"/>
              <a:ext cx="1143000" cy="6816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2729450" y="1271517"/>
              <a:ext cx="614307" cy="16441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6400800" y="4282873"/>
            <a:ext cx="2400300" cy="1061545"/>
            <a:chOff x="4876800" y="3810000"/>
            <a:chExt cx="2400300" cy="1061545"/>
          </a:xfrm>
        </p:grpSpPr>
        <p:grpSp>
          <p:nvGrpSpPr>
            <p:cNvPr id="26" name="Group 25"/>
            <p:cNvGrpSpPr/>
            <p:nvPr/>
          </p:nvGrpSpPr>
          <p:grpSpPr>
            <a:xfrm>
              <a:off x="4876800" y="3823795"/>
              <a:ext cx="2400300" cy="1047750"/>
              <a:chOff x="4876800" y="3823795"/>
              <a:chExt cx="2400300" cy="1047750"/>
            </a:xfrm>
          </p:grpSpPr>
          <mc:AlternateContent xmlns:mc="http://schemas.openxmlformats.org/markup-compatibility/2006" xmlns:a14="http://schemas.microsoft.com/office/drawing/2010/main">
            <mc:Choice Requires="a14">
              <p:graphicFrame>
                <p:nvGraphicFramePr>
                  <p:cNvPr id="28" name="Object 16"/>
                  <p:cNvGraphicFramePr>
                    <a:graphicFrameLocks noChangeAspect="1"/>
                  </p:cNvGraphicFramePr>
                  <p:nvPr>
                    <p:extLst>
                      <p:ext uri="{D42A27DB-BD31-4B8C-83A1-F6EECF244321}">
                        <p14:modId xmlns:p14="http://schemas.microsoft.com/office/powerpoint/2010/main" val="1672374052"/>
                      </p:ext>
                    </p:extLst>
                  </p:nvPr>
                </p:nvGraphicFramePr>
                <p:xfrm>
                  <a:off x="5693030" y="4042870"/>
                  <a:ext cx="1584070" cy="443826"/>
                </p:xfrm>
                <a:graphic>
                  <a:graphicData uri="http://schemas.openxmlformats.org/presentationml/2006/ole">
                    <mc:AlternateContent>
                      <mc:Choice xmlns:v="urn:schemas-microsoft-com:vml" Requires="v">
                        <p:oleObj spid="_x0000_s130137" name="Equation" r:id="rId6" imgW="723600" imgH="228600" progId="Equation.3">
                          <p:embed/>
                        </p:oleObj>
                      </mc:Choice>
                      <mc:Fallback>
                        <p:oleObj name="Equation" r:id="rId6" imgW="723600" imgH="228600" progId="Equation.3">
                          <p:embed/>
                          <p:pic>
                            <p:nvPicPr>
                              <p:cNvPr id="0" name=""/>
                              <p:cNvPicPr>
                                <a:picLocks noChangeAspect="1" noChangeArrowheads="1"/>
                              </p:cNvPicPr>
                              <p:nvPr/>
                            </p:nvPicPr>
                            <p:blipFill>
                              <a:blip r:embed="rId7"/>
                              <a:srcRect/>
                              <a:stretch>
                                <a:fillRect/>
                              </a:stretch>
                            </p:blipFill>
                            <p:spPr bwMode="auto">
                              <a:xfrm>
                                <a:off x="5693030" y="4042870"/>
                                <a:ext cx="1584070" cy="443826"/>
                              </a:xfrm>
                              <a:prstGeom prst="rect">
                                <a:avLst/>
                              </a:prstGeom>
                              <a:noFill/>
                            </p:spPr>
                          </p:pic>
                        </p:oleObj>
                      </mc:Fallback>
                    </mc:AlternateContent>
                  </a:graphicData>
                </a:graphic>
              </p:graphicFrame>
            </mc:Choice>
            <mc:Fallback xmlns="">
              <p:graphicFrame>
                <p:nvGraphicFramePr>
                  <p:cNvPr id="28" name="Object 16"/>
                  <p:cNvGraphicFramePr>
                    <a:graphicFrameLocks noChangeAspect="1"/>
                  </p:cNvGraphicFramePr>
                  <p:nvPr>
                    <p:extLst>
                      <p:ext uri="{D42A27DB-BD31-4B8C-83A1-F6EECF244321}">
                        <p14:modId xmlns:p14="http://schemas.microsoft.com/office/powerpoint/2010/main" val="1687513888"/>
                      </p:ext>
                    </p:extLst>
                  </p:nvPr>
                </p:nvGraphicFramePr>
                <p:xfrm>
                  <a:off x="5693030" y="4042870"/>
                  <a:ext cx="1584070" cy="443826"/>
                </p:xfrm>
                <a:graphic>
                  <a:graphicData uri="http://schemas.openxmlformats.org/presentationml/2006/ole">
                    <mc:AlternateContent>
                      <mc:Choice xmlns:v="urn:schemas-microsoft-com:vml" Requires="v">
                        <p:oleObj spid="_x0000_s121932" name="Equation" r:id="rId8" imgW="723600" imgH="228600" progId="Equation.3">
                          <p:embed/>
                        </p:oleObj>
                      </mc:Choice>
                      <mc:Fallback>
                        <p:oleObj name="Equation" r:id="rId8" imgW="723600" imgH="228600" progId="Equation.3">
                          <p:embed/>
                          <p:pic>
                            <p:nvPicPr>
                              <p:cNvPr id="0" name=""/>
                              <p:cNvPicPr>
                                <a:picLocks noChangeAspect="1" noChangeArrowheads="1"/>
                              </p:cNvPicPr>
                              <p:nvPr/>
                            </p:nvPicPr>
                            <p:blipFill>
                              <a:blip r:embed="rId9"/>
                              <a:srcRect/>
                              <a:stretch>
                                <a:fillRect/>
                              </a:stretch>
                            </p:blipFill>
                            <p:spPr bwMode="auto">
                              <a:xfrm>
                                <a:off x="5693030" y="4042870"/>
                                <a:ext cx="1584070" cy="443826"/>
                              </a:xfrm>
                              <a:prstGeom prst="rect">
                                <a:avLst/>
                              </a:prstGeom>
                              <a:noFill/>
                            </p:spPr>
                          </p:pic>
                        </p:oleObj>
                      </mc:Fallback>
                    </mc:AlternateContent>
                  </a:graphicData>
                </a:graphic>
              </p:graphicFrame>
            </mc:Fallback>
          </mc:AlternateContent>
          <p:grpSp>
            <p:nvGrpSpPr>
              <p:cNvPr id="29" name="Group 28"/>
              <p:cNvGrpSpPr/>
              <p:nvPr/>
            </p:nvGrpSpPr>
            <p:grpSpPr>
              <a:xfrm>
                <a:off x="4876800" y="3823795"/>
                <a:ext cx="810975" cy="1047750"/>
                <a:chOff x="4370625" y="1762125"/>
                <a:chExt cx="810975" cy="1047750"/>
              </a:xfrm>
            </p:grpSpPr>
            <p:grpSp>
              <p:nvGrpSpPr>
                <p:cNvPr id="31" name="Group 30"/>
                <p:cNvGrpSpPr/>
                <p:nvPr/>
              </p:nvGrpSpPr>
              <p:grpSpPr>
                <a:xfrm>
                  <a:off x="4486275" y="1762125"/>
                  <a:ext cx="695325" cy="1047750"/>
                  <a:chOff x="4495800" y="1762125"/>
                  <a:chExt cx="695325" cy="1047750"/>
                </a:xfrm>
              </p:grpSpPr>
              <p:pic>
                <p:nvPicPr>
                  <p:cNvPr id="33" name="Picture 2"/>
                  <p:cNvPicPr>
                    <a:picLocks noChangeAspect="1" noChangeArrowheads="1"/>
                  </p:cNvPicPr>
                  <p:nvPr/>
                </p:nvPicPr>
                <p:blipFill rotWithShape="1">
                  <a:blip r:embed="rId10">
                    <a:extLst>
                      <a:ext uri="{28A0092B-C50C-407E-A947-70E740481C1C}">
                        <a14:useLocalDpi xmlns:a14="http://schemas.microsoft.com/office/drawing/2010/main" val="0"/>
                      </a:ext>
                    </a:extLst>
                  </a:blip>
                  <a:srcRect l="89278"/>
                  <a:stretch/>
                </p:blipFill>
                <p:spPr bwMode="auto">
                  <a:xfrm>
                    <a:off x="4724400" y="1762125"/>
                    <a:ext cx="466725"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Rectangle 33"/>
                  <p:cNvSpPr/>
                  <p:nvPr/>
                </p:nvSpPr>
                <p:spPr>
                  <a:xfrm>
                    <a:off x="4495800" y="1981200"/>
                    <a:ext cx="2286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2" name="Rectangle 31"/>
                    <p:cNvSpPr/>
                    <p:nvPr/>
                  </p:nvSpPr>
                  <p:spPr>
                    <a:xfrm>
                      <a:off x="4370625" y="1899147"/>
                      <a:ext cx="478950" cy="58477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3200" i="1">
                                <a:latin typeface="Cambria Math"/>
                                <a:ea typeface="Cambria Math"/>
                              </a:rPr>
                              <m:t>𝜏</m:t>
                            </m:r>
                          </m:oMath>
                        </m:oMathPara>
                      </a14:m>
                      <a:endParaRPr lang="en-US" sz="3200" dirty="0"/>
                    </a:p>
                  </p:txBody>
                </p:sp>
              </mc:Choice>
              <mc:Fallback xmlns="">
                <p:sp>
                  <p:nvSpPr>
                    <p:cNvPr id="32" name="Rectangle 31"/>
                    <p:cNvSpPr>
                      <a:spLocks noRot="1" noChangeAspect="1" noMove="1" noResize="1" noEditPoints="1" noAdjustHandles="1" noChangeArrowheads="1" noChangeShapeType="1" noTextEdit="1"/>
                    </p:cNvSpPr>
                    <p:nvPr/>
                  </p:nvSpPr>
                  <p:spPr>
                    <a:xfrm>
                      <a:off x="4370625" y="1899147"/>
                      <a:ext cx="478950" cy="584775"/>
                    </a:xfrm>
                    <a:prstGeom prst="rect">
                      <a:avLst/>
                    </a:prstGeom>
                    <a:blipFill rotWithShape="1">
                      <a:blip r:embed="rId11"/>
                      <a:stretch>
                        <a:fillRect/>
                      </a:stretch>
                    </a:blipFill>
                  </p:spPr>
                  <p:txBody>
                    <a:bodyPr/>
                    <a:lstStyle/>
                    <a:p>
                      <a:r>
                        <a:rPr lang="en-US">
                          <a:noFill/>
                        </a:rPr>
                        <a:t> </a:t>
                      </a:r>
                    </a:p>
                  </p:txBody>
                </p:sp>
              </mc:Fallback>
            </mc:AlternateContent>
          </p:grpSp>
          <p:sp>
            <p:nvSpPr>
              <p:cNvPr id="30" name="Rectangle 29"/>
              <p:cNvSpPr/>
              <p:nvPr/>
            </p:nvSpPr>
            <p:spPr>
              <a:xfrm>
                <a:off x="6705600" y="4042870"/>
                <a:ext cx="524203" cy="5027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7" name="Picture 2"/>
            <p:cNvPicPr>
              <a:picLocks noChangeAspect="1" noChangeArrowheads="1"/>
            </p:cNvPicPr>
            <p:nvPr/>
          </p:nvPicPr>
          <p:blipFill rotWithShape="1">
            <a:blip r:embed="rId10">
              <a:extLst>
                <a:ext uri="{28A0092B-C50C-407E-A947-70E740481C1C}">
                  <a14:useLocalDpi xmlns:a14="http://schemas.microsoft.com/office/drawing/2010/main" val="0"/>
                </a:ext>
              </a:extLst>
            </a:blip>
            <a:srcRect l="89278"/>
            <a:stretch/>
          </p:blipFill>
          <p:spPr bwMode="auto">
            <a:xfrm>
              <a:off x="6629400" y="3810000"/>
              <a:ext cx="466725"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5" name="Rectangle 34"/>
          <p:cNvSpPr/>
          <p:nvPr/>
        </p:nvSpPr>
        <p:spPr>
          <a:xfrm>
            <a:off x="5867400" y="3124200"/>
            <a:ext cx="3352800" cy="1077218"/>
          </a:xfrm>
          <a:prstGeom prst="rect">
            <a:avLst/>
          </a:prstGeom>
        </p:spPr>
        <p:txBody>
          <a:bodyPr wrap="square">
            <a:spAutoFit/>
          </a:bodyPr>
          <a:lstStyle/>
          <a:p>
            <a:pPr>
              <a:buFontTx/>
              <a:buChar char="-"/>
            </a:pPr>
            <a:r>
              <a:rPr lang="en-US" sz="3200" dirty="0" smtClean="0"/>
              <a:t> Clear </a:t>
            </a:r>
            <a:r>
              <a:rPr lang="en-US" sz="3200" dirty="0" err="1" smtClean="0"/>
              <a:t>linewidth</a:t>
            </a:r>
            <a:r>
              <a:rPr lang="en-US" sz="3200" dirty="0" smtClean="0"/>
              <a:t> variations:</a:t>
            </a:r>
            <a:endParaRPr lang="en-US" sz="3200" dirty="0"/>
          </a:p>
        </p:txBody>
      </p:sp>
      <p:sp>
        <p:nvSpPr>
          <p:cNvPr id="36" name="Rectangle 35"/>
          <p:cNvSpPr/>
          <p:nvPr/>
        </p:nvSpPr>
        <p:spPr>
          <a:xfrm>
            <a:off x="8750944" y="-12510"/>
            <a:ext cx="393056" cy="584775"/>
          </a:xfrm>
          <a:prstGeom prst="rect">
            <a:avLst/>
          </a:prstGeom>
        </p:spPr>
        <p:txBody>
          <a:bodyPr wrap="none">
            <a:spAutoFit/>
          </a:bodyPr>
          <a:lstStyle/>
          <a:p>
            <a:r>
              <a:rPr lang="en-US" sz="3200" b="1" dirty="0">
                <a:solidFill>
                  <a:srgbClr val="FF0000"/>
                </a:solidFill>
              </a:rPr>
              <a:t>7</a:t>
            </a:r>
          </a:p>
        </p:txBody>
      </p:sp>
      <p:sp>
        <p:nvSpPr>
          <p:cNvPr id="21" name="TextBox 20"/>
          <p:cNvSpPr txBox="1"/>
          <p:nvPr/>
        </p:nvSpPr>
        <p:spPr>
          <a:xfrm>
            <a:off x="762000" y="838200"/>
            <a:ext cx="2819400" cy="369332"/>
          </a:xfrm>
          <a:prstGeom prst="rect">
            <a:avLst/>
          </a:prstGeom>
          <a:noFill/>
        </p:spPr>
        <p:txBody>
          <a:bodyPr wrap="square" rtlCol="0">
            <a:spAutoFit/>
          </a:bodyPr>
          <a:lstStyle/>
          <a:p>
            <a:r>
              <a:rPr lang="en-US" b="1" dirty="0" smtClean="0"/>
              <a:t>LJ </a:t>
            </a:r>
            <a:r>
              <a:rPr lang="en-US" b="1" dirty="0" err="1" smtClean="0"/>
              <a:t>Ar</a:t>
            </a:r>
            <a:r>
              <a:rPr lang="en-US" b="1" dirty="0" smtClean="0"/>
              <a:t> K = [</a:t>
            </a:r>
            <a:r>
              <a:rPr lang="el-GR" b="1" dirty="0" smtClean="0"/>
              <a:t>π</a:t>
            </a:r>
            <a:r>
              <a:rPr lang="en-US" b="1" dirty="0" smtClean="0"/>
              <a:t>/2a 00]</a:t>
            </a:r>
            <a:endParaRPr lang="en-US" b="1" dirty="0"/>
          </a:p>
        </p:txBody>
      </p:sp>
      <p:grpSp>
        <p:nvGrpSpPr>
          <p:cNvPr id="22" name="Group 21"/>
          <p:cNvGrpSpPr/>
          <p:nvPr/>
        </p:nvGrpSpPr>
        <p:grpSpPr>
          <a:xfrm>
            <a:off x="336533" y="6923782"/>
            <a:ext cx="7540970" cy="1077218"/>
            <a:chOff x="336533" y="6923782"/>
            <a:chExt cx="7540970" cy="1077218"/>
          </a:xfrm>
        </p:grpSpPr>
        <p:sp>
          <p:nvSpPr>
            <p:cNvPr id="23" name="Rectangle 22"/>
            <p:cNvSpPr/>
            <p:nvPr/>
          </p:nvSpPr>
          <p:spPr>
            <a:xfrm>
              <a:off x="336533" y="6923782"/>
              <a:ext cx="7540970" cy="1077218"/>
            </a:xfrm>
            <a:prstGeom prst="rect">
              <a:avLst/>
            </a:prstGeom>
          </p:spPr>
          <p:txBody>
            <a:bodyPr wrap="square">
              <a:spAutoFit/>
            </a:bodyPr>
            <a:lstStyle/>
            <a:p>
              <a:pPr>
                <a:buFontTx/>
                <a:buChar char="-"/>
              </a:pPr>
              <a:r>
                <a:rPr lang="en-US" sz="3200" dirty="0" smtClean="0"/>
                <a:t> Area under curve is total phonon kinetic energy only for </a:t>
              </a:r>
              <a:endParaRPr lang="en-US" sz="3200" dirty="0"/>
            </a:p>
          </p:txBody>
        </p:sp>
        <p:pic>
          <p:nvPicPr>
            <p:cNvPr id="24" name="Picture 5"/>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199240" y="7462391"/>
              <a:ext cx="489526" cy="499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7" name="Title 1"/>
          <p:cNvSpPr txBox="1">
            <a:spLocks/>
          </p:cNvSpPr>
          <p:nvPr/>
        </p:nvSpPr>
        <p:spPr>
          <a:xfrm>
            <a:off x="0" y="-2286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800" u="sng" smtClean="0"/>
              <a:t>Phonon Spectral Energy Comparison</a:t>
            </a:r>
            <a:endParaRPr lang="en-US" sz="3800" u="sng" cap="all" dirty="0"/>
          </a:p>
        </p:txBody>
      </p:sp>
      <p:sp>
        <p:nvSpPr>
          <p:cNvPr id="38" name="Rectangle 37"/>
          <p:cNvSpPr/>
          <p:nvPr/>
        </p:nvSpPr>
        <p:spPr>
          <a:xfrm>
            <a:off x="5867400" y="1524000"/>
            <a:ext cx="3352800" cy="1077218"/>
          </a:xfrm>
          <a:prstGeom prst="rect">
            <a:avLst/>
          </a:prstGeom>
        </p:spPr>
        <p:txBody>
          <a:bodyPr wrap="square">
            <a:spAutoFit/>
          </a:bodyPr>
          <a:lstStyle/>
          <a:p>
            <a:pPr>
              <a:buFontTx/>
              <a:buChar char="-"/>
            </a:pPr>
            <a:r>
              <a:rPr lang="en-US" sz="3200" dirty="0" smtClean="0"/>
              <a:t> Peak locations (</a:t>
            </a:r>
            <a:r>
              <a:rPr lang="en-US" sz="3200" dirty="0" err="1" smtClean="0"/>
              <a:t>freq</a:t>
            </a:r>
            <a:r>
              <a:rPr lang="en-US" sz="3200" dirty="0" smtClean="0"/>
              <a:t>) agree well.</a:t>
            </a:r>
            <a:endParaRPr lang="en-US" sz="3200" dirty="0"/>
          </a:p>
        </p:txBody>
      </p:sp>
    </p:spTree>
    <p:extLst>
      <p:ext uri="{BB962C8B-B14F-4D97-AF65-F5344CB8AC3E}">
        <p14:creationId xmlns:p14="http://schemas.microsoft.com/office/powerpoint/2010/main" val="24361721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229600" cy="1143000"/>
          </a:xfrm>
        </p:spPr>
        <p:txBody>
          <a:bodyPr>
            <a:normAutofit/>
          </a:bodyPr>
          <a:lstStyle/>
          <a:p>
            <a:pPr algn="l"/>
            <a:r>
              <a:rPr lang="en-US" sz="3800" u="sng" dirty="0" smtClean="0"/>
              <a:t>3 Case Studies</a:t>
            </a:r>
            <a:endParaRPr lang="en-US" sz="3800" u="sng" dirty="0"/>
          </a:p>
        </p:txBody>
      </p:sp>
      <p:sp>
        <p:nvSpPr>
          <p:cNvPr id="6" name="Rectangle 5"/>
          <p:cNvSpPr/>
          <p:nvPr/>
        </p:nvSpPr>
        <p:spPr>
          <a:xfrm>
            <a:off x="195263" y="1066800"/>
            <a:ext cx="8948737" cy="3170099"/>
          </a:xfrm>
          <a:prstGeom prst="rect">
            <a:avLst/>
          </a:prstGeom>
        </p:spPr>
        <p:txBody>
          <a:bodyPr wrap="square">
            <a:spAutoFit/>
          </a:bodyPr>
          <a:lstStyle/>
          <a:p>
            <a:pPr>
              <a:buFontTx/>
              <a:buChar char="-"/>
            </a:pPr>
            <a:r>
              <a:rPr lang="en-US" sz="3200" dirty="0" smtClean="0"/>
              <a:t> </a:t>
            </a:r>
            <a:r>
              <a:rPr lang="en-US" sz="3200" b="1" u="sng" dirty="0" err="1" smtClean="0"/>
              <a:t>Lennard</a:t>
            </a:r>
            <a:r>
              <a:rPr lang="en-US" sz="3200" b="1" u="sng" dirty="0" smtClean="0"/>
              <a:t>-Jones </a:t>
            </a:r>
            <a:r>
              <a:rPr lang="en-US" sz="3200" b="1" u="sng" dirty="0" err="1" smtClean="0"/>
              <a:t>Ar</a:t>
            </a:r>
            <a:r>
              <a:rPr lang="en-US" sz="3200" dirty="0" smtClean="0"/>
              <a:t>: </a:t>
            </a:r>
            <a:r>
              <a:rPr lang="en-US" sz="2600" dirty="0" smtClean="0"/>
              <a:t>well-studied, computationally cheap</a:t>
            </a:r>
          </a:p>
          <a:p>
            <a:endParaRPr lang="en-US" sz="2600" dirty="0" smtClean="0"/>
          </a:p>
          <a:p>
            <a:pPr>
              <a:buFontTx/>
              <a:buChar char="-"/>
            </a:pPr>
            <a:r>
              <a:rPr lang="en-US" sz="3200" dirty="0" smtClean="0"/>
              <a:t> </a:t>
            </a:r>
            <a:r>
              <a:rPr lang="en-US" sz="3200" b="1" u="sng" dirty="0" err="1" smtClean="0"/>
              <a:t>Stillinger</a:t>
            </a:r>
            <a:r>
              <a:rPr lang="en-US" sz="3200" b="1" u="sng" dirty="0" smtClean="0"/>
              <a:t>-Weber Silicon</a:t>
            </a:r>
            <a:r>
              <a:rPr lang="en-US" sz="3200" b="1" u="sng" baseline="30000" dirty="0" smtClean="0"/>
              <a:t>1</a:t>
            </a:r>
            <a:r>
              <a:rPr lang="en-US" sz="3200" dirty="0" smtClean="0"/>
              <a:t>: </a:t>
            </a:r>
            <a:r>
              <a:rPr lang="en-US" sz="2600" dirty="0" smtClean="0"/>
              <a:t>“stiff” system (high frequencies, large group velocities, long lifetimes).</a:t>
            </a:r>
          </a:p>
          <a:p>
            <a:endParaRPr lang="en-US" sz="2600" dirty="0" smtClean="0"/>
          </a:p>
          <a:p>
            <a:pPr>
              <a:buFontTx/>
              <a:buChar char="-"/>
            </a:pPr>
            <a:r>
              <a:rPr lang="en-US" sz="3200" dirty="0"/>
              <a:t> </a:t>
            </a:r>
            <a:r>
              <a:rPr lang="en-US" sz="3200" b="1" u="sng" dirty="0" smtClean="0"/>
              <a:t>Carbon nanotube using REBO</a:t>
            </a:r>
            <a:r>
              <a:rPr lang="en-US" sz="3200" b="1" u="sng" baseline="30000" dirty="0" smtClean="0"/>
              <a:t>2,3</a:t>
            </a:r>
            <a:r>
              <a:rPr lang="en-US" sz="3200" dirty="0" smtClean="0"/>
              <a:t>: </a:t>
            </a:r>
            <a:r>
              <a:rPr lang="en-US" sz="2600" dirty="0" smtClean="0"/>
              <a:t>test/validate previous work.</a:t>
            </a:r>
            <a:endParaRPr lang="en-US" sz="2600" dirty="0"/>
          </a:p>
        </p:txBody>
      </p:sp>
      <p:sp>
        <p:nvSpPr>
          <p:cNvPr id="3" name="Rectangle 2"/>
          <p:cNvSpPr/>
          <p:nvPr/>
        </p:nvSpPr>
        <p:spPr>
          <a:xfrm>
            <a:off x="0" y="6096000"/>
            <a:ext cx="7439168" cy="369332"/>
          </a:xfrm>
          <a:prstGeom prst="rect">
            <a:avLst/>
          </a:prstGeom>
        </p:spPr>
        <p:txBody>
          <a:bodyPr wrap="square">
            <a:spAutoFit/>
          </a:bodyPr>
          <a:lstStyle/>
          <a:p>
            <a:r>
              <a:rPr lang="en-US" baseline="30000" dirty="0" smtClean="0"/>
              <a:t>2</a:t>
            </a:r>
            <a:r>
              <a:rPr lang="sv-SE" dirty="0" smtClean="0"/>
              <a:t>D</a:t>
            </a:r>
            <a:r>
              <a:rPr lang="sv-SE" dirty="0"/>
              <a:t>. W. Brenner</a:t>
            </a:r>
            <a:r>
              <a:rPr lang="sv-SE" dirty="0" smtClean="0"/>
              <a:t>, et al., Journal </a:t>
            </a:r>
            <a:r>
              <a:rPr lang="en-US" dirty="0" smtClean="0"/>
              <a:t>of </a:t>
            </a:r>
            <a:r>
              <a:rPr lang="en-US" dirty="0"/>
              <a:t>Physics: Condensed Matter </a:t>
            </a:r>
            <a:r>
              <a:rPr lang="en-US" b="1" dirty="0"/>
              <a:t>14</a:t>
            </a:r>
            <a:r>
              <a:rPr lang="en-US" dirty="0"/>
              <a:t>, </a:t>
            </a:r>
            <a:r>
              <a:rPr lang="en-US" dirty="0" smtClean="0"/>
              <a:t>783 (2002</a:t>
            </a:r>
            <a:r>
              <a:rPr lang="en-US" dirty="0"/>
              <a:t>).</a:t>
            </a:r>
          </a:p>
        </p:txBody>
      </p:sp>
      <p:sp>
        <p:nvSpPr>
          <p:cNvPr id="4" name="Rectangle 3"/>
          <p:cNvSpPr/>
          <p:nvPr/>
        </p:nvSpPr>
        <p:spPr>
          <a:xfrm>
            <a:off x="0" y="5726668"/>
            <a:ext cx="6934200" cy="369332"/>
          </a:xfrm>
          <a:prstGeom prst="rect">
            <a:avLst/>
          </a:prstGeom>
        </p:spPr>
        <p:txBody>
          <a:bodyPr wrap="square">
            <a:spAutoFit/>
          </a:bodyPr>
          <a:lstStyle/>
          <a:p>
            <a:r>
              <a:rPr lang="en-US" baseline="30000" dirty="0"/>
              <a:t>1</a:t>
            </a:r>
            <a:r>
              <a:rPr lang="en-US" dirty="0" smtClean="0"/>
              <a:t>F</a:t>
            </a:r>
            <a:r>
              <a:rPr lang="en-US" dirty="0"/>
              <a:t>. H. </a:t>
            </a:r>
            <a:r>
              <a:rPr lang="en-US" dirty="0" err="1"/>
              <a:t>Stillinger</a:t>
            </a:r>
            <a:r>
              <a:rPr lang="en-US" dirty="0"/>
              <a:t> and T. A. Weber, Physical Review B </a:t>
            </a:r>
            <a:r>
              <a:rPr lang="en-US" b="1" dirty="0"/>
              <a:t>31</a:t>
            </a:r>
            <a:r>
              <a:rPr lang="en-US" dirty="0"/>
              <a:t>, 5262 (1985).</a:t>
            </a:r>
          </a:p>
        </p:txBody>
      </p:sp>
      <p:sp>
        <p:nvSpPr>
          <p:cNvPr id="5" name="Rectangle 4"/>
          <p:cNvSpPr/>
          <p:nvPr/>
        </p:nvSpPr>
        <p:spPr>
          <a:xfrm>
            <a:off x="0" y="6488668"/>
            <a:ext cx="7598569" cy="369332"/>
          </a:xfrm>
          <a:prstGeom prst="rect">
            <a:avLst/>
          </a:prstGeom>
        </p:spPr>
        <p:txBody>
          <a:bodyPr wrap="square">
            <a:spAutoFit/>
          </a:bodyPr>
          <a:lstStyle/>
          <a:p>
            <a:r>
              <a:rPr lang="en-US" baseline="30000" dirty="0"/>
              <a:t>3</a:t>
            </a:r>
            <a:r>
              <a:rPr lang="en-US" dirty="0" smtClean="0"/>
              <a:t>J</a:t>
            </a:r>
            <a:r>
              <a:rPr lang="en-US" dirty="0"/>
              <a:t>. A. Thomas, </a:t>
            </a:r>
            <a:r>
              <a:rPr lang="en-US" dirty="0" smtClean="0"/>
              <a:t>et al., Physical Review </a:t>
            </a:r>
            <a:r>
              <a:rPr lang="en-US" dirty="0"/>
              <a:t>B </a:t>
            </a:r>
            <a:r>
              <a:rPr lang="en-US" b="1" dirty="0"/>
              <a:t>81</a:t>
            </a:r>
            <a:r>
              <a:rPr lang="en-US" dirty="0"/>
              <a:t>, 081411(R) (2010).</a:t>
            </a:r>
          </a:p>
        </p:txBody>
      </p:sp>
      <p:sp>
        <p:nvSpPr>
          <p:cNvPr id="10" name="Rectangle 9"/>
          <p:cNvSpPr/>
          <p:nvPr/>
        </p:nvSpPr>
        <p:spPr>
          <a:xfrm>
            <a:off x="8750944" y="-12510"/>
            <a:ext cx="393056" cy="584775"/>
          </a:xfrm>
          <a:prstGeom prst="rect">
            <a:avLst/>
          </a:prstGeom>
        </p:spPr>
        <p:txBody>
          <a:bodyPr wrap="none">
            <a:spAutoFit/>
          </a:bodyPr>
          <a:lstStyle/>
          <a:p>
            <a:r>
              <a:rPr lang="en-US" sz="3200" b="1" dirty="0" smtClean="0">
                <a:solidFill>
                  <a:srgbClr val="FF0000"/>
                </a:solidFill>
              </a:rPr>
              <a:t>8</a:t>
            </a:r>
            <a:endParaRPr lang="en-US" sz="3200" b="1" dirty="0">
              <a:solidFill>
                <a:srgbClr val="FF0000"/>
              </a:solidFill>
            </a:endParaRPr>
          </a:p>
        </p:txBody>
      </p:sp>
    </p:spTree>
    <p:extLst>
      <p:ext uri="{BB962C8B-B14F-4D97-AF65-F5344CB8AC3E}">
        <p14:creationId xmlns:p14="http://schemas.microsoft.com/office/powerpoint/2010/main" val="33537793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229600" cy="1143000"/>
          </a:xfrm>
        </p:spPr>
        <p:txBody>
          <a:bodyPr>
            <a:normAutofit/>
          </a:bodyPr>
          <a:lstStyle/>
          <a:p>
            <a:pPr algn="l"/>
            <a:r>
              <a:rPr lang="en-US" sz="3800" u="sng" dirty="0" smtClean="0"/>
              <a:t>Case Study: LJ Lifetimes</a:t>
            </a:r>
            <a:endParaRPr lang="en-US" sz="3800" u="sng" dirty="0"/>
          </a:p>
        </p:txBody>
      </p:sp>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66279"/>
          <a:stretch/>
        </p:blipFill>
        <p:spPr bwMode="auto">
          <a:xfrm>
            <a:off x="3493425" y="1159450"/>
            <a:ext cx="5574375" cy="371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0" y="5247382"/>
            <a:ext cx="8781137" cy="1077218"/>
          </a:xfrm>
          <a:prstGeom prst="rect">
            <a:avLst/>
          </a:prstGeom>
        </p:spPr>
        <p:txBody>
          <a:bodyPr wrap="square">
            <a:spAutoFit/>
          </a:bodyPr>
          <a:lstStyle/>
          <a:p>
            <a:pPr>
              <a:buFontTx/>
              <a:buChar char="-"/>
            </a:pPr>
            <a:r>
              <a:rPr lang="en-US" sz="3200" dirty="0" smtClean="0"/>
              <a:t>Frequencies agree well, increasing scatter with T(K)</a:t>
            </a:r>
            <a:endParaRPr lang="en-US" sz="3200" baseline="-25000" dirty="0"/>
          </a:p>
          <a:p>
            <a:pPr>
              <a:buFontTx/>
              <a:buChar char="-"/>
            </a:pPr>
            <a:r>
              <a:rPr lang="en-US" sz="3200" dirty="0" smtClean="0"/>
              <a:t>Lifetimes large scatter independent of T(K)</a:t>
            </a:r>
            <a:endParaRPr lang="en-US" sz="3200" dirty="0"/>
          </a:p>
        </p:txBody>
      </p:sp>
      <p:sp>
        <p:nvSpPr>
          <p:cNvPr id="10" name="Rectangle 9"/>
          <p:cNvSpPr/>
          <p:nvPr/>
        </p:nvSpPr>
        <p:spPr>
          <a:xfrm>
            <a:off x="8750944" y="-12510"/>
            <a:ext cx="393056" cy="584775"/>
          </a:xfrm>
          <a:prstGeom prst="rect">
            <a:avLst/>
          </a:prstGeom>
        </p:spPr>
        <p:txBody>
          <a:bodyPr wrap="none">
            <a:spAutoFit/>
          </a:bodyPr>
          <a:lstStyle/>
          <a:p>
            <a:r>
              <a:rPr lang="en-US" sz="3200" b="1" dirty="0">
                <a:solidFill>
                  <a:srgbClr val="FF0000"/>
                </a:solidFill>
              </a:rPr>
              <a:t>9</a:t>
            </a:r>
          </a:p>
        </p:txBody>
      </p:sp>
    </p:spTree>
    <p:extLst>
      <p:ext uri="{BB962C8B-B14F-4D97-AF65-F5344CB8AC3E}">
        <p14:creationId xmlns:p14="http://schemas.microsoft.com/office/powerpoint/2010/main" val="28048018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29180</TotalTime>
  <Words>841</Words>
  <Application>Microsoft Office PowerPoint</Application>
  <PresentationFormat>On-screen Show (4:3)</PresentationFormat>
  <Paragraphs>140</Paragraphs>
  <Slides>17</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19" baseType="lpstr">
      <vt:lpstr>Office Theme</vt:lpstr>
      <vt:lpstr>Equation</vt:lpstr>
      <vt:lpstr>Predicting Phonon Properties of Defected Systems using the Spectral Energy Density  Comparison and Evaluation of Spectral Energy Methods for Predicting Phonon Properties   Jason Larkin  Alan McGaughey Nanoscale Transport Phenomena Laboratory Carnegie Mellon Department of Mechanical Engineering http://ntpl.me.cmu.edu/ 11/28/2011  </vt:lpstr>
      <vt:lpstr>Phonon Properties</vt:lpstr>
      <vt:lpstr>Phonon Normal Mode Coordinate1,2</vt:lpstr>
      <vt:lpstr>Phonon Lifetime from Spectral Energy</vt:lpstr>
      <vt:lpstr>Proposed Phonon Spectral Energy1,2</vt:lpstr>
      <vt:lpstr>Proposed Phonon Spectral Energy</vt:lpstr>
      <vt:lpstr>PowerPoint Presentation</vt:lpstr>
      <vt:lpstr>3 Case Studies</vt:lpstr>
      <vt:lpstr>Case Study: LJ Lifetimes</vt:lpstr>
      <vt:lpstr>Thermal Conductivity Predictions: LJ</vt:lpstr>
      <vt:lpstr>Case Study: SW Si and CNT Lifetimes</vt:lpstr>
      <vt:lpstr>Thermal Conductivity Predictions: SW Si and CNT</vt:lpstr>
      <vt:lpstr>Proposed Phonon Spectral Energy Density</vt:lpstr>
      <vt:lpstr>Dispersion in Disordered Systems</vt:lpstr>
      <vt:lpstr>Questions</vt:lpstr>
      <vt:lpstr>Defect Scattering</vt:lpstr>
      <vt:lpstr>Thermal Conductivity of Thin Films</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Jason</dc:creator>
  <cp:lastModifiedBy>Jason</cp:lastModifiedBy>
  <cp:revision>1971</cp:revision>
  <dcterms:created xsi:type="dcterms:W3CDTF">2010-10-25T00:27:48Z</dcterms:created>
  <dcterms:modified xsi:type="dcterms:W3CDTF">2011-11-28T19:22:15Z</dcterms:modified>
</cp:coreProperties>
</file>