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346" r:id="rId3"/>
    <p:sldId id="347" r:id="rId4"/>
    <p:sldId id="348" r:id="rId5"/>
    <p:sldId id="349" r:id="rId6"/>
    <p:sldId id="326" r:id="rId7"/>
    <p:sldId id="343" r:id="rId8"/>
    <p:sldId id="333" r:id="rId9"/>
    <p:sldId id="334" r:id="rId10"/>
    <p:sldId id="335" r:id="rId11"/>
    <p:sldId id="322" r:id="rId12"/>
    <p:sldId id="338" r:id="rId13"/>
    <p:sldId id="337" r:id="rId14"/>
    <p:sldId id="336" r:id="rId15"/>
    <p:sldId id="324" r:id="rId16"/>
    <p:sldId id="339" r:id="rId17"/>
    <p:sldId id="341" r:id="rId18"/>
    <p:sldId id="345" r:id="rId19"/>
    <p:sldId id="342" r:id="rId20"/>
    <p:sldId id="34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3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938888329931086"/>
          <c:y val="5.0925925925925944E-2"/>
          <c:w val="0.81771200545627343"/>
          <c:h val="0.65944845435987387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Lorentzian!$G$7:$G$55</c:f>
              <c:numCache>
                <c:formatCode>General</c:formatCode>
                <c:ptCount val="49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0.75000000000000022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</c:numCache>
            </c:numRef>
          </c:xVal>
          <c:yVal>
            <c:numRef>
              <c:f>Lorentzian!$H$7:$H$55</c:f>
              <c:numCache>
                <c:formatCode>General</c:formatCode>
                <c:ptCount val="49"/>
                <c:pt idx="0">
                  <c:v>4.3904811887419404E-3</c:v>
                </c:pt>
                <c:pt idx="1">
                  <c:v>4.77763431420324E-3</c:v>
                </c:pt>
                <c:pt idx="2">
                  <c:v>5.2181948554719804E-3</c:v>
                </c:pt>
                <c:pt idx="3">
                  <c:v>5.7224249201580368E-3</c:v>
                </c:pt>
                <c:pt idx="4">
                  <c:v>6.3031660630453621E-3</c:v>
                </c:pt>
                <c:pt idx="5">
                  <c:v>6.9766550396447337E-3</c:v>
                </c:pt>
                <c:pt idx="6">
                  <c:v>7.763655760580265E-3</c:v>
                </c:pt>
                <c:pt idx="7">
                  <c:v>8.6910549128680122E-3</c:v>
                </c:pt>
                <c:pt idx="8">
                  <c:v>9.794150344116636E-3</c:v>
                </c:pt>
                <c:pt idx="9">
                  <c:v>1.1119996023887881E-2</c:v>
                </c:pt>
                <c:pt idx="10">
                  <c:v>1.2732395447351632E-2</c:v>
                </c:pt>
                <c:pt idx="11">
                  <c:v>1.471953230907703E-2</c:v>
                </c:pt>
                <c:pt idx="12">
                  <c:v>1.7205939793718431E-2</c:v>
                </c:pt>
                <c:pt idx="13">
                  <c:v>2.0371832715762615E-2</c:v>
                </c:pt>
                <c:pt idx="14">
                  <c:v>2.4485375860291609E-2</c:v>
                </c:pt>
                <c:pt idx="15">
                  <c:v>2.9958577523180315E-2</c:v>
                </c:pt>
                <c:pt idx="16">
                  <c:v>3.7448221903975398E-2</c:v>
                </c:pt>
                <c:pt idx="17">
                  <c:v>4.8046775273025012E-2</c:v>
                </c:pt>
                <c:pt idx="18">
                  <c:v>6.3661977236758163E-2</c:v>
                </c:pt>
                <c:pt idx="19">
                  <c:v>8.7809623774838808E-2</c:v>
                </c:pt>
                <c:pt idx="20">
                  <c:v>0.12732395447351619</c:v>
                </c:pt>
                <c:pt idx="21">
                  <c:v>0.19588300688233284</c:v>
                </c:pt>
                <c:pt idx="22">
                  <c:v>0.31830988618379086</c:v>
                </c:pt>
                <c:pt idx="23">
                  <c:v>0.50929581789406531</c:v>
                </c:pt>
                <c:pt idx="24">
                  <c:v>0.63661977236758194</c:v>
                </c:pt>
                <c:pt idx="25">
                  <c:v>0.50929581789406531</c:v>
                </c:pt>
                <c:pt idx="26">
                  <c:v>0.31830988618379086</c:v>
                </c:pt>
                <c:pt idx="27">
                  <c:v>0.19588300688233284</c:v>
                </c:pt>
                <c:pt idx="28">
                  <c:v>0.12732395447351619</c:v>
                </c:pt>
                <c:pt idx="29">
                  <c:v>8.7809623774838808E-2</c:v>
                </c:pt>
                <c:pt idx="30">
                  <c:v>6.3661977236758163E-2</c:v>
                </c:pt>
                <c:pt idx="31">
                  <c:v>4.8046775273025012E-2</c:v>
                </c:pt>
                <c:pt idx="32">
                  <c:v>3.7448221903975398E-2</c:v>
                </c:pt>
                <c:pt idx="33">
                  <c:v>2.9958577523180315E-2</c:v>
                </c:pt>
                <c:pt idx="34">
                  <c:v>2.4485375860291609E-2</c:v>
                </c:pt>
                <c:pt idx="35">
                  <c:v>2.0371832715762615E-2</c:v>
                </c:pt>
                <c:pt idx="36">
                  <c:v>1.7205939793718431E-2</c:v>
                </c:pt>
                <c:pt idx="37">
                  <c:v>1.471953230907703E-2</c:v>
                </c:pt>
                <c:pt idx="38">
                  <c:v>1.2732395447351632E-2</c:v>
                </c:pt>
                <c:pt idx="39">
                  <c:v>1.1119996023887881E-2</c:v>
                </c:pt>
                <c:pt idx="40">
                  <c:v>9.794150344116636E-3</c:v>
                </c:pt>
                <c:pt idx="41">
                  <c:v>8.6910549128680122E-3</c:v>
                </c:pt>
                <c:pt idx="42">
                  <c:v>7.763655760580265E-3</c:v>
                </c:pt>
                <c:pt idx="43">
                  <c:v>6.9766550396447337E-3</c:v>
                </c:pt>
                <c:pt idx="44">
                  <c:v>6.3031660630453621E-3</c:v>
                </c:pt>
                <c:pt idx="45">
                  <c:v>5.7224249201580368E-3</c:v>
                </c:pt>
                <c:pt idx="46">
                  <c:v>5.2181948554719804E-3</c:v>
                </c:pt>
                <c:pt idx="47">
                  <c:v>4.77763431420324E-3</c:v>
                </c:pt>
                <c:pt idx="48">
                  <c:v>4.3904811887419404E-3</c:v>
                </c:pt>
              </c:numCache>
            </c:numRef>
          </c:yVal>
          <c:smooth val="1"/>
        </c:ser>
        <c:axId val="77254016"/>
        <c:axId val="77628544"/>
      </c:scatterChart>
      <c:valAx>
        <c:axId val="77254016"/>
        <c:scaling>
          <c:orientation val="minMax"/>
          <c:max val="12"/>
          <c:min val="0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7628544"/>
        <c:crosses val="autoZero"/>
        <c:crossBetween val="midCat"/>
      </c:valAx>
      <c:valAx>
        <c:axId val="77628544"/>
        <c:scaling>
          <c:orientation val="minMax"/>
        </c:scaling>
        <c:axPos val="l"/>
        <c:numFmt formatCode="General" sourceLinked="1"/>
        <c:majorTickMark val="none"/>
        <c:tickLblPos val="none"/>
        <c:crossAx val="77254016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938888329931086"/>
          <c:y val="5.092592592592593E-2"/>
          <c:w val="0.81771200545627343"/>
          <c:h val="0.65944845435987454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Lorentzian!$G$7:$G$55</c:f>
              <c:numCache>
                <c:formatCode>General</c:formatCode>
                <c:ptCount val="49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0.75000000000000022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</c:numCache>
            </c:numRef>
          </c:xVal>
          <c:yVal>
            <c:numRef>
              <c:f>Lorentzian!$H$7:$H$55</c:f>
              <c:numCache>
                <c:formatCode>General</c:formatCode>
                <c:ptCount val="49"/>
                <c:pt idx="0">
                  <c:v>4.3904811887419404E-3</c:v>
                </c:pt>
                <c:pt idx="1">
                  <c:v>4.7776343142032392E-3</c:v>
                </c:pt>
                <c:pt idx="2">
                  <c:v>5.2181948554719786E-3</c:v>
                </c:pt>
                <c:pt idx="3">
                  <c:v>5.7224249201580351E-3</c:v>
                </c:pt>
                <c:pt idx="4">
                  <c:v>6.3031660630453621E-3</c:v>
                </c:pt>
                <c:pt idx="5">
                  <c:v>6.976655039644732E-3</c:v>
                </c:pt>
                <c:pt idx="6">
                  <c:v>7.7636557605802632E-3</c:v>
                </c:pt>
                <c:pt idx="7">
                  <c:v>8.6910549128680088E-3</c:v>
                </c:pt>
                <c:pt idx="8">
                  <c:v>9.794150344116636E-3</c:v>
                </c:pt>
                <c:pt idx="9">
                  <c:v>1.1119996023887881E-2</c:v>
                </c:pt>
                <c:pt idx="10">
                  <c:v>1.2732395447351628E-2</c:v>
                </c:pt>
                <c:pt idx="11">
                  <c:v>1.471953230907703E-2</c:v>
                </c:pt>
                <c:pt idx="12">
                  <c:v>1.7205939793718424E-2</c:v>
                </c:pt>
                <c:pt idx="13">
                  <c:v>2.0371832715762615E-2</c:v>
                </c:pt>
                <c:pt idx="14">
                  <c:v>2.4485375860291602E-2</c:v>
                </c:pt>
                <c:pt idx="15">
                  <c:v>2.9958577523180308E-2</c:v>
                </c:pt>
                <c:pt idx="16">
                  <c:v>3.7448221903975391E-2</c:v>
                </c:pt>
                <c:pt idx="17">
                  <c:v>4.8046775273025005E-2</c:v>
                </c:pt>
                <c:pt idx="18">
                  <c:v>6.3661977236758135E-2</c:v>
                </c:pt>
                <c:pt idx="19">
                  <c:v>8.7809623774838808E-2</c:v>
                </c:pt>
                <c:pt idx="20">
                  <c:v>0.12732395447351619</c:v>
                </c:pt>
                <c:pt idx="21">
                  <c:v>0.19588300688233279</c:v>
                </c:pt>
                <c:pt idx="22">
                  <c:v>0.31830988618379086</c:v>
                </c:pt>
                <c:pt idx="23">
                  <c:v>0.50929581789406531</c:v>
                </c:pt>
                <c:pt idx="24">
                  <c:v>0.63661977236758194</c:v>
                </c:pt>
                <c:pt idx="25">
                  <c:v>0.50929581789406531</c:v>
                </c:pt>
                <c:pt idx="26">
                  <c:v>0.31830988618379086</c:v>
                </c:pt>
                <c:pt idx="27">
                  <c:v>0.19588300688233279</c:v>
                </c:pt>
                <c:pt idx="28">
                  <c:v>0.12732395447351619</c:v>
                </c:pt>
                <c:pt idx="29">
                  <c:v>8.7809623774838808E-2</c:v>
                </c:pt>
                <c:pt idx="30">
                  <c:v>6.3661977236758135E-2</c:v>
                </c:pt>
                <c:pt idx="31">
                  <c:v>4.8046775273025005E-2</c:v>
                </c:pt>
                <c:pt idx="32">
                  <c:v>3.7448221903975391E-2</c:v>
                </c:pt>
                <c:pt idx="33">
                  <c:v>2.9958577523180308E-2</c:v>
                </c:pt>
                <c:pt idx="34">
                  <c:v>2.4485375860291602E-2</c:v>
                </c:pt>
                <c:pt idx="35">
                  <c:v>2.0371832715762615E-2</c:v>
                </c:pt>
                <c:pt idx="36">
                  <c:v>1.7205939793718424E-2</c:v>
                </c:pt>
                <c:pt idx="37">
                  <c:v>1.471953230907703E-2</c:v>
                </c:pt>
                <c:pt idx="38">
                  <c:v>1.2732395447351628E-2</c:v>
                </c:pt>
                <c:pt idx="39">
                  <c:v>1.1119996023887881E-2</c:v>
                </c:pt>
                <c:pt idx="40">
                  <c:v>9.794150344116636E-3</c:v>
                </c:pt>
                <c:pt idx="41">
                  <c:v>8.6910549128680088E-3</c:v>
                </c:pt>
                <c:pt idx="42">
                  <c:v>7.7636557605802632E-3</c:v>
                </c:pt>
                <c:pt idx="43">
                  <c:v>6.976655039644732E-3</c:v>
                </c:pt>
                <c:pt idx="44">
                  <c:v>6.3031660630453621E-3</c:v>
                </c:pt>
                <c:pt idx="45">
                  <c:v>5.7224249201580351E-3</c:v>
                </c:pt>
                <c:pt idx="46">
                  <c:v>5.2181948554719786E-3</c:v>
                </c:pt>
                <c:pt idx="47">
                  <c:v>4.7776343142032392E-3</c:v>
                </c:pt>
                <c:pt idx="48">
                  <c:v>4.3904811887419404E-3</c:v>
                </c:pt>
              </c:numCache>
            </c:numRef>
          </c:yVal>
          <c:smooth val="1"/>
        </c:ser>
        <c:axId val="78101120"/>
        <c:axId val="78111104"/>
      </c:scatterChart>
      <c:valAx>
        <c:axId val="78101120"/>
        <c:scaling>
          <c:orientation val="minMax"/>
          <c:max val="12"/>
          <c:min val="0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8111104"/>
        <c:crosses val="autoZero"/>
        <c:crossBetween val="midCat"/>
      </c:valAx>
      <c:valAx>
        <c:axId val="78111104"/>
        <c:scaling>
          <c:orientation val="minMax"/>
        </c:scaling>
        <c:axPos val="l"/>
        <c:numFmt formatCode="General" sourceLinked="1"/>
        <c:majorTickMark val="none"/>
        <c:tickLblPos val="none"/>
        <c:crossAx val="78101120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2.7777777777777901E-2"/>
          <c:y val="5.0925925925925923E-2"/>
          <c:w val="0.96304155730533825"/>
          <c:h val="0.8935185185185186"/>
        </c:manualLayout>
      </c:layout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phonon!$E$8:$E$58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0.18849555921538769</c:v>
                </c:pt>
                <c:pt idx="4">
                  <c:v>0.25132741228718347</c:v>
                </c:pt>
                <c:pt idx="5">
                  <c:v>0.31415926535897948</c:v>
                </c:pt>
                <c:pt idx="6">
                  <c:v>0.37699111843077515</c:v>
                </c:pt>
                <c:pt idx="7">
                  <c:v>0.43982297150257144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0.62831853071795818</c:v>
                </c:pt>
                <c:pt idx="11">
                  <c:v>0.69115038378975402</c:v>
                </c:pt>
                <c:pt idx="12">
                  <c:v>0.75398223686155053</c:v>
                </c:pt>
                <c:pt idx="13">
                  <c:v>0.8168140899333457</c:v>
                </c:pt>
                <c:pt idx="14">
                  <c:v>0.87964594300514254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1.1938052083641209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1.5079644737231006</c:v>
                </c:pt>
                <c:pt idx="25">
                  <c:v>1.5707963267948972</c:v>
                </c:pt>
                <c:pt idx="26">
                  <c:v>1.6336281798666938</c:v>
                </c:pt>
                <c:pt idx="27">
                  <c:v>1.6964600329384891</c:v>
                </c:pt>
                <c:pt idx="28">
                  <c:v>1.7592918860102844</c:v>
                </c:pt>
                <c:pt idx="29">
                  <c:v>1.822123739082081</c:v>
                </c:pt>
                <c:pt idx="30">
                  <c:v>1.8849555921538776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2.1991148575128592</c:v>
                </c:pt>
                <c:pt idx="36">
                  <c:v>2.2619467105846538</c:v>
                </c:pt>
                <c:pt idx="37">
                  <c:v>2.3247785636564484</c:v>
                </c:pt>
                <c:pt idx="38">
                  <c:v>2.387610416728243</c:v>
                </c:pt>
                <c:pt idx="39">
                  <c:v>2.450442269800039</c:v>
                </c:pt>
                <c:pt idx="40">
                  <c:v>2.5132741228718372</c:v>
                </c:pt>
                <c:pt idx="41">
                  <c:v>2.5761059759436309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2.8274333882308174</c:v>
                </c:pt>
                <c:pt idx="46">
                  <c:v>2.8902652413026133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xVal>
          <c:yVal>
            <c:numRef>
              <c:f>phonon!$F$8:$F$58</c:f>
              <c:numCache>
                <c:formatCode>General</c:formatCode>
                <c:ptCount val="51"/>
                <c:pt idx="0">
                  <c:v>0</c:v>
                </c:pt>
                <c:pt idx="1">
                  <c:v>6.2821518156256639E-2</c:v>
                </c:pt>
                <c:pt idx="2">
                  <c:v>0.12558103905862639</c:v>
                </c:pt>
                <c:pt idx="3">
                  <c:v>0.18821662663702851</c:v>
                </c:pt>
                <c:pt idx="4">
                  <c:v>0.25066646712860891</c:v>
                </c:pt>
                <c:pt idx="5">
                  <c:v>0.31286893008046218</c:v>
                </c:pt>
                <c:pt idx="6">
                  <c:v>0.37476262917144937</c:v>
                </c:pt>
                <c:pt idx="7">
                  <c:v>0.43628648279308524</c:v>
                </c:pt>
                <c:pt idx="8">
                  <c:v>0.49737977432971003</c:v>
                </c:pt>
                <c:pt idx="9">
                  <c:v>0.55798221207845866</c:v>
                </c:pt>
                <c:pt idx="10">
                  <c:v>0.61803398874989479</c:v>
                </c:pt>
                <c:pt idx="11">
                  <c:v>0.6774758404905834</c:v>
                </c:pt>
                <c:pt idx="12">
                  <c:v>0.73624910536935573</c:v>
                </c:pt>
                <c:pt idx="13">
                  <c:v>0.79429578126956102</c:v>
                </c:pt>
                <c:pt idx="14">
                  <c:v>0.8515585831301451</c:v>
                </c:pt>
                <c:pt idx="15">
                  <c:v>0.90798099947909361</c:v>
                </c:pt>
                <c:pt idx="16">
                  <c:v>0.96350734820343042</c:v>
                </c:pt>
                <c:pt idx="17">
                  <c:v>1.018082831500744</c:v>
                </c:pt>
                <c:pt idx="18">
                  <c:v>1.0716535899579933</c:v>
                </c:pt>
                <c:pt idx="19">
                  <c:v>1.1241667557042612</c:v>
                </c:pt>
                <c:pt idx="20">
                  <c:v>1.1755705045849465</c:v>
                </c:pt>
                <c:pt idx="21">
                  <c:v>1.2258141073059523</c:v>
                </c:pt>
                <c:pt idx="22">
                  <c:v>1.2748479794973804</c:v>
                </c:pt>
                <c:pt idx="23">
                  <c:v>1.3226237306473039</c:v>
                </c:pt>
                <c:pt idx="24">
                  <c:v>1.369094211857377</c:v>
                </c:pt>
                <c:pt idx="25">
                  <c:v>1.414213562373096</c:v>
                </c:pt>
                <c:pt idx="26">
                  <c:v>1.4579372548428229</c:v>
                </c:pt>
                <c:pt idx="27">
                  <c:v>1.5002221392609201</c:v>
                </c:pt>
                <c:pt idx="28">
                  <c:v>1.541026485551579</c:v>
                </c:pt>
                <c:pt idx="29">
                  <c:v>1.5803100247513826</c:v>
                </c:pt>
                <c:pt idx="30">
                  <c:v>1.6180339887498953</c:v>
                </c:pt>
                <c:pt idx="31">
                  <c:v>1.6541611485491239</c:v>
                </c:pt>
                <c:pt idx="32">
                  <c:v>1.6886558510040313</c:v>
                </c:pt>
                <c:pt idx="33">
                  <c:v>1.7214840540078871</c:v>
                </c:pt>
                <c:pt idx="34">
                  <c:v>1.7526133600877281</c:v>
                </c:pt>
                <c:pt idx="35">
                  <c:v>1.7820130483767369</c:v>
                </c:pt>
                <c:pt idx="36">
                  <c:v>1.80965410493204</c:v>
                </c:pt>
                <c:pt idx="37">
                  <c:v>1.8355092513679616</c:v>
                </c:pt>
                <c:pt idx="38">
                  <c:v>1.8595529717765049</c:v>
                </c:pt>
                <c:pt idx="39">
                  <c:v>1.8817615379084516</c:v>
                </c:pt>
                <c:pt idx="40">
                  <c:v>1.9021130325903084</c:v>
                </c:pt>
                <c:pt idx="41">
                  <c:v>1.9205873713538881</c:v>
                </c:pt>
                <c:pt idx="42">
                  <c:v>1.9371663222572626</c:v>
                </c:pt>
                <c:pt idx="43">
                  <c:v>1.9518335238774953</c:v>
                </c:pt>
                <c:pt idx="44">
                  <c:v>1.9645745014573781</c:v>
                </c:pt>
                <c:pt idx="45">
                  <c:v>1.975376681190276</c:v>
                </c:pt>
                <c:pt idx="46">
                  <c:v>1.984229402628956</c:v>
                </c:pt>
                <c:pt idx="47">
                  <c:v>1.9911239292061609</c:v>
                </c:pt>
                <c:pt idx="48">
                  <c:v>1.9960534568565447</c:v>
                </c:pt>
                <c:pt idx="49">
                  <c:v>1.9990131207314643</c:v>
                </c:pt>
                <c:pt idx="50">
                  <c:v>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phonon!$E$8:$E$58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0.18849555921538769</c:v>
                </c:pt>
                <c:pt idx="4">
                  <c:v>0.25132741228718347</c:v>
                </c:pt>
                <c:pt idx="5">
                  <c:v>0.31415926535897948</c:v>
                </c:pt>
                <c:pt idx="6">
                  <c:v>0.37699111843077515</c:v>
                </c:pt>
                <c:pt idx="7">
                  <c:v>0.43982297150257144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0.62831853071795818</c:v>
                </c:pt>
                <c:pt idx="11">
                  <c:v>0.69115038378975402</c:v>
                </c:pt>
                <c:pt idx="12">
                  <c:v>0.75398223686155053</c:v>
                </c:pt>
                <c:pt idx="13">
                  <c:v>0.8168140899333457</c:v>
                </c:pt>
                <c:pt idx="14">
                  <c:v>0.87964594300514254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1.1938052083641209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1.5079644737231006</c:v>
                </c:pt>
                <c:pt idx="25">
                  <c:v>1.5707963267948972</c:v>
                </c:pt>
                <c:pt idx="26">
                  <c:v>1.6336281798666938</c:v>
                </c:pt>
                <c:pt idx="27">
                  <c:v>1.6964600329384891</c:v>
                </c:pt>
                <c:pt idx="28">
                  <c:v>1.7592918860102844</c:v>
                </c:pt>
                <c:pt idx="29">
                  <c:v>1.822123739082081</c:v>
                </c:pt>
                <c:pt idx="30">
                  <c:v>1.8849555921538776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2.1991148575128592</c:v>
                </c:pt>
                <c:pt idx="36">
                  <c:v>2.2619467105846538</c:v>
                </c:pt>
                <c:pt idx="37">
                  <c:v>2.3247785636564484</c:v>
                </c:pt>
                <c:pt idx="38">
                  <c:v>2.387610416728243</c:v>
                </c:pt>
                <c:pt idx="39">
                  <c:v>2.450442269800039</c:v>
                </c:pt>
                <c:pt idx="40">
                  <c:v>2.5132741228718372</c:v>
                </c:pt>
                <c:pt idx="41">
                  <c:v>2.5761059759436309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2.8274333882308174</c:v>
                </c:pt>
                <c:pt idx="46">
                  <c:v>2.8902652413026133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xVal>
          <c:yVal>
            <c:numRef>
              <c:f>phonon!$G$8:$G$58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0.18849555921538769</c:v>
                </c:pt>
                <c:pt idx="4">
                  <c:v>0.25132741228718347</c:v>
                </c:pt>
                <c:pt idx="5">
                  <c:v>0.31415926535897948</c:v>
                </c:pt>
                <c:pt idx="6">
                  <c:v>0.37699111843077515</c:v>
                </c:pt>
                <c:pt idx="7">
                  <c:v>0.43982297150257144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0.62831853071795818</c:v>
                </c:pt>
                <c:pt idx="11">
                  <c:v>0.69115038378975402</c:v>
                </c:pt>
                <c:pt idx="12">
                  <c:v>0.75398223686155053</c:v>
                </c:pt>
                <c:pt idx="13">
                  <c:v>0.8168140899333457</c:v>
                </c:pt>
                <c:pt idx="14">
                  <c:v>0.87964594300514254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1.1938052083641209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1.5079644737231006</c:v>
                </c:pt>
                <c:pt idx="25">
                  <c:v>1.5707963267948972</c:v>
                </c:pt>
                <c:pt idx="26">
                  <c:v>1.6336281798666938</c:v>
                </c:pt>
                <c:pt idx="27">
                  <c:v>1.6964600329384891</c:v>
                </c:pt>
                <c:pt idx="28">
                  <c:v>1.7592918860102844</c:v>
                </c:pt>
                <c:pt idx="29">
                  <c:v>1.822123739082081</c:v>
                </c:pt>
                <c:pt idx="30">
                  <c:v>1.8849555921538776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2.1991148575128592</c:v>
                </c:pt>
                <c:pt idx="36">
                  <c:v>2.2619467105846538</c:v>
                </c:pt>
                <c:pt idx="37">
                  <c:v>2.3247785636564484</c:v>
                </c:pt>
                <c:pt idx="38">
                  <c:v>2.387610416728243</c:v>
                </c:pt>
                <c:pt idx="39">
                  <c:v>2.450442269800039</c:v>
                </c:pt>
                <c:pt idx="40">
                  <c:v>2.5132741228718372</c:v>
                </c:pt>
                <c:pt idx="41">
                  <c:v>2.5761059759436309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2.8274333882308174</c:v>
                </c:pt>
                <c:pt idx="46">
                  <c:v>2.8902652413026133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yVal>
          <c:smooth val="1"/>
        </c:ser>
        <c:axId val="42627072"/>
        <c:axId val="42628608"/>
      </c:scatterChart>
      <c:valAx>
        <c:axId val="42627072"/>
        <c:scaling>
          <c:orientation val="minMax"/>
        </c:scaling>
        <c:axPos val="b"/>
        <c:numFmt formatCode="General" sourceLinked="1"/>
        <c:majorTickMark val="none"/>
        <c:tickLblPos val="none"/>
        <c:crossAx val="42628608"/>
        <c:crosses val="autoZero"/>
        <c:crossBetween val="midCat"/>
      </c:valAx>
      <c:valAx>
        <c:axId val="42628608"/>
        <c:scaling>
          <c:orientation val="minMax"/>
        </c:scaling>
        <c:axPos val="l"/>
        <c:numFmt formatCode="General" sourceLinked="1"/>
        <c:majorTickMark val="none"/>
        <c:tickLblPos val="none"/>
        <c:crossAx val="42627072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9528252496696432E-2"/>
          <c:y val="5.1400554097404488E-2"/>
          <c:w val="0.83649163182056763"/>
          <c:h val="0.89005613881598056"/>
        </c:manualLayout>
      </c:layout>
      <c:scatterChart>
        <c:scatterStyle val="smoothMarker"/>
        <c:ser>
          <c:idx val="1"/>
          <c:order val="1"/>
          <c:tx>
            <c:v>Real</c:v>
          </c:tx>
          <c:marker>
            <c:symbol val="none"/>
          </c:marker>
          <c:xVal>
            <c:numRef>
              <c:f>BB!$D$5:$D$79</c:f>
              <c:numCache>
                <c:formatCode>General</c:formatCode>
                <c:ptCount val="75"/>
                <c:pt idx="0">
                  <c:v>1.0000000000000005E-2</c:v>
                </c:pt>
                <c:pt idx="1">
                  <c:v>1.1000000000000006E-2</c:v>
                </c:pt>
                <c:pt idx="2">
                  <c:v>1.2100000000000001E-2</c:v>
                </c:pt>
                <c:pt idx="3">
                  <c:v>1.3310000000000008E-2</c:v>
                </c:pt>
                <c:pt idx="4">
                  <c:v>1.4641000000000003E-2</c:v>
                </c:pt>
                <c:pt idx="5">
                  <c:v>1.6105100000000015E-2</c:v>
                </c:pt>
                <c:pt idx="6">
                  <c:v>1.7715610000000007E-2</c:v>
                </c:pt>
                <c:pt idx="7">
                  <c:v>1.9487171000000029E-2</c:v>
                </c:pt>
                <c:pt idx="8">
                  <c:v>2.1435888100000012E-2</c:v>
                </c:pt>
                <c:pt idx="9">
                  <c:v>2.3579476910000008E-2</c:v>
                </c:pt>
                <c:pt idx="10">
                  <c:v>2.5937424601000018E-2</c:v>
                </c:pt>
                <c:pt idx="11">
                  <c:v>2.8531167061100045E-2</c:v>
                </c:pt>
                <c:pt idx="12">
                  <c:v>3.1384283767210044E-2</c:v>
                </c:pt>
                <c:pt idx="13">
                  <c:v>3.4522712143931031E-2</c:v>
                </c:pt>
                <c:pt idx="14">
                  <c:v>3.7974983358324159E-2</c:v>
                </c:pt>
                <c:pt idx="15">
                  <c:v>4.1772481694156573E-2</c:v>
                </c:pt>
                <c:pt idx="16">
                  <c:v>4.5949729863572208E-2</c:v>
                </c:pt>
                <c:pt idx="17">
                  <c:v>5.0544702849929436E-2</c:v>
                </c:pt>
                <c:pt idx="18">
                  <c:v>5.5599173134922394E-2</c:v>
                </c:pt>
                <c:pt idx="19">
                  <c:v>6.1159090448414631E-2</c:v>
                </c:pt>
                <c:pt idx="20">
                  <c:v>6.7274999493256105E-2</c:v>
                </c:pt>
                <c:pt idx="21">
                  <c:v>7.4002499442581804E-2</c:v>
                </c:pt>
                <c:pt idx="22">
                  <c:v>8.1402749386839945E-2</c:v>
                </c:pt>
                <c:pt idx="23">
                  <c:v>8.9543024325523898E-2</c:v>
                </c:pt>
                <c:pt idx="24">
                  <c:v>9.8497326758076403E-2</c:v>
                </c:pt>
                <c:pt idx="25">
                  <c:v>0.10834705943388392</c:v>
                </c:pt>
                <c:pt idx="26">
                  <c:v>0.11918176537727238</c:v>
                </c:pt>
                <c:pt idx="27">
                  <c:v>0.13109994191499966</c:v>
                </c:pt>
                <c:pt idx="28">
                  <c:v>0.14420993610649976</c:v>
                </c:pt>
                <c:pt idx="29">
                  <c:v>0.15863092971714951</c:v>
                </c:pt>
                <c:pt idx="30">
                  <c:v>0.17449402268886446</c:v>
                </c:pt>
                <c:pt idx="31">
                  <c:v>0.19194342495775094</c:v>
                </c:pt>
                <c:pt idx="32">
                  <c:v>0.21113776745352605</c:v>
                </c:pt>
                <c:pt idx="33">
                  <c:v>0.2322515441988787</c:v>
                </c:pt>
                <c:pt idx="34">
                  <c:v>0.25547669861876671</c:v>
                </c:pt>
                <c:pt idx="35">
                  <c:v>0.28102436848064355</c:v>
                </c:pt>
                <c:pt idx="36">
                  <c:v>0.30912680532870795</c:v>
                </c:pt>
                <c:pt idx="37">
                  <c:v>0.34003948586157834</c:v>
                </c:pt>
                <c:pt idx="38">
                  <c:v>0.37404343444773619</c:v>
                </c:pt>
                <c:pt idx="39">
                  <c:v>0.41144777789251002</c:v>
                </c:pt>
                <c:pt idx="40">
                  <c:v>0.45259255568176077</c:v>
                </c:pt>
                <c:pt idx="41">
                  <c:v>0.49785181124993733</c:v>
                </c:pt>
                <c:pt idx="42">
                  <c:v>0.54763699237493069</c:v>
                </c:pt>
                <c:pt idx="43">
                  <c:v>0.60240069161242382</c:v>
                </c:pt>
                <c:pt idx="44">
                  <c:v>0.66264076077366663</c:v>
                </c:pt>
                <c:pt idx="45">
                  <c:v>0.72890483685103336</c:v>
                </c:pt>
                <c:pt idx="46">
                  <c:v>0.80179532053613678</c:v>
                </c:pt>
                <c:pt idx="47">
                  <c:v>0.88197485258975072</c:v>
                </c:pt>
                <c:pt idx="48">
                  <c:v>0.97017233784872514</c:v>
                </c:pt>
                <c:pt idx="49">
                  <c:v>1.0671895716335984</c:v>
                </c:pt>
                <c:pt idx="50">
                  <c:v>1.1739085287969582</c:v>
                </c:pt>
                <c:pt idx="51">
                  <c:v>1.2912993816766534</c:v>
                </c:pt>
                <c:pt idx="52">
                  <c:v>1.4204293198443176</c:v>
                </c:pt>
                <c:pt idx="53">
                  <c:v>1.5624722518287515</c:v>
                </c:pt>
                <c:pt idx="54">
                  <c:v>1.7187194770116259</c:v>
                </c:pt>
                <c:pt idx="55">
                  <c:v>1.8905914247127895</c:v>
                </c:pt>
                <c:pt idx="56">
                  <c:v>2.0796505671840677</c:v>
                </c:pt>
                <c:pt idx="57">
                  <c:v>2.2876156239024752</c:v>
                </c:pt>
                <c:pt idx="58">
                  <c:v>2.5163771862927224</c:v>
                </c:pt>
                <c:pt idx="59">
                  <c:v>2.7680149049219969</c:v>
                </c:pt>
                <c:pt idx="60">
                  <c:v>3.0448163954141947</c:v>
                </c:pt>
                <c:pt idx="61">
                  <c:v>3.3492980349556132</c:v>
                </c:pt>
                <c:pt idx="62">
                  <c:v>3.6842278384511786</c:v>
                </c:pt>
                <c:pt idx="63">
                  <c:v>4.0526506222962917</c:v>
                </c:pt>
                <c:pt idx="64">
                  <c:v>4.4579156845259211</c:v>
                </c:pt>
                <c:pt idx="65">
                  <c:v>4.9037072529785162</c:v>
                </c:pt>
                <c:pt idx="66">
                  <c:v>5.3940779782763659</c:v>
                </c:pt>
                <c:pt idx="67">
                  <c:v>5.9334857761040061</c:v>
                </c:pt>
                <c:pt idx="68">
                  <c:v>6.5268343537144045</c:v>
                </c:pt>
                <c:pt idx="69">
                  <c:v>7.1795177890858488</c:v>
                </c:pt>
                <c:pt idx="70">
                  <c:v>7.8974695679944347</c:v>
                </c:pt>
                <c:pt idx="71">
                  <c:v>8.6872165247938735</c:v>
                </c:pt>
                <c:pt idx="72">
                  <c:v>9.5559381772732728</c:v>
                </c:pt>
                <c:pt idx="73">
                  <c:v>10.511531995000595</c:v>
                </c:pt>
                <c:pt idx="74">
                  <c:v>11.562685194500661</c:v>
                </c:pt>
              </c:numCache>
            </c:numRef>
          </c:xVal>
          <c:yVal>
            <c:numRef>
              <c:f>BB!$G$5:$G$79</c:f>
              <c:numCache>
                <c:formatCode>General</c:formatCode>
                <c:ptCount val="75"/>
                <c:pt idx="0">
                  <c:v>5.7932948510680483E-4</c:v>
                </c:pt>
                <c:pt idx="1">
                  <c:v>2.2814765706364592E-4</c:v>
                </c:pt>
                <c:pt idx="2">
                  <c:v>2.3280487348400746E-4</c:v>
                </c:pt>
                <c:pt idx="3">
                  <c:v>7.2136385557818451E-4</c:v>
                </c:pt>
                <c:pt idx="4">
                  <c:v>7.6380211857694194E-4</c:v>
                </c:pt>
                <c:pt idx="5">
                  <c:v>6.1094853662482232E-4</c:v>
                </c:pt>
                <c:pt idx="6">
                  <c:v>1.561533798738542E-3</c:v>
                </c:pt>
                <c:pt idx="7">
                  <c:v>1.7280957006896541E-3</c:v>
                </c:pt>
                <c:pt idx="8">
                  <c:v>1.3899256677290459E-3</c:v>
                </c:pt>
                <c:pt idx="9">
                  <c:v>6.1584765558991774E-4</c:v>
                </c:pt>
                <c:pt idx="10">
                  <c:v>9.7641410100257305E-4</c:v>
                </c:pt>
                <c:pt idx="11">
                  <c:v>2.6575610208512206E-3</c:v>
                </c:pt>
                <c:pt idx="12">
                  <c:v>3.458184030755436E-3</c:v>
                </c:pt>
                <c:pt idx="13">
                  <c:v>2.8027016808522477E-3</c:v>
                </c:pt>
                <c:pt idx="14">
                  <c:v>1.3338385178684241E-3</c:v>
                </c:pt>
                <c:pt idx="15">
                  <c:v>2.6934901989131058E-3</c:v>
                </c:pt>
                <c:pt idx="16">
                  <c:v>4.2863826761788733E-3</c:v>
                </c:pt>
                <c:pt idx="17">
                  <c:v>2.5731288486160811E-3</c:v>
                </c:pt>
                <c:pt idx="18">
                  <c:v>6.3430987450424688E-3</c:v>
                </c:pt>
                <c:pt idx="19">
                  <c:v>4.0265492108485876E-3</c:v>
                </c:pt>
                <c:pt idx="20">
                  <c:v>4.1497689173043565E-3</c:v>
                </c:pt>
                <c:pt idx="21">
                  <c:v>8.6689512919344534E-3</c:v>
                </c:pt>
                <c:pt idx="22">
                  <c:v>6.5196905335054922E-3</c:v>
                </c:pt>
                <c:pt idx="23">
                  <c:v>1.1178663259440119E-2</c:v>
                </c:pt>
                <c:pt idx="24">
                  <c:v>8.8777181339981248E-3</c:v>
                </c:pt>
                <c:pt idx="25">
                  <c:v>1.1949684174485194E-2</c:v>
                </c:pt>
                <c:pt idx="26">
                  <c:v>1.6353035292388039E-2</c:v>
                </c:pt>
                <c:pt idx="27">
                  <c:v>1.4995090693471713E-2</c:v>
                </c:pt>
                <c:pt idx="28">
                  <c:v>2.2285497405057548E-2</c:v>
                </c:pt>
                <c:pt idx="29">
                  <c:v>2.9583440237291349E-2</c:v>
                </c:pt>
                <c:pt idx="30">
                  <c:v>3.1429912571200862E-2</c:v>
                </c:pt>
                <c:pt idx="31">
                  <c:v>4.190624644438809E-2</c:v>
                </c:pt>
                <c:pt idx="32">
                  <c:v>4.0546844046480082E-2</c:v>
                </c:pt>
                <c:pt idx="33">
                  <c:v>5.668571185022872E-2</c:v>
                </c:pt>
                <c:pt idx="34">
                  <c:v>6.1862569727449239E-2</c:v>
                </c:pt>
                <c:pt idx="35">
                  <c:v>6.9616519727419029E-2</c:v>
                </c:pt>
                <c:pt idx="36">
                  <c:v>8.1223777919028239E-2</c:v>
                </c:pt>
                <c:pt idx="37">
                  <c:v>0.10302073464174047</c:v>
                </c:pt>
                <c:pt idx="38">
                  <c:v>0.13672075326855185</c:v>
                </c:pt>
                <c:pt idx="39">
                  <c:v>0.13338091844121433</c:v>
                </c:pt>
                <c:pt idx="40">
                  <c:v>0.14765855798798869</c:v>
                </c:pt>
                <c:pt idx="41">
                  <c:v>0.19031951279520459</c:v>
                </c:pt>
                <c:pt idx="42">
                  <c:v>0.22422578158544554</c:v>
                </c:pt>
                <c:pt idx="43">
                  <c:v>0.26704214221610251</c:v>
                </c:pt>
                <c:pt idx="44">
                  <c:v>0.31923895840720484</c:v>
                </c:pt>
                <c:pt idx="45">
                  <c:v>0.38359345426895347</c:v>
                </c:pt>
                <c:pt idx="46">
                  <c:v>0.40867672294827856</c:v>
                </c:pt>
                <c:pt idx="47">
                  <c:v>0.47061726419956107</c:v>
                </c:pt>
                <c:pt idx="48">
                  <c:v>0.54819150981686959</c:v>
                </c:pt>
                <c:pt idx="49">
                  <c:v>0.6352673052076796</c:v>
                </c:pt>
                <c:pt idx="50">
                  <c:v>0.70779207764628593</c:v>
                </c:pt>
                <c:pt idx="51">
                  <c:v>0.75280735524494469</c:v>
                </c:pt>
                <c:pt idx="52">
                  <c:v>0.84849880392166566</c:v>
                </c:pt>
                <c:pt idx="53">
                  <c:v>0.9234869069517927</c:v>
                </c:pt>
                <c:pt idx="54">
                  <c:v>1.0036284104659603</c:v>
                </c:pt>
                <c:pt idx="55">
                  <c:v>1.0933236674683897</c:v>
                </c:pt>
                <c:pt idx="56">
                  <c:v>1.2489869017054078</c:v>
                </c:pt>
                <c:pt idx="57">
                  <c:v>1.2621938930062151</c:v>
                </c:pt>
                <c:pt idx="58">
                  <c:v>1.3768433215609501</c:v>
                </c:pt>
                <c:pt idx="59">
                  <c:v>1.5226198402051092</c:v>
                </c:pt>
                <c:pt idx="60">
                  <c:v>1.5120007252043068</c:v>
                </c:pt>
                <c:pt idx="61">
                  <c:v>1.3649136457901139</c:v>
                </c:pt>
                <c:pt idx="62">
                  <c:v>1.1730282229270552</c:v>
                </c:pt>
                <c:pt idx="63">
                  <c:v>1.2068123655388823</c:v>
                </c:pt>
                <c:pt idx="64">
                  <c:v>1.1054760441894387</c:v>
                </c:pt>
                <c:pt idx="65">
                  <c:v>0.81157448497701468</c:v>
                </c:pt>
                <c:pt idx="66">
                  <c:v>0.76426499332250031</c:v>
                </c:pt>
                <c:pt idx="67">
                  <c:v>0.81317952259039095</c:v>
                </c:pt>
                <c:pt idx="68">
                  <c:v>0.86378547670519157</c:v>
                </c:pt>
                <c:pt idx="69">
                  <c:v>5.1861618719851579E-2</c:v>
                </c:pt>
                <c:pt idx="70">
                  <c:v>3.3699982298549085E-2</c:v>
                </c:pt>
                <c:pt idx="71">
                  <c:v>4.7297483293401353E-2</c:v>
                </c:pt>
                <c:pt idx="72">
                  <c:v>2.686425010807221E-2</c:v>
                </c:pt>
                <c:pt idx="73">
                  <c:v>7.646242797233891E-3</c:v>
                </c:pt>
                <c:pt idx="74">
                  <c:v>6.5893657811955816E-2</c:v>
                </c:pt>
              </c:numCache>
            </c:numRef>
          </c:yVal>
          <c:smooth val="1"/>
        </c:ser>
        <c:ser>
          <c:idx val="0"/>
          <c:order val="0"/>
          <c:tx>
            <c:v>"Black Body"</c:v>
          </c:tx>
          <c:marker>
            <c:symbol val="none"/>
          </c:marker>
          <c:xVal>
            <c:numRef>
              <c:f>BB!$D$5:$D$80</c:f>
              <c:numCache>
                <c:formatCode>General</c:formatCode>
                <c:ptCount val="76"/>
                <c:pt idx="0">
                  <c:v>1.0000000000000005E-2</c:v>
                </c:pt>
                <c:pt idx="1">
                  <c:v>1.1000000000000006E-2</c:v>
                </c:pt>
                <c:pt idx="2">
                  <c:v>1.2100000000000001E-2</c:v>
                </c:pt>
                <c:pt idx="3">
                  <c:v>1.3310000000000008E-2</c:v>
                </c:pt>
                <c:pt idx="4">
                  <c:v>1.4641000000000003E-2</c:v>
                </c:pt>
                <c:pt idx="5">
                  <c:v>1.6105100000000015E-2</c:v>
                </c:pt>
                <c:pt idx="6">
                  <c:v>1.7715610000000007E-2</c:v>
                </c:pt>
                <c:pt idx="7">
                  <c:v>1.9487171000000029E-2</c:v>
                </c:pt>
                <c:pt idx="8">
                  <c:v>2.1435888100000012E-2</c:v>
                </c:pt>
                <c:pt idx="9">
                  <c:v>2.3579476910000008E-2</c:v>
                </c:pt>
                <c:pt idx="10">
                  <c:v>2.5937424601000018E-2</c:v>
                </c:pt>
                <c:pt idx="11">
                  <c:v>2.8531167061100045E-2</c:v>
                </c:pt>
                <c:pt idx="12">
                  <c:v>3.1384283767210044E-2</c:v>
                </c:pt>
                <c:pt idx="13">
                  <c:v>3.4522712143931031E-2</c:v>
                </c:pt>
                <c:pt idx="14">
                  <c:v>3.7974983358324159E-2</c:v>
                </c:pt>
                <c:pt idx="15">
                  <c:v>4.1772481694156573E-2</c:v>
                </c:pt>
                <c:pt idx="16">
                  <c:v>4.5949729863572208E-2</c:v>
                </c:pt>
                <c:pt idx="17">
                  <c:v>5.0544702849929436E-2</c:v>
                </c:pt>
                <c:pt idx="18">
                  <c:v>5.5599173134922394E-2</c:v>
                </c:pt>
                <c:pt idx="19">
                  <c:v>6.1159090448414631E-2</c:v>
                </c:pt>
                <c:pt idx="20">
                  <c:v>6.7274999493256105E-2</c:v>
                </c:pt>
                <c:pt idx="21">
                  <c:v>7.4002499442581804E-2</c:v>
                </c:pt>
                <c:pt idx="22">
                  <c:v>8.1402749386839945E-2</c:v>
                </c:pt>
                <c:pt idx="23">
                  <c:v>8.9543024325523898E-2</c:v>
                </c:pt>
                <c:pt idx="24">
                  <c:v>9.8497326758076403E-2</c:v>
                </c:pt>
                <c:pt idx="25">
                  <c:v>0.10834705943388392</c:v>
                </c:pt>
                <c:pt idx="26">
                  <c:v>0.11918176537727238</c:v>
                </c:pt>
                <c:pt idx="27">
                  <c:v>0.13109994191499966</c:v>
                </c:pt>
                <c:pt idx="28">
                  <c:v>0.14420993610649976</c:v>
                </c:pt>
                <c:pt idx="29">
                  <c:v>0.15863092971714951</c:v>
                </c:pt>
                <c:pt idx="30">
                  <c:v>0.17449402268886446</c:v>
                </c:pt>
                <c:pt idx="31">
                  <c:v>0.19194342495775094</c:v>
                </c:pt>
                <c:pt idx="32">
                  <c:v>0.21113776745352605</c:v>
                </c:pt>
                <c:pt idx="33">
                  <c:v>0.2322515441988787</c:v>
                </c:pt>
                <c:pt idx="34">
                  <c:v>0.25547669861876671</c:v>
                </c:pt>
                <c:pt idx="35">
                  <c:v>0.28102436848064355</c:v>
                </c:pt>
                <c:pt idx="36">
                  <c:v>0.30912680532870795</c:v>
                </c:pt>
                <c:pt idx="37">
                  <c:v>0.34003948586157834</c:v>
                </c:pt>
                <c:pt idx="38">
                  <c:v>0.37404343444773619</c:v>
                </c:pt>
                <c:pt idx="39">
                  <c:v>0.41144777789251002</c:v>
                </c:pt>
                <c:pt idx="40">
                  <c:v>0.45259255568176077</c:v>
                </c:pt>
                <c:pt idx="41">
                  <c:v>0.49785181124993733</c:v>
                </c:pt>
                <c:pt idx="42">
                  <c:v>0.54763699237493069</c:v>
                </c:pt>
                <c:pt idx="43">
                  <c:v>0.60240069161242382</c:v>
                </c:pt>
                <c:pt idx="44">
                  <c:v>0.66264076077366663</c:v>
                </c:pt>
                <c:pt idx="45">
                  <c:v>0.72890483685103336</c:v>
                </c:pt>
                <c:pt idx="46">
                  <c:v>0.80179532053613678</c:v>
                </c:pt>
                <c:pt idx="47">
                  <c:v>0.88197485258975072</c:v>
                </c:pt>
                <c:pt idx="48">
                  <c:v>0.97017233784872514</c:v>
                </c:pt>
                <c:pt idx="49">
                  <c:v>1.0671895716335984</c:v>
                </c:pt>
                <c:pt idx="50">
                  <c:v>1.1739085287969582</c:v>
                </c:pt>
                <c:pt idx="51">
                  <c:v>1.2912993816766534</c:v>
                </c:pt>
                <c:pt idx="52">
                  <c:v>1.4204293198443176</c:v>
                </c:pt>
                <c:pt idx="53">
                  <c:v>1.5624722518287515</c:v>
                </c:pt>
                <c:pt idx="54">
                  <c:v>1.7187194770116259</c:v>
                </c:pt>
                <c:pt idx="55">
                  <c:v>1.8905914247127895</c:v>
                </c:pt>
                <c:pt idx="56">
                  <c:v>2.0796505671840677</c:v>
                </c:pt>
                <c:pt idx="57">
                  <c:v>2.2876156239024752</c:v>
                </c:pt>
                <c:pt idx="58">
                  <c:v>2.5163771862927224</c:v>
                </c:pt>
                <c:pt idx="59">
                  <c:v>2.7680149049219969</c:v>
                </c:pt>
                <c:pt idx="60">
                  <c:v>3.0448163954141947</c:v>
                </c:pt>
                <c:pt idx="61">
                  <c:v>3.3492980349556132</c:v>
                </c:pt>
                <c:pt idx="62">
                  <c:v>3.6842278384511786</c:v>
                </c:pt>
                <c:pt idx="63">
                  <c:v>4.0526506222962917</c:v>
                </c:pt>
                <c:pt idx="64">
                  <c:v>4.4579156845259211</c:v>
                </c:pt>
                <c:pt idx="65">
                  <c:v>4.9037072529785162</c:v>
                </c:pt>
                <c:pt idx="66">
                  <c:v>5.3940779782763659</c:v>
                </c:pt>
                <c:pt idx="67">
                  <c:v>5.9334857761040061</c:v>
                </c:pt>
                <c:pt idx="68">
                  <c:v>6.5268343537144045</c:v>
                </c:pt>
                <c:pt idx="69">
                  <c:v>7.1795177890858488</c:v>
                </c:pt>
                <c:pt idx="70">
                  <c:v>7.8974695679944347</c:v>
                </c:pt>
                <c:pt idx="71">
                  <c:v>8.6872165247938735</c:v>
                </c:pt>
                <c:pt idx="72">
                  <c:v>9.5559381772732728</c:v>
                </c:pt>
                <c:pt idx="73">
                  <c:v>10.511531995000595</c:v>
                </c:pt>
                <c:pt idx="74">
                  <c:v>11.562685194500661</c:v>
                </c:pt>
                <c:pt idx="75">
                  <c:v>12.718953713950713</c:v>
                </c:pt>
              </c:numCache>
            </c:numRef>
          </c:xVal>
          <c:yVal>
            <c:numRef>
              <c:f>BB!$E$5:$E$80</c:f>
              <c:numCache>
                <c:formatCode>General</c:formatCode>
                <c:ptCount val="76"/>
                <c:pt idx="0">
                  <c:v>9.9500833331945624E-5</c:v>
                </c:pt>
                <c:pt idx="1">
                  <c:v>1.2033572008087415E-4</c:v>
                </c:pt>
                <c:pt idx="2">
                  <c:v>1.4552600581965025E-4</c:v>
                </c:pt>
                <c:pt idx="3">
                  <c:v>1.7597974150375967E-4</c:v>
                </c:pt>
                <c:pt idx="4">
                  <c:v>2.1279349594211449E-4</c:v>
                </c:pt>
                <c:pt idx="5">
                  <c:v>2.5729122815101445E-4</c:v>
                </c:pt>
                <c:pt idx="6">
                  <c:v>3.1107108708298379E-4</c:v>
                </c:pt>
                <c:pt idx="7">
                  <c:v>3.7606172602972692E-4</c:v>
                </c:pt>
                <c:pt idx="8">
                  <c:v>4.5459002697702673E-4</c:v>
                </c:pt>
                <c:pt idx="9">
                  <c:v>5.4946249458187591E-4</c:v>
                </c:pt>
                <c:pt idx="10">
                  <c:v>6.6406300942153918E-4</c:v>
                </c:pt>
                <c:pt idx="11">
                  <c:v>8.0247013597269242E-4</c:v>
                </c:pt>
                <c:pt idx="12">
                  <c:v>9.6959777368196755E-4</c:v>
                </c:pt>
                <c:pt idx="13">
                  <c:v>1.1713636316369102E-3</c:v>
                </c:pt>
                <c:pt idx="14">
                  <c:v>1.4148908114949574E-3</c:v>
                </c:pt>
                <c:pt idx="15">
                  <c:v>1.7087487123668183E-3</c:v>
                </c:pt>
                <c:pt idx="16">
                  <c:v>2.0632405375444964E-3</c:v>
                </c:pt>
                <c:pt idx="17">
                  <c:v>2.4907458968089695E-3</c:v>
                </c:pt>
                <c:pt idx="18">
                  <c:v>3.0061283665932192E-3</c:v>
                </c:pt>
                <c:pt idx="19">
                  <c:v>3.6272193946960355E-3</c:v>
                </c:pt>
                <c:pt idx="20">
                  <c:v>4.3753916084769964E-3</c:v>
                </c:pt>
                <c:pt idx="21">
                  <c:v>5.2762363835152631E-3</c:v>
                </c:pt>
                <c:pt idx="22">
                  <c:v>6.3603624112563931E-3</c:v>
                </c:pt>
                <c:pt idx="23">
                  <c:v>7.6643338979346023E-3</c:v>
                </c:pt>
                <c:pt idx="24">
                  <c:v>9.2317688213487195E-3</c:v>
                </c:pt>
                <c:pt idx="25">
                  <c:v>1.111461919968605E-2</c:v>
                </c:pt>
                <c:pt idx="26">
                  <c:v>1.3374656345167428E-2</c:v>
                </c:pt>
                <c:pt idx="27">
                  <c:v>1.6085184242134745E-2</c:v>
                </c:pt>
                <c:pt idx="28">
                  <c:v>1.933300302942479E-2</c:v>
                </c:pt>
                <c:pt idx="29">
                  <c:v>2.3220641433794358E-2</c:v>
                </c:pt>
                <c:pt idx="30">
                  <c:v>2.7868871028120714E-2</c:v>
                </c:pt>
                <c:pt idx="31">
                  <c:v>3.3419505231362223E-2</c:v>
                </c:pt>
                <c:pt idx="32">
                  <c:v>4.0038470540759492E-2</c:v>
                </c:pt>
                <c:pt idx="33">
                  <c:v>4.7919114691456273E-2</c:v>
                </c:pt>
                <c:pt idx="34">
                  <c:v>5.7285683892583171E-2</c:v>
                </c:pt>
                <c:pt idx="35">
                  <c:v>6.8396856068651354E-2</c:v>
                </c:pt>
                <c:pt idx="36">
                  <c:v>8.1549155649606644E-2</c:v>
                </c:pt>
                <c:pt idx="37">
                  <c:v>9.7079993878997642E-2</c:v>
                </c:pt>
                <c:pt idx="38">
                  <c:v>0.11536997244119759</c:v>
                </c:pt>
                <c:pt idx="39">
                  <c:v>0.13684395299219823</c:v>
                </c:pt>
                <c:pt idx="40">
                  <c:v>0.16197022704598388</c:v>
                </c:pt>
                <c:pt idx="41">
                  <c:v>0.19125691741782341</c:v>
                </c:pt>
                <c:pt idx="42">
                  <c:v>0.22524450525595702</c:v>
                </c:pt>
                <c:pt idx="43">
                  <c:v>0.26449311285265958</c:v>
                </c:pt>
                <c:pt idx="44">
                  <c:v>0.30956289907577822</c:v>
                </c:pt>
                <c:pt idx="45">
                  <c:v>0.36098567385122926</c:v>
                </c:pt>
                <c:pt idx="46">
                  <c:v>0.41922566546329032</c:v>
                </c:pt>
                <c:pt idx="47">
                  <c:v>0.48462736532261402</c:v>
                </c:pt>
                <c:pt idx="48">
                  <c:v>0.55734865543303136</c:v>
                </c:pt>
                <c:pt idx="49">
                  <c:v>0.63727816850969965</c:v>
                </c:pt>
                <c:pt idx="50">
                  <c:v>0.72393726445040074</c:v>
                </c:pt>
                <c:pt idx="51">
                  <c:v>0.81636939359229976</c:v>
                </c:pt>
                <c:pt idx="52">
                  <c:v>0.91302322272240299</c:v>
                </c:pt>
                <c:pt idx="53">
                  <c:v>1.0116409116607121</c:v>
                </c:pt>
                <c:pt idx="54">
                  <c:v>1.1091693124615098</c:v>
                </c:pt>
                <c:pt idx="55">
                  <c:v>1.2017191431788818</c:v>
                </c:pt>
                <c:pt idx="56">
                  <c:v>1.2846041512445874</c:v>
                </c:pt>
                <c:pt idx="57">
                  <c:v>1.3524966730632977</c:v>
                </c:pt>
                <c:pt idx="58">
                  <c:v>1.3997343503323465</c:v>
                </c:pt>
                <c:pt idx="59">
                  <c:v>1.4208006487629032</c:v>
                </c:pt>
                <c:pt idx="60">
                  <c:v>1.4109748944164529</c:v>
                </c:pt>
                <c:pt idx="61">
                  <c:v>1.3671037337008001</c:v>
                </c:pt>
                <c:pt idx="62">
                  <c:v>1.288388757311357</c:v>
                </c:pt>
                <c:pt idx="63">
                  <c:v>1.1770270350639744</c:v>
                </c:pt>
                <c:pt idx="64">
                  <c:v>1.0385052444612994</c:v>
                </c:pt>
                <c:pt idx="65">
                  <c:v>0.88136268509496019</c:v>
                </c:pt>
                <c:pt idx="66">
                  <c:v>0.7163265255183372</c:v>
                </c:pt>
                <c:pt idx="67">
                  <c:v>0.55488330604174241</c:v>
                </c:pt>
                <c:pt idx="68">
                  <c:v>0.40754516113264616</c:v>
                </c:pt>
                <c:pt idx="69">
                  <c:v>0.28222270043762837</c:v>
                </c:pt>
                <c:pt idx="70">
                  <c:v>0.18314618588011802</c:v>
                </c:pt>
                <c:pt idx="71">
                  <c:v>0.11063818003689972</c:v>
                </c:pt>
                <c:pt idx="72">
                  <c:v>6.1767427579292718E-2</c:v>
                </c:pt>
                <c:pt idx="73">
                  <c:v>3.161618978169857E-2</c:v>
                </c:pt>
                <c:pt idx="74">
                  <c:v>1.4708550005112859E-2</c:v>
                </c:pt>
                <c:pt idx="75">
                  <c:v>6.1600473049117513E-3</c:v>
                </c:pt>
              </c:numCache>
            </c:numRef>
          </c:yVal>
          <c:smooth val="1"/>
        </c:ser>
        <c:axId val="79512320"/>
        <c:axId val="79513856"/>
      </c:scatterChart>
      <c:valAx>
        <c:axId val="79512320"/>
        <c:scaling>
          <c:orientation val="minMax"/>
        </c:scaling>
        <c:axPos val="b"/>
        <c:numFmt formatCode="General" sourceLinked="1"/>
        <c:majorTickMark val="none"/>
        <c:tickLblPos val="none"/>
        <c:crossAx val="79513856"/>
        <c:crosses val="autoZero"/>
        <c:crossBetween val="midCat"/>
      </c:valAx>
      <c:valAx>
        <c:axId val="79513856"/>
        <c:scaling>
          <c:orientation val="minMax"/>
        </c:scaling>
        <c:axPos val="l"/>
        <c:numFmt formatCode="General" sourceLinked="1"/>
        <c:majorTickMark val="none"/>
        <c:tickLblPos val="none"/>
        <c:crossAx val="795123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957133692559004"/>
          <c:y val="5.9801326917468756E-2"/>
          <c:w val="0.39831175737754559"/>
          <c:h val="0.36187882764654494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35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57.wmf"/><Relationship Id="rId7" Type="http://schemas.openxmlformats.org/officeDocument/2006/relationships/image" Target="../media/image12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7.wmf"/><Relationship Id="rId1" Type="http://schemas.openxmlformats.org/officeDocument/2006/relationships/image" Target="../media/image22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647D-B083-430E-94EC-5EA6EFB7113C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175E-3639-4312-ABC2-F7C8C3952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8DF1-ED1A-4787-AA29-E4922B4453AD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654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60960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2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2.png"/><Relationship Id="rId7" Type="http://schemas.openxmlformats.org/officeDocument/2006/relationships/oleObject" Target="../embeddings/oleObject26.bin"/><Relationship Id="rId12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gif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39.gi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8.png"/><Relationship Id="rId10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3.png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45.png"/><Relationship Id="rId10" Type="http://schemas.openxmlformats.org/officeDocument/2006/relationships/chart" Target="../charts/chart2.xml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chart" Target="../charts/chart3.xml"/><Relationship Id="rId7" Type="http://schemas.openxmlformats.org/officeDocument/2006/relationships/oleObject" Target="../embeddings/oleObject43.bin"/><Relationship Id="rId12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NTPL</a:t>
            </a:r>
            <a:r>
              <a:rPr lang="en-US" dirty="0" smtClean="0"/>
              <a:t>: </a:t>
            </a:r>
            <a:r>
              <a:rPr lang="en-US" dirty="0" err="1" smtClean="0"/>
              <a:t>Nanoscale</a:t>
            </a:r>
            <a:r>
              <a:rPr lang="en-US" dirty="0" smtClean="0"/>
              <a:t> Transport Phenomena Laboratory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Jason Larkin  (PhD student)</a:t>
            </a:r>
            <a:br>
              <a:rPr lang="en-US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 Alan </a:t>
            </a:r>
            <a:r>
              <a:rPr lang="en-US" sz="3300" dirty="0" err="1" smtClean="0"/>
              <a:t>McGaughey</a:t>
            </a:r>
            <a:r>
              <a:rPr lang="en-US" sz="3300" dirty="0" smtClean="0"/>
              <a:t> </a:t>
            </a:r>
            <a:br>
              <a:rPr lang="en-US" sz="3300" dirty="0" smtClean="0"/>
            </a:br>
            <a:r>
              <a:rPr lang="en-US" sz="3300" b="1" dirty="0" smtClean="0">
                <a:solidFill>
                  <a:srgbClr val="FF0000"/>
                </a:solidFill>
              </a:rPr>
              <a:t>http://ntpl.me.cmu.edu/</a:t>
            </a:r>
            <a:r>
              <a:rPr lang="en-US" sz="3300" smtClean="0"/>
              <a:t/>
            </a:r>
            <a:br>
              <a:rPr lang="en-US" sz="3300" smtClean="0"/>
            </a:br>
            <a:r>
              <a:rPr lang="en-US" sz="3300" smtClean="0"/>
              <a:t>4/13/2011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 Gas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" y="3886200"/>
            <a:ext cx="441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C00000"/>
                </a:solidFill>
              </a:rPr>
              <a:t>Phonons Interact: </a:t>
            </a:r>
            <a:endParaRPr lang="en-US" sz="3800" b="1" u="sng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1000" y="5410200"/>
            <a:ext cx="2819400" cy="1447800"/>
            <a:chOff x="228600" y="1062335"/>
            <a:chExt cx="2819400" cy="1447800"/>
          </a:xfrm>
        </p:grpSpPr>
        <p:grpSp>
          <p:nvGrpSpPr>
            <p:cNvPr id="32" name="Group 88"/>
            <p:cNvGrpSpPr/>
            <p:nvPr/>
          </p:nvGrpSpPr>
          <p:grpSpPr>
            <a:xfrm>
              <a:off x="304800" y="1595735"/>
              <a:ext cx="2743200" cy="914400"/>
              <a:chOff x="304800" y="1595735"/>
              <a:chExt cx="2743200" cy="914400"/>
            </a:xfrm>
          </p:grpSpPr>
          <p:grpSp>
            <p:nvGrpSpPr>
              <p:cNvPr id="34" name="Group 77"/>
              <p:cNvGrpSpPr/>
              <p:nvPr/>
            </p:nvGrpSpPr>
            <p:grpSpPr>
              <a:xfrm>
                <a:off x="304800" y="1595735"/>
                <a:ext cx="2743200" cy="914400"/>
                <a:chOff x="304800" y="1219200"/>
                <a:chExt cx="2743200" cy="914400"/>
              </a:xfrm>
            </p:grpSpPr>
            <p:pic>
              <p:nvPicPr>
                <p:cNvPr id="45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304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6" name="Group 59"/>
                <p:cNvGrpSpPr/>
                <p:nvPr/>
              </p:nvGrpSpPr>
              <p:grpSpPr>
                <a:xfrm>
                  <a:off x="762000" y="1219200"/>
                  <a:ext cx="1828800" cy="228600"/>
                  <a:chOff x="1143000" y="2438400"/>
                  <a:chExt cx="1828800" cy="228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1430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5400000" flipH="1" flipV="1">
                    <a:off x="1371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16200000" flipH="1">
                    <a:off x="16002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5400000" flipH="1" flipV="1">
                    <a:off x="22860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5400000" flipH="1" flipV="1">
                    <a:off x="18288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6200000" flipH="1">
                    <a:off x="2514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6200000" flipH="1">
                    <a:off x="20574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7432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aphicFrame>
              <p:nvGraphicFramePr>
                <p:cNvPr id="49" name="Object 7"/>
                <p:cNvGraphicFramePr>
                  <a:graphicFrameLocks noChangeAspect="1"/>
                </p:cNvGraphicFramePr>
                <p:nvPr/>
              </p:nvGraphicFramePr>
              <p:xfrm>
                <a:off x="1447800" y="1751013"/>
                <a:ext cx="306387" cy="382587"/>
              </p:xfrm>
              <a:graphic>
                <a:graphicData uri="http://schemas.openxmlformats.org/presentationml/2006/ole">
                  <p:oleObj spid="_x0000_s64522" name="Equation" r:id="rId4" imgW="126720" imgH="139680" progId="Equation.3">
                    <p:embed/>
                  </p:oleObj>
                </a:graphicData>
              </a:graphic>
            </p:graphicFrame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57200" y="1676400"/>
                  <a:ext cx="22860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590800" y="1676401"/>
                <a:ext cx="4572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228600" y="1062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atom</a:t>
              </a:r>
              <a:endParaRPr lang="en-US" sz="2400" dirty="0"/>
            </a:p>
          </p:txBody>
        </p:sp>
      </p:grpSp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369430" y="4648200"/>
          <a:ext cx="3059570" cy="685800"/>
        </p:xfrm>
        <a:graphic>
          <a:graphicData uri="http://schemas.openxmlformats.org/presentationml/2006/ole">
            <p:oleObj spid="_x0000_s64525" name="Equation" r:id="rId5" imgW="1028520" imgH="203040" progId="Equation.3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14800" y="4851737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 Non-linear springs make an </a:t>
            </a:r>
            <a:r>
              <a:rPr lang="en-US" sz="3200" b="1" dirty="0" smtClean="0">
                <a:solidFill>
                  <a:srgbClr val="C00000"/>
                </a:solidFill>
              </a:rPr>
              <a:t>Interacting Gas…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1637505" y="560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27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7620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8" name="Picture 16"/>
          <p:cNvPicPr>
            <a:picLocks noChangeAspect="1" noChangeArrowheads="1"/>
          </p:cNvPicPr>
          <p:nvPr/>
        </p:nvPicPr>
        <p:blipFill>
          <a:blip r:embed="rId7" cstate="print"/>
          <a:srcRect b="32432"/>
          <a:stretch>
            <a:fillRect/>
          </a:stretch>
        </p:blipFill>
        <p:spPr bwMode="auto">
          <a:xfrm>
            <a:off x="2057400" y="1066800"/>
            <a:ext cx="2895600" cy="25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2590800" y="914400"/>
            <a:ext cx="21276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1206" y="1066800"/>
          <a:ext cx="1979994" cy="609600"/>
        </p:xfrm>
        <a:graphic>
          <a:graphicData uri="http://schemas.openxmlformats.org/presentationml/2006/ole">
            <p:oleObj spid="_x0000_s64529" name="Equation" r:id="rId8" imgW="787320" imgH="241200" progId="Equation.3">
              <p:embed/>
            </p:oleObj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9448800" y="3352800"/>
          <a:ext cx="1017587" cy="454025"/>
        </p:xfrm>
        <a:graphic>
          <a:graphicData uri="http://schemas.openxmlformats.org/presentationml/2006/ole">
            <p:oleObj spid="_x0000_s64530" name="Equation" r:id="rId9" imgW="457200" imgH="203040" progId="Equation.3">
              <p:embed/>
            </p:oleObj>
          </a:graphicData>
        </a:graphic>
      </p:graphicFrame>
      <p:sp>
        <p:nvSpPr>
          <p:cNvPr id="60" name="Down Arrow 59"/>
          <p:cNvSpPr/>
          <p:nvPr/>
        </p:nvSpPr>
        <p:spPr>
          <a:xfrm>
            <a:off x="381000" y="17526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81600" y="1905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=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Thermal Conductivity Phonon Gas</a:t>
            </a:r>
            <a:endParaRPr lang="en-US" dirty="0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057400" y="1905000"/>
          <a:ext cx="2619375" cy="1143000"/>
        </p:xfrm>
        <a:graphic>
          <a:graphicData uri="http://schemas.openxmlformats.org/presentationml/2006/ole">
            <p:oleObj spid="_x0000_s39939" name="Equation" r:id="rId3" imgW="901440" imgH="3934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676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Ideal Gas:</a:t>
            </a:r>
            <a:endParaRPr lang="en-US" sz="2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0" y="2971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Phonon Gas:</a:t>
            </a:r>
            <a:endParaRPr lang="en-US" sz="2800" u="sng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5599093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C00000"/>
                </a:solidFill>
              </a:rPr>
              <a:t>Phonons interact</a:t>
            </a:r>
            <a:r>
              <a:rPr lang="en-US" sz="2800" dirty="0" smtClean="0"/>
              <a:t>: with each other, impurities, defects, etc.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057400" y="4028420"/>
          <a:ext cx="2468562" cy="1143000"/>
        </p:xfrm>
        <a:graphic>
          <a:graphicData uri="http://schemas.openxmlformats.org/presentationml/2006/ole">
            <p:oleObj spid="_x0000_s39941" name="Equation" r:id="rId4" imgW="850680" imgH="39348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372600" y="5029200"/>
          <a:ext cx="1954212" cy="601104"/>
        </p:xfrm>
        <a:graphic>
          <a:graphicData uri="http://schemas.openxmlformats.org/presentationml/2006/ole">
            <p:oleObj spid="_x0000_s39942" name="Equation" r:id="rId5" imgW="787320" imgH="241200" progId="Equation.3">
              <p:embed/>
            </p:oleObj>
          </a:graphicData>
        </a:graphic>
      </p:graphicFrame>
      <p:cxnSp>
        <p:nvCxnSpPr>
          <p:cNvPr id="135" name="Straight Connector 134"/>
          <p:cNvCxnSpPr/>
          <p:nvPr/>
        </p:nvCxnSpPr>
        <p:spPr>
          <a:xfrm rot="5400000" flipH="1" flipV="1">
            <a:off x="5943600" y="4572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5333999" y="714657"/>
            <a:ext cx="3429001" cy="5076543"/>
            <a:chOff x="5715000" y="848667"/>
            <a:chExt cx="2928493" cy="4713933"/>
          </a:xfrm>
        </p:grpSpPr>
        <p:grpSp>
          <p:nvGrpSpPr>
            <p:cNvPr id="148" name="Group 147"/>
            <p:cNvGrpSpPr/>
            <p:nvPr/>
          </p:nvGrpSpPr>
          <p:grpSpPr>
            <a:xfrm>
              <a:off x="5715000" y="848667"/>
              <a:ext cx="2928493" cy="4186394"/>
              <a:chOff x="5715000" y="1147606"/>
              <a:chExt cx="2928493" cy="4186394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5715000" y="1600200"/>
                <a:ext cx="2895600" cy="2057401"/>
                <a:chOff x="4800600" y="537901"/>
                <a:chExt cx="4038600" cy="2662499"/>
              </a:xfrm>
            </p:grpSpPr>
            <p:grpSp>
              <p:nvGrpSpPr>
                <p:cNvPr id="3" name="Group 68"/>
                <p:cNvGrpSpPr/>
                <p:nvPr/>
              </p:nvGrpSpPr>
              <p:grpSpPr>
                <a:xfrm>
                  <a:off x="4800600" y="1371600"/>
                  <a:ext cx="4038600" cy="1828800"/>
                  <a:chOff x="5486400" y="1371600"/>
                  <a:chExt cx="2895600" cy="1143000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486400" y="1371600"/>
                    <a:ext cx="1447800" cy="1143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5638800" y="2209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>
                    <a:stCxn id="27" idx="7"/>
                  </p:cNvCxnSpPr>
                  <p:nvPr/>
                </p:nvCxnSpPr>
                <p:spPr>
                  <a:xfrm rot="5400000" flipH="1" flipV="1">
                    <a:off x="5703841" y="1905001"/>
                    <a:ext cx="315959" cy="31595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1524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>
                    <a:stCxn id="30" idx="5"/>
                  </p:cNvCxnSpPr>
                  <p:nvPr/>
                </p:nvCxnSpPr>
                <p:spPr>
                  <a:xfrm rot="16200000" flipH="1">
                    <a:off x="6307861" y="1518421"/>
                    <a:ext cx="239760" cy="381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6934200" y="1371600"/>
                    <a:ext cx="1447800" cy="1143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7086600" y="1752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stCxn id="35" idx="1"/>
                  </p:cNvCxnSpPr>
                  <p:nvPr/>
                </p:nvCxnSpPr>
                <p:spPr>
                  <a:xfrm rot="16200000" flipH="1">
                    <a:off x="7097758" y="1763759"/>
                    <a:ext cx="141243" cy="141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8001000" y="1752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>
                    <a:stCxn id="37" idx="0"/>
                  </p:cNvCxnSpPr>
                  <p:nvPr/>
                </p:nvCxnSpPr>
                <p:spPr>
                  <a:xfrm rot="16200000" flipV="1">
                    <a:off x="7962901" y="1676400"/>
                    <a:ext cx="152399" cy="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6183359" y="2144759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stCxn id="50" idx="2"/>
                  </p:cNvCxnSpPr>
                  <p:nvPr/>
                </p:nvCxnSpPr>
                <p:spPr>
                  <a:xfrm rot="10800000" flipH="1">
                    <a:off x="6183359" y="2133603"/>
                    <a:ext cx="522240" cy="4925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al 55"/>
                  <p:cNvSpPr/>
                  <p:nvPr/>
                </p:nvSpPr>
                <p:spPr>
                  <a:xfrm>
                    <a:off x="7543800" y="2209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Arrow Connector 56"/>
                  <p:cNvCxnSpPr>
                    <a:stCxn id="56" idx="7"/>
                  </p:cNvCxnSpPr>
                  <p:nvPr/>
                </p:nvCxnSpPr>
                <p:spPr>
                  <a:xfrm rot="5400000" flipH="1" flipV="1">
                    <a:off x="7646941" y="2095501"/>
                    <a:ext cx="87359" cy="16355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5484151" y="537901"/>
                  <a:ext cx="1066799" cy="756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smtClean="0"/>
                    <a:t>T</a:t>
                  </a:r>
                  <a:r>
                    <a:rPr lang="en-US" sz="3200" baseline="-25000" dirty="0" smtClean="0"/>
                    <a:t>H</a:t>
                  </a:r>
                  <a:endParaRPr lang="en-US" sz="3200" baseline="-250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503451" y="537901"/>
                  <a:ext cx="824163" cy="756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err="1" smtClean="0"/>
                    <a:t>T</a:t>
                  </a:r>
                  <a:r>
                    <a:rPr lang="en-US" sz="3200" baseline="-25000" dirty="0" err="1" smtClean="0"/>
                    <a:t>c</a:t>
                  </a:r>
                  <a:endParaRPr lang="en-US" sz="3200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738659" y="3962400"/>
                <a:ext cx="2904834" cy="1371600"/>
                <a:chOff x="4800600" y="3733800"/>
                <a:chExt cx="4038600" cy="1896975"/>
              </a:xfrm>
            </p:grpSpPr>
            <p:grpSp>
              <p:nvGrpSpPr>
                <p:cNvPr id="59" name="Group 68"/>
                <p:cNvGrpSpPr/>
                <p:nvPr/>
              </p:nvGrpSpPr>
              <p:grpSpPr>
                <a:xfrm>
                  <a:off x="4800600" y="3733800"/>
                  <a:ext cx="4038600" cy="1828800"/>
                  <a:chOff x="5486400" y="1371600"/>
                  <a:chExt cx="2895600" cy="1143000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5486400" y="1371600"/>
                    <a:ext cx="1447800" cy="1143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934200" y="1371600"/>
                    <a:ext cx="1447800" cy="1143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3810000"/>
                  <a:ext cx="838200" cy="1066800"/>
                  <a:chOff x="7467600" y="4038600"/>
                  <a:chExt cx="838200" cy="1066800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7467600" y="4038600"/>
                    <a:ext cx="762000" cy="914401"/>
                    <a:chOff x="5943600" y="3505200"/>
                    <a:chExt cx="762000" cy="914401"/>
                  </a:xfrm>
                </p:grpSpPr>
                <p:cxnSp>
                  <p:nvCxnSpPr>
                    <p:cNvPr id="88" name="Curved Connector 87"/>
                    <p:cNvCxnSpPr/>
                    <p:nvPr/>
                  </p:nvCxnSpPr>
                  <p:spPr>
                    <a:xfrm rot="16200000" flipH="1">
                      <a:off x="5905500" y="3543300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urved Connector 88"/>
                    <p:cNvCxnSpPr/>
                    <p:nvPr/>
                  </p:nvCxnSpPr>
                  <p:spPr>
                    <a:xfrm rot="16200000" flipH="1">
                      <a:off x="6286500" y="4000501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Straight Arrow Connector 97"/>
                  <p:cNvCxnSpPr/>
                  <p:nvPr/>
                </p:nvCxnSpPr>
                <p:spPr>
                  <a:xfrm rot="16200000" flipH="1">
                    <a:off x="8191500" y="4991100"/>
                    <a:ext cx="152400" cy="76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 rot="17280521">
                  <a:off x="7456737" y="4678275"/>
                  <a:ext cx="838200" cy="1066800"/>
                  <a:chOff x="7467600" y="4038600"/>
                  <a:chExt cx="838200" cy="1066800"/>
                </a:xfrm>
              </p:grpSpPr>
              <p:grpSp>
                <p:nvGrpSpPr>
                  <p:cNvPr id="112" name="Group 86"/>
                  <p:cNvGrpSpPr/>
                  <p:nvPr/>
                </p:nvGrpSpPr>
                <p:grpSpPr>
                  <a:xfrm>
                    <a:off x="7467600" y="4038600"/>
                    <a:ext cx="762000" cy="914401"/>
                    <a:chOff x="5943600" y="3505200"/>
                    <a:chExt cx="762000" cy="914401"/>
                  </a:xfrm>
                </p:grpSpPr>
                <p:cxnSp>
                  <p:nvCxnSpPr>
                    <p:cNvPr id="116" name="Curved Connector 115"/>
                    <p:cNvCxnSpPr/>
                    <p:nvPr/>
                  </p:nvCxnSpPr>
                  <p:spPr>
                    <a:xfrm rot="16200000" flipH="1">
                      <a:off x="5905500" y="3543300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urved Connector 116"/>
                    <p:cNvCxnSpPr/>
                    <p:nvPr/>
                  </p:nvCxnSpPr>
                  <p:spPr>
                    <a:xfrm rot="16200000" flipH="1">
                      <a:off x="6286500" y="4000501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3" name="Straight Arrow Connector 112"/>
                  <p:cNvCxnSpPr/>
                  <p:nvPr/>
                </p:nvCxnSpPr>
                <p:spPr>
                  <a:xfrm rot="16200000" flipH="1">
                    <a:off x="8191500" y="4991100"/>
                    <a:ext cx="152400" cy="76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/>
                <p:cNvGrpSpPr/>
                <p:nvPr/>
              </p:nvGrpSpPr>
              <p:grpSpPr>
                <a:xfrm rot="15384190">
                  <a:off x="6979676" y="4114150"/>
                  <a:ext cx="838200" cy="1066800"/>
                  <a:chOff x="7467600" y="4038600"/>
                  <a:chExt cx="838200" cy="1066800"/>
                </a:xfrm>
              </p:grpSpPr>
              <p:grpSp>
                <p:nvGrpSpPr>
                  <p:cNvPr id="119" name="Group 86"/>
                  <p:cNvGrpSpPr/>
                  <p:nvPr/>
                </p:nvGrpSpPr>
                <p:grpSpPr>
                  <a:xfrm>
                    <a:off x="7467600" y="4038600"/>
                    <a:ext cx="762000" cy="914401"/>
                    <a:chOff x="5943600" y="3505200"/>
                    <a:chExt cx="762000" cy="914401"/>
                  </a:xfrm>
                </p:grpSpPr>
                <p:cxnSp>
                  <p:nvCxnSpPr>
                    <p:cNvPr id="121" name="Curved Connector 120"/>
                    <p:cNvCxnSpPr/>
                    <p:nvPr/>
                  </p:nvCxnSpPr>
                  <p:spPr>
                    <a:xfrm rot="16200000" flipH="1">
                      <a:off x="5905500" y="3543300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Curved Connector 121"/>
                    <p:cNvCxnSpPr/>
                    <p:nvPr/>
                  </p:nvCxnSpPr>
                  <p:spPr>
                    <a:xfrm rot="16200000" flipH="1">
                      <a:off x="6286500" y="4000501"/>
                      <a:ext cx="457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0" name="Straight Arrow Connector 119"/>
                  <p:cNvCxnSpPr/>
                  <p:nvPr/>
                </p:nvCxnSpPr>
                <p:spPr>
                  <a:xfrm rot="16200000" flipH="1">
                    <a:off x="8191500" y="4991100"/>
                    <a:ext cx="152400" cy="76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aphicFrame>
            <p:nvGraphicFramePr>
              <p:cNvPr id="39943" name="Object 7"/>
              <p:cNvGraphicFramePr>
                <a:graphicFrameLocks noChangeAspect="1"/>
              </p:cNvGraphicFramePr>
              <p:nvPr/>
            </p:nvGraphicFramePr>
            <p:xfrm>
              <a:off x="6365777" y="1147606"/>
              <a:ext cx="1752600" cy="539261"/>
            </p:xfrm>
            <a:graphic>
              <a:graphicData uri="http://schemas.openxmlformats.org/presentationml/2006/ole">
                <p:oleObj spid="_x0000_s39943" name="Equation" r:id="rId6" imgW="660240" imgH="203040" progId="Equation.3">
                  <p:embed/>
                </p:oleObj>
              </a:graphicData>
            </a:graphic>
          </p:graphicFrame>
          <p:grpSp>
            <p:nvGrpSpPr>
              <p:cNvPr id="76" name="Group 75"/>
              <p:cNvGrpSpPr/>
              <p:nvPr/>
            </p:nvGrpSpPr>
            <p:grpSpPr>
              <a:xfrm>
                <a:off x="5943600" y="4267200"/>
                <a:ext cx="276340" cy="518887"/>
                <a:chOff x="6103069" y="3996391"/>
                <a:chExt cx="276340" cy="518887"/>
              </a:xfrm>
            </p:grpSpPr>
            <p:cxnSp>
              <p:nvCxnSpPr>
                <p:cNvPr id="78" name="Curved Connector 77"/>
                <p:cNvCxnSpPr/>
                <p:nvPr/>
              </p:nvCxnSpPr>
              <p:spPr>
                <a:xfrm rot="5400000" flipH="1" flipV="1">
                  <a:off x="6068691" y="4411769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/>
                <p:nvPr/>
              </p:nvCxnSpPr>
              <p:spPr>
                <a:xfrm rot="5400000" flipH="1" flipV="1">
                  <a:off x="6144891" y="4273881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/>
                <p:nvPr/>
              </p:nvCxnSpPr>
              <p:spPr>
                <a:xfrm rot="5400000" flipH="1" flipV="1">
                  <a:off x="6214023" y="4163690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rot="5400000" flipH="1" flipV="1">
                  <a:off x="6275805" y="4045187"/>
                  <a:ext cx="152400" cy="548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 rot="2184569">
                <a:off x="6527823" y="4146167"/>
                <a:ext cx="276340" cy="518887"/>
                <a:chOff x="6103069" y="3996391"/>
                <a:chExt cx="276340" cy="518887"/>
              </a:xfrm>
            </p:grpSpPr>
            <p:cxnSp>
              <p:nvCxnSpPr>
                <p:cNvPr id="139" name="Curved Connector 138"/>
                <p:cNvCxnSpPr/>
                <p:nvPr/>
              </p:nvCxnSpPr>
              <p:spPr>
                <a:xfrm rot="5400000" flipH="1" flipV="1">
                  <a:off x="6068691" y="4411769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urved Connector 139"/>
                <p:cNvCxnSpPr/>
                <p:nvPr/>
              </p:nvCxnSpPr>
              <p:spPr>
                <a:xfrm rot="5400000" flipH="1" flipV="1">
                  <a:off x="6144891" y="4273881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urved Connector 140"/>
                <p:cNvCxnSpPr/>
                <p:nvPr/>
              </p:nvCxnSpPr>
              <p:spPr>
                <a:xfrm rot="5400000" flipH="1" flipV="1">
                  <a:off x="6214023" y="4163690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 rot="5400000" flipH="1" flipV="1">
                  <a:off x="6275805" y="4045187"/>
                  <a:ext cx="152400" cy="548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 rot="5400000">
                <a:off x="6522073" y="4603127"/>
                <a:ext cx="276340" cy="518887"/>
                <a:chOff x="6103069" y="3996391"/>
                <a:chExt cx="276340" cy="518887"/>
              </a:xfrm>
            </p:grpSpPr>
            <p:cxnSp>
              <p:nvCxnSpPr>
                <p:cNvPr id="144" name="Curved Connector 143"/>
                <p:cNvCxnSpPr/>
                <p:nvPr/>
              </p:nvCxnSpPr>
              <p:spPr>
                <a:xfrm rot="5400000" flipH="1" flipV="1">
                  <a:off x="6068691" y="4411769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urved Connector 144"/>
                <p:cNvCxnSpPr/>
                <p:nvPr/>
              </p:nvCxnSpPr>
              <p:spPr>
                <a:xfrm rot="5400000" flipH="1" flipV="1">
                  <a:off x="6144891" y="4273881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urved Connector 145"/>
                <p:cNvCxnSpPr/>
                <p:nvPr/>
              </p:nvCxnSpPr>
              <p:spPr>
                <a:xfrm rot="5400000" flipH="1" flipV="1">
                  <a:off x="6214023" y="4163690"/>
                  <a:ext cx="137887" cy="69132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 rot="5400000" flipH="1" flipV="1">
                  <a:off x="6275805" y="4045187"/>
                  <a:ext cx="152400" cy="548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0" name="Straight Arrow Connector 149"/>
            <p:cNvCxnSpPr/>
            <p:nvPr/>
          </p:nvCxnSpPr>
          <p:spPr>
            <a:xfrm rot="10800000">
              <a:off x="5715000" y="533241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7620000" y="5332411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7010400" y="5083175"/>
            <a:ext cx="441325" cy="479425"/>
          </p:xfrm>
          <a:graphic>
            <a:graphicData uri="http://schemas.openxmlformats.org/presentationml/2006/ole">
              <p:oleObj spid="_x0000_s39944" name="Equation" r:id="rId7" imgW="152280" imgH="164880" progId="Equation.3">
                <p:embed/>
              </p:oleObj>
            </a:graphicData>
          </a:graphic>
        </p:graphicFrame>
      </p:grpSp>
      <p:grpSp>
        <p:nvGrpSpPr>
          <p:cNvPr id="161" name="Group 160"/>
          <p:cNvGrpSpPr/>
          <p:nvPr/>
        </p:nvGrpSpPr>
        <p:grpSpPr>
          <a:xfrm>
            <a:off x="0" y="3647420"/>
            <a:ext cx="5791200" cy="523220"/>
            <a:chOff x="0" y="2743200"/>
            <a:chExt cx="5791200" cy="523220"/>
          </a:xfrm>
        </p:grpSpPr>
        <p:sp>
          <p:nvSpPr>
            <p:cNvPr id="160" name="TextBox 159"/>
            <p:cNvSpPr txBox="1"/>
            <p:nvPr/>
          </p:nvSpPr>
          <p:spPr>
            <a:xfrm>
              <a:off x="0" y="2743200"/>
              <a:ext cx="579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2800" dirty="0" smtClean="0"/>
                <a:t> If system L &gt;&gt;     :  </a:t>
              </a:r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209800" y="2743200"/>
            <a:ext cx="441325" cy="479425"/>
          </p:xfrm>
          <a:graphic>
            <a:graphicData uri="http://schemas.openxmlformats.org/presentationml/2006/ole">
              <p:oleObj spid="_x0000_s39947" name="Equation" r:id="rId8" imgW="152280" imgH="164880" progId="Equation.3">
                <p:embed/>
              </p:oleObj>
            </a:graphicData>
          </a:graphic>
        </p:graphicFrame>
      </p:grpSp>
      <p:sp>
        <p:nvSpPr>
          <p:cNvPr id="71" name="TextBox 70"/>
          <p:cNvSpPr txBox="1"/>
          <p:nvPr/>
        </p:nvSpPr>
        <p:spPr>
          <a:xfrm>
            <a:off x="0" y="7252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Kinetic Theory:</a:t>
            </a:r>
            <a:endParaRPr lang="en-US" sz="3600" b="1" u="sng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362200" y="48006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Thermal Conductivity Phonon Gas</a:t>
            </a:r>
            <a:endParaRPr lang="en-US" dirty="0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372600" y="5029200"/>
          <a:ext cx="1954212" cy="601104"/>
        </p:xfrm>
        <a:graphic>
          <a:graphicData uri="http://schemas.openxmlformats.org/presentationml/2006/ole">
            <p:oleObj spid="_x0000_s67588" name="Equation" r:id="rId3" imgW="787320" imgH="241200" progId="Equation.3">
              <p:embed/>
            </p:oleObj>
          </a:graphicData>
        </a:graphic>
      </p:graphicFrame>
      <p:cxnSp>
        <p:nvCxnSpPr>
          <p:cNvPr id="135" name="Straight Connector 134"/>
          <p:cNvCxnSpPr/>
          <p:nvPr/>
        </p:nvCxnSpPr>
        <p:spPr>
          <a:xfrm rot="5400000" flipH="1" flipV="1">
            <a:off x="5943600" y="4572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308225" y="3621088"/>
          <a:ext cx="4789488" cy="850900"/>
        </p:xfrm>
        <a:graphic>
          <a:graphicData uri="http://schemas.openxmlformats.org/presentationml/2006/ole">
            <p:oleObj spid="_x0000_s67592" name="Equation" r:id="rId4" imgW="1358640" imgH="241200" progId="Equation.3">
              <p:embed/>
            </p:oleObj>
          </a:graphicData>
        </a:graphic>
      </p:graphicFrame>
      <p:sp>
        <p:nvSpPr>
          <p:cNvPr id="158" name="Rectangle 157"/>
          <p:cNvSpPr/>
          <p:nvPr/>
        </p:nvSpPr>
        <p:spPr>
          <a:xfrm>
            <a:off x="76200" y="28194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Phonon Lifetime: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52400" y="914400"/>
            <a:ext cx="8845550" cy="1676400"/>
            <a:chOff x="152400" y="1143000"/>
            <a:chExt cx="8845550" cy="1676400"/>
          </a:xfrm>
        </p:grpSpPr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152400" y="1676400"/>
            <a:ext cx="2468562" cy="1143000"/>
          </p:xfrm>
          <a:graphic>
            <a:graphicData uri="http://schemas.openxmlformats.org/presentationml/2006/ole">
              <p:oleObj spid="_x0000_s67587" name="Equation" r:id="rId5" imgW="850680" imgH="393480" progId="Equation.3">
                <p:embed/>
              </p:oleObj>
            </a:graphicData>
          </a:graphic>
        </p:graphicFrame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4254500" y="1676400"/>
            <a:ext cx="4743450" cy="1143000"/>
          </p:xfrm>
          <a:graphic>
            <a:graphicData uri="http://schemas.openxmlformats.org/presentationml/2006/ole">
              <p:oleObj spid="_x0000_s67591" name="Equation" r:id="rId6" imgW="1739880" imgH="419040" progId="Equation.3">
                <p:embed/>
              </p:oleObj>
            </a:graphicData>
          </a:graphic>
        </p:graphicFrame>
        <p:sp>
          <p:nvSpPr>
            <p:cNvPr id="71" name="Right Arrow 70"/>
            <p:cNvSpPr/>
            <p:nvPr/>
          </p:nvSpPr>
          <p:spPr>
            <a:xfrm>
              <a:off x="2895600" y="1981200"/>
              <a:ext cx="9144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33600" y="1143000"/>
              <a:ext cx="30746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Phonons interact</a:t>
              </a:r>
              <a:endParaRPr lang="en-US" sz="32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 flipV="1">
            <a:off x="4876800" y="2285999"/>
            <a:ext cx="3124200" cy="1066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184472" y="5486400"/>
          <a:ext cx="4291678" cy="990600"/>
        </p:xfrm>
        <a:graphic>
          <a:graphicData uri="http://schemas.openxmlformats.org/presentationml/2006/ole">
            <p:oleObj spid="_x0000_s67593" name="Equation" r:id="rId7" imgW="1041120" imgH="241200" progId="Equation.3">
              <p:embed/>
            </p:oleObj>
          </a:graphicData>
        </a:graphic>
      </p:graphicFrame>
      <p:grpSp>
        <p:nvGrpSpPr>
          <p:cNvPr id="84" name="Group 83"/>
          <p:cNvGrpSpPr/>
          <p:nvPr/>
        </p:nvGrpSpPr>
        <p:grpSpPr>
          <a:xfrm>
            <a:off x="76200" y="4724400"/>
            <a:ext cx="8305800" cy="646331"/>
            <a:chOff x="152400" y="5039380"/>
            <a:chExt cx="6629400" cy="646331"/>
          </a:xfrm>
        </p:grpSpPr>
        <p:sp>
          <p:nvSpPr>
            <p:cNvPr id="75" name="Rectangle 74"/>
            <p:cNvSpPr/>
            <p:nvPr/>
          </p:nvSpPr>
          <p:spPr>
            <a:xfrm>
              <a:off x="152400" y="5039380"/>
              <a:ext cx="6629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u="sng" dirty="0" smtClean="0"/>
                <a:t>Properties needed for     prediction:</a:t>
              </a:r>
            </a:p>
          </p:txBody>
        </p:sp>
        <p:graphicFrame>
          <p:nvGraphicFramePr>
            <p:cNvPr id="83" name="Object 9"/>
            <p:cNvGraphicFramePr>
              <a:graphicFrameLocks noChangeAspect="1"/>
            </p:cNvGraphicFramePr>
            <p:nvPr/>
          </p:nvGraphicFramePr>
          <p:xfrm>
            <a:off x="3542250" y="5115580"/>
            <a:ext cx="502641" cy="456565"/>
          </p:xfrm>
          <a:graphic>
            <a:graphicData uri="http://schemas.openxmlformats.org/presentationml/2006/ole">
              <p:oleObj spid="_x0000_s67594" name="Equation" r:id="rId8" imgW="139680" imgH="12672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9601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Molecular Dynamics and Spectral Energy Density</a:t>
            </a:r>
            <a:endParaRPr lang="en-US" sz="3600" dirty="0"/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-1643794"/>
            <a:ext cx="3810000" cy="3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0" y="2362200"/>
            <a:ext cx="1824877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own Arrow 16"/>
          <p:cNvSpPr/>
          <p:nvPr/>
        </p:nvSpPr>
        <p:spPr>
          <a:xfrm>
            <a:off x="12115800" y="36576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200" y="914400"/>
            <a:ext cx="8153400" cy="4698202"/>
            <a:chOff x="76200" y="1219200"/>
            <a:chExt cx="8153400" cy="4698202"/>
          </a:xfrm>
        </p:grpSpPr>
        <p:graphicFrame>
          <p:nvGraphicFramePr>
            <p:cNvPr id="83969" name="Object 1"/>
            <p:cNvGraphicFramePr>
              <a:graphicFrameLocks noChangeAspect="1"/>
            </p:cNvGraphicFramePr>
            <p:nvPr/>
          </p:nvGraphicFramePr>
          <p:xfrm>
            <a:off x="2514600" y="1828799"/>
            <a:ext cx="1787921" cy="762000"/>
          </p:xfrm>
          <a:graphic>
            <a:graphicData uri="http://schemas.openxmlformats.org/presentationml/2006/ole">
              <p:oleObj spid="_x0000_s83969" name="Equation" r:id="rId5" imgW="507960" imgH="21564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2333625" y="3352799"/>
            <a:ext cx="2085975" cy="707322"/>
          </p:xfrm>
          <a:graphic>
            <a:graphicData uri="http://schemas.openxmlformats.org/presentationml/2006/ole">
              <p:oleObj spid="_x0000_s83970" name="Equation" r:id="rId6" imgW="596880" imgH="203040" progId="Equation.3">
                <p:embed/>
              </p:oleObj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76200" y="1219200"/>
              <a:ext cx="5105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sz="3200" b="1" dirty="0" smtClean="0"/>
                <a:t> </a:t>
              </a:r>
              <a:r>
                <a:rPr lang="en-US" sz="3200" b="1" u="sng" dirty="0" smtClean="0"/>
                <a:t>Molecular Dynamics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" y="2743199"/>
              <a:ext cx="5562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400" dirty="0" smtClean="0"/>
                <a:t>- Equilibrium/non-</a:t>
              </a:r>
              <a:r>
                <a:rPr lang="en-US" sz="2400" dirty="0" err="1" smtClean="0"/>
                <a:t>equlibrium</a:t>
              </a:r>
              <a:r>
                <a:rPr lang="en-US" sz="2400" dirty="0" smtClean="0"/>
                <a:t> properties: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4384675"/>
              <a:ext cx="8153400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sz="3200" b="1" dirty="0" smtClean="0"/>
                <a:t> </a:t>
              </a:r>
              <a:r>
                <a:rPr lang="en-US" sz="3200" b="1" u="sng" dirty="0" smtClean="0"/>
                <a:t>Spectral Energy Density </a:t>
              </a:r>
            </a:p>
            <a:p>
              <a:pPr lvl="0">
                <a:spcBef>
                  <a:spcPct val="20000"/>
                </a:spcBef>
                <a:buFontTx/>
                <a:buChar char="-"/>
                <a:defRPr/>
              </a:pPr>
              <a:r>
                <a:rPr lang="en-US" sz="2800" dirty="0" smtClean="0"/>
                <a:t> 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Frequency, group velocity</a:t>
              </a:r>
              <a:r>
                <a:rPr lang="en-US" sz="2800" dirty="0" smtClean="0"/>
                <a:t> and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lifetimes</a:t>
              </a:r>
              <a:r>
                <a:rPr lang="en-US" sz="2800" dirty="0" smtClean="0"/>
                <a:t> of phonons from Molecular Dynamics.</a:t>
              </a:r>
            </a:p>
          </p:txBody>
        </p:sp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7620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184400" y="5486400"/>
          <a:ext cx="4291013" cy="990600"/>
        </p:xfrm>
        <a:graphic>
          <a:graphicData uri="http://schemas.openxmlformats.org/presentationml/2006/ole">
            <p:oleObj spid="_x0000_s83972" name="Equation" r:id="rId8" imgW="10411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Spectral Energy Density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58400" y="838200"/>
            <a:ext cx="1771914" cy="5181600"/>
            <a:chOff x="4141104" y="838200"/>
            <a:chExt cx="2050410" cy="5715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141104" y="838200"/>
              <a:ext cx="2031936" cy="5715000"/>
              <a:chOff x="1828800" y="838200"/>
              <a:chExt cx="2031936" cy="5715000"/>
            </a:xfrm>
          </p:grpSpPr>
          <p:pic>
            <p:nvPicPr>
              <p:cNvPr id="65547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28800" y="838200"/>
                <a:ext cx="2031096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548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58819" y="4672013"/>
                <a:ext cx="1901917" cy="1881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0999" y="2743200"/>
              <a:ext cx="2000515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5554" name="Picture 18" descr="&lt;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65556" name="Picture 20" descr="&lt;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8382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u="sng" dirty="0" smtClean="0">
                <a:solidFill>
                  <a:srgbClr val="FF0000"/>
                </a:solidFill>
              </a:rPr>
              <a:t> Spectral Energy Density: </a:t>
            </a:r>
            <a:r>
              <a:rPr lang="en-US" sz="2800" b="1" dirty="0" smtClean="0">
                <a:solidFill>
                  <a:srgbClr val="FF0000"/>
                </a:solidFill>
              </a:rPr>
              <a:t>(SED) </a:t>
            </a:r>
            <a:r>
              <a:rPr lang="en-US" sz="2800" dirty="0" smtClean="0"/>
              <a:t>system energy in frequency space.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228600" y="2502212"/>
          <a:ext cx="3352800" cy="774388"/>
        </p:xfrm>
        <a:graphic>
          <a:graphicData uri="http://schemas.openxmlformats.org/presentationml/2006/ole">
            <p:oleObj spid="_x0000_s65558" name="Equation" r:id="rId7" imgW="1041120" imgH="241200" progId="Equation.3">
              <p:embed/>
            </p:oleObj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5029200" y="4491038"/>
            <a:ext cx="3756025" cy="690562"/>
            <a:chOff x="4383555" y="4190766"/>
            <a:chExt cx="3756025" cy="690562"/>
          </a:xfrm>
        </p:grpSpPr>
        <p:graphicFrame>
          <p:nvGraphicFramePr>
            <p:cNvPr id="42" name="Object 16"/>
            <p:cNvGraphicFramePr>
              <a:graphicFrameLocks noChangeAspect="1"/>
            </p:cNvGraphicFramePr>
            <p:nvPr/>
          </p:nvGraphicFramePr>
          <p:xfrm>
            <a:off x="5464643" y="4190766"/>
            <a:ext cx="2674937" cy="690562"/>
          </p:xfrm>
          <a:graphic>
            <a:graphicData uri="http://schemas.openxmlformats.org/presentationml/2006/ole">
              <p:oleObj spid="_x0000_s65557" name="Equation" r:id="rId8" imgW="787320" imgH="228600" progId="Equation.3">
                <p:embed/>
              </p:oleObj>
            </a:graphicData>
          </a:graphic>
        </p:graphicFrame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4383555" y="4343400"/>
            <a:ext cx="457200" cy="443346"/>
          </p:xfrm>
          <a:graphic>
            <a:graphicData uri="http://schemas.openxmlformats.org/presentationml/2006/ole">
              <p:oleObj spid="_x0000_s65559" name="Equation" r:id="rId9" imgW="139680" imgH="152280" progId="Equation.3">
                <p:embed/>
              </p:oleObj>
            </a:graphicData>
          </a:graphic>
        </p:graphicFrame>
        <p:cxnSp>
          <p:nvCxnSpPr>
            <p:cNvPr id="52" name="Straight Arrow Connector 51"/>
            <p:cNvCxnSpPr/>
            <p:nvPr/>
          </p:nvCxnSpPr>
          <p:spPr>
            <a:xfrm>
              <a:off x="4840755" y="4570412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800600" y="5257800"/>
            <a:ext cx="48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000" dirty="0" smtClean="0"/>
              <a:t>Broad peak = short </a:t>
            </a:r>
            <a:r>
              <a:rPr lang="en-US" sz="3000" b="1" dirty="0" smtClean="0">
                <a:solidFill>
                  <a:srgbClr val="C00000"/>
                </a:solidFill>
              </a:rPr>
              <a:t>lifetime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71580" y="152400"/>
            <a:ext cx="5172423" cy="3886200"/>
            <a:chOff x="3823797" y="152400"/>
            <a:chExt cx="5320207" cy="4180820"/>
          </a:xfrm>
        </p:grpSpPr>
        <p:grpSp>
          <p:nvGrpSpPr>
            <p:cNvPr id="61" name="Group 60"/>
            <p:cNvGrpSpPr/>
            <p:nvPr/>
          </p:nvGrpSpPr>
          <p:grpSpPr>
            <a:xfrm>
              <a:off x="3823797" y="152400"/>
              <a:ext cx="5320207" cy="3683877"/>
              <a:chOff x="3823797" y="76200"/>
              <a:chExt cx="5320207" cy="368387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823797" y="76200"/>
                <a:ext cx="5320207" cy="3683877"/>
                <a:chOff x="3177011" y="244603"/>
                <a:chExt cx="3590320" cy="263058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3177011" y="685800"/>
                  <a:ext cx="3590320" cy="2189391"/>
                  <a:chOff x="5770788" y="685801"/>
                  <a:chExt cx="3133326" cy="1995971"/>
                </a:xfrm>
              </p:grpSpPr>
              <p:pic>
                <p:nvPicPr>
                  <p:cNvPr id="6554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CCCCCC"/>
                      </a:clrFrom>
                      <a:clrTo>
                        <a:srgbClr val="CCCCCC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7120" y="685801"/>
                    <a:ext cx="2956994" cy="19959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5363022" y="1222122"/>
                    <a:ext cx="1133092" cy="31756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 smtClean="0">
                        <a:latin typeface="Times New Roman" pitchFamily="18" charset="0"/>
                        <a:cs typeface="Times New Roman" pitchFamily="18" charset="0"/>
                      </a:rPr>
                      <a:t>SED(</a:t>
                    </a:r>
                    <a:r>
                      <a:rPr lang="el-GR" sz="2800" i="1" dirty="0" smtClean="0">
                        <a:latin typeface="Times New Roman" pitchFamily="18" charset="0"/>
                        <a:cs typeface="Times New Roman" pitchFamily="18" charset="0"/>
                      </a:rPr>
                      <a:t>ω</a:t>
                    </a:r>
                    <a:r>
                      <a:rPr lang="en-US" sz="28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281382" y="244603"/>
                  <a:ext cx="457200" cy="1295399"/>
                  <a:chOff x="4281383" y="244602"/>
                  <a:chExt cx="457200" cy="1295399"/>
                </a:xfrm>
              </p:grpSpPr>
              <p:sp>
                <p:nvSpPr>
                  <p:cNvPr id="27" name="Arc 26"/>
                  <p:cNvSpPr/>
                  <p:nvPr/>
                </p:nvSpPr>
                <p:spPr>
                  <a:xfrm rot="5400000">
                    <a:off x="3747984" y="778002"/>
                    <a:ext cx="1295398" cy="228600"/>
                  </a:xfrm>
                  <a:prstGeom prst="arc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28" name="Arc 27"/>
                  <p:cNvSpPr/>
                  <p:nvPr/>
                </p:nvSpPr>
                <p:spPr>
                  <a:xfrm rot="16200000" flipH="1">
                    <a:off x="3976583" y="778002"/>
                    <a:ext cx="1295399" cy="228600"/>
                  </a:xfrm>
                  <a:prstGeom prst="arc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graphicFrame>
            <p:nvGraphicFramePr>
              <p:cNvPr id="65560" name="Object 24"/>
              <p:cNvGraphicFramePr>
                <a:graphicFrameLocks noChangeAspect="1"/>
              </p:cNvGraphicFramePr>
              <p:nvPr/>
            </p:nvGraphicFramePr>
            <p:xfrm>
              <a:off x="8421688" y="762000"/>
              <a:ext cx="417512" cy="646112"/>
            </p:xfrm>
            <a:graphic>
              <a:graphicData uri="http://schemas.openxmlformats.org/presentationml/2006/ole">
                <p:oleObj spid="_x0000_s65560" name="Equation" r:id="rId11" imgW="139680" imgH="215640" progId="Equation.3">
                  <p:embed/>
                </p:oleObj>
              </a:graphicData>
            </a:graphic>
          </p:graphicFrame>
        </p:grpSp>
        <p:sp>
          <p:nvSpPr>
            <p:cNvPr id="32" name="Rectangle 31"/>
            <p:cNvSpPr/>
            <p:nvPr/>
          </p:nvSpPr>
          <p:spPr>
            <a:xfrm>
              <a:off x="5943600" y="3810000"/>
              <a:ext cx="2277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rads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3429503"/>
            <a:ext cx="5257801" cy="3428497"/>
            <a:chOff x="0" y="3429503"/>
            <a:chExt cx="5257801" cy="3428497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3429503"/>
              <a:ext cx="5257801" cy="3428497"/>
              <a:chOff x="0" y="3429503"/>
              <a:chExt cx="5257801" cy="3428497"/>
            </a:xfrm>
          </p:grpSpPr>
          <p:graphicFrame>
            <p:nvGraphicFramePr>
              <p:cNvPr id="35" name="Chart 34"/>
              <p:cNvGraphicFramePr/>
              <p:nvPr/>
            </p:nvGraphicFramePr>
            <p:xfrm>
              <a:off x="0" y="3429503"/>
              <a:ext cx="5257801" cy="34284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cxnSp>
            <p:nvCxnSpPr>
              <p:cNvPr id="45" name="Straight Arrow Connector 44"/>
              <p:cNvCxnSpPr/>
              <p:nvPr/>
            </p:nvCxnSpPr>
            <p:spPr>
              <a:xfrm>
                <a:off x="2590800" y="5029200"/>
                <a:ext cx="4572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 rot="16200000">
              <a:off x="-392329" y="4430929"/>
              <a:ext cx="1358064" cy="573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SED(</a:t>
              </a:r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124200" y="4876800"/>
              <a:ext cx="1752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38400" y="6334780"/>
              <a:ext cx="2277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rads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-228600"/>
            <a:ext cx="10210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Thermal Conductivity Disordered Materials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7244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Disorder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non-periodic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 		=&gt;	 mass=1.0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Purple	</a:t>
            </a:r>
            <a:r>
              <a:rPr lang="en-US" dirty="0" smtClean="0"/>
              <a:t>=&gt; 	 mass=3.0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Phonon</a:t>
            </a:r>
            <a:r>
              <a:rPr lang="en-US" dirty="0" smtClean="0"/>
              <a:t> picture still valid?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0" y="9144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4800600" y="838200"/>
            <a:ext cx="4038600" cy="5204295"/>
            <a:chOff x="4393296" y="685800"/>
            <a:chExt cx="4038600" cy="5204295"/>
          </a:xfrm>
        </p:grpSpPr>
        <p:grpSp>
          <p:nvGrpSpPr>
            <p:cNvPr id="19" name="Group 17"/>
            <p:cNvGrpSpPr/>
            <p:nvPr/>
          </p:nvGrpSpPr>
          <p:grpSpPr>
            <a:xfrm>
              <a:off x="4850496" y="685800"/>
              <a:ext cx="3581400" cy="5204295"/>
              <a:chOff x="278496" y="990600"/>
              <a:chExt cx="3581400" cy="5204295"/>
            </a:xfrm>
          </p:grpSpPr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98948" y="990600"/>
                <a:ext cx="2560948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322915" y="3760935"/>
                <a:ext cx="2460781" cy="2433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Down Arrow 21"/>
              <p:cNvSpPr/>
              <p:nvPr/>
            </p:nvSpPr>
            <p:spPr>
              <a:xfrm>
                <a:off x="278496" y="2514600"/>
                <a:ext cx="533400" cy="1905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84993" name="Object 1"/>
            <p:cNvGraphicFramePr>
              <a:graphicFrameLocks noChangeAspect="1"/>
            </p:cNvGraphicFramePr>
            <p:nvPr/>
          </p:nvGraphicFramePr>
          <p:xfrm>
            <a:off x="4393296" y="1365250"/>
            <a:ext cx="1257300" cy="488950"/>
          </p:xfrm>
          <a:graphic>
            <a:graphicData uri="http://schemas.openxmlformats.org/presentationml/2006/ole">
              <p:oleObj spid="_x0000_s84993" name="Equation" r:id="rId9" imgW="457200" imgH="177480" progId="Equation.3">
                <p:embed/>
              </p:oleObj>
            </a:graphicData>
          </a:graphic>
        </p:graphicFrame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4393296" y="4413250"/>
            <a:ext cx="1257300" cy="488950"/>
          </p:xfrm>
          <a:graphic>
            <a:graphicData uri="http://schemas.openxmlformats.org/presentationml/2006/ole">
              <p:oleObj spid="_x0000_s84994" name="Equation" r:id="rId10" imgW="457200" imgH="177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 Lifetimes (Mean Free Path)</a:t>
            </a:r>
            <a:endParaRPr lang="en-US" dirty="0"/>
          </a:p>
        </p:txBody>
      </p:sp>
      <p:pic>
        <p:nvPicPr>
          <p:cNvPr id="65554" name="Picture 18" descr="&lt;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65556" name="Picture 20" descr="&lt;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1430000" y="4572000"/>
            <a:ext cx="14627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0800" y="2286000"/>
            <a:ext cx="1728796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400" y="6858000"/>
            <a:ext cx="1643590" cy="170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Group 57"/>
          <p:cNvGrpSpPr/>
          <p:nvPr/>
        </p:nvGrpSpPr>
        <p:grpSpPr>
          <a:xfrm>
            <a:off x="195263" y="4715096"/>
            <a:ext cx="4224337" cy="847504"/>
            <a:chOff x="991518" y="5317836"/>
            <a:chExt cx="5722896" cy="978460"/>
          </a:xfrm>
        </p:grpSpPr>
        <p:sp>
          <p:nvSpPr>
            <p:cNvPr id="39" name="TextBox 38"/>
            <p:cNvSpPr txBox="1"/>
            <p:nvPr/>
          </p:nvSpPr>
          <p:spPr>
            <a:xfrm>
              <a:off x="2752012" y="5550094"/>
              <a:ext cx="3962402" cy="746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74 – 0.5 nm</a:t>
              </a:r>
              <a:endParaRPr lang="en-US" sz="3600" dirty="0"/>
            </a:p>
          </p:txBody>
        </p:sp>
        <p:graphicFrame>
          <p:nvGraphicFramePr>
            <p:cNvPr id="87050" name="Object 10"/>
            <p:cNvGraphicFramePr>
              <a:graphicFrameLocks noChangeAspect="1"/>
            </p:cNvGraphicFramePr>
            <p:nvPr/>
          </p:nvGraphicFramePr>
          <p:xfrm>
            <a:off x="991518" y="5317836"/>
            <a:ext cx="1759237" cy="879744"/>
          </p:xfrm>
          <a:graphic>
            <a:graphicData uri="http://schemas.openxmlformats.org/presentationml/2006/ole">
              <p:oleObj spid="_x0000_s87050" name="Equation" r:id="rId7" imgW="380880" imgH="190440" progId="Equation.3">
                <p:embed/>
              </p:oleObj>
            </a:graphicData>
          </a:graphic>
        </p:graphicFrame>
      </p:grpSp>
      <p:cxnSp>
        <p:nvCxnSpPr>
          <p:cNvPr id="69" name="Straight Connector 68"/>
          <p:cNvCxnSpPr/>
          <p:nvPr/>
        </p:nvCxnSpPr>
        <p:spPr>
          <a:xfrm>
            <a:off x="-1447800" y="304800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-2133600" y="6096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83100" y="4745264"/>
            <a:ext cx="4356100" cy="808034"/>
            <a:chOff x="1016510" y="5378676"/>
            <a:chExt cx="5697904" cy="883720"/>
          </a:xfrm>
        </p:grpSpPr>
        <p:sp>
          <p:nvSpPr>
            <p:cNvPr id="25" name="TextBox 24"/>
            <p:cNvSpPr txBox="1"/>
            <p:nvPr/>
          </p:nvSpPr>
          <p:spPr>
            <a:xfrm>
              <a:off x="2752015" y="5555525"/>
              <a:ext cx="3962399" cy="70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11 – 0.1 nm</a:t>
              </a:r>
              <a:endParaRPr lang="en-US" sz="3600" dirty="0"/>
            </a:p>
          </p:txBody>
        </p:sp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1016510" y="5378676"/>
            <a:ext cx="1625897" cy="842056"/>
          </p:xfrm>
          <a:graphic>
            <a:graphicData uri="http://schemas.openxmlformats.org/presentationml/2006/ole">
              <p:oleObj spid="_x0000_s87053" name="Equation" r:id="rId8" imgW="368280" imgH="190440" progId="Equation.3">
                <p:embed/>
              </p:oleObj>
            </a:graphicData>
          </a:graphic>
        </p:graphicFrame>
      </p:grp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9601200" y="457200"/>
          <a:ext cx="4000500" cy="739775"/>
        </p:xfrm>
        <a:graphic>
          <a:graphicData uri="http://schemas.openxmlformats.org/presentationml/2006/ole">
            <p:oleObj spid="_x0000_s87056" name="Equation" r:id="rId9" imgW="1371600" imgH="253800" progId="Equation.3">
              <p:embed/>
            </p:oleObj>
          </a:graphicData>
        </a:graphic>
      </p:graphicFrame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-2891611"/>
            <a:ext cx="4314463" cy="289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152400" y="5791200"/>
            <a:ext cx="6705600" cy="838200"/>
            <a:chOff x="152400" y="4953000"/>
            <a:chExt cx="6705600" cy="838200"/>
          </a:xfrm>
        </p:grpSpPr>
        <p:sp>
          <p:nvSpPr>
            <p:cNvPr id="67" name="Cube 66"/>
            <p:cNvSpPr/>
            <p:nvPr/>
          </p:nvSpPr>
          <p:spPr>
            <a:xfrm>
              <a:off x="152400" y="5029200"/>
              <a:ext cx="4648200" cy="762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4915694" y="5295900"/>
              <a:ext cx="532606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Object 10"/>
            <p:cNvGraphicFramePr>
              <a:graphicFrameLocks noChangeAspect="1"/>
            </p:cNvGraphicFramePr>
            <p:nvPr/>
          </p:nvGraphicFramePr>
          <p:xfrm>
            <a:off x="5486400" y="4953000"/>
            <a:ext cx="1371600" cy="666750"/>
          </p:xfrm>
          <a:graphic>
            <a:graphicData uri="http://schemas.openxmlformats.org/presentationml/2006/ole">
              <p:oleObj spid="_x0000_s87062" name="Equation" r:id="rId11" imgW="406080" imgH="164880" progId="Equation.3">
                <p:embed/>
              </p:oleObj>
            </a:graphicData>
          </a:graphic>
        </p:graphicFrame>
      </p:grpSp>
      <p:sp>
        <p:nvSpPr>
          <p:cNvPr id="34" name="Rectangle 33"/>
          <p:cNvSpPr/>
          <p:nvPr/>
        </p:nvSpPr>
        <p:spPr>
          <a:xfrm>
            <a:off x="228600" y="4092714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/>
              <a:t>Pure</a:t>
            </a:r>
            <a:endParaRPr lang="en-US" sz="4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572000" y="4092714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/>
              <a:t>Defected</a:t>
            </a:r>
            <a:endParaRPr lang="en-US" sz="40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152400" y="771881"/>
            <a:ext cx="5181599" cy="3419119"/>
            <a:chOff x="3962400" y="771881"/>
            <a:chExt cx="5181599" cy="3419119"/>
          </a:xfrm>
        </p:grpSpPr>
        <p:grpSp>
          <p:nvGrpSpPr>
            <p:cNvPr id="49" name="Group 48"/>
            <p:cNvGrpSpPr/>
            <p:nvPr/>
          </p:nvGrpSpPr>
          <p:grpSpPr>
            <a:xfrm>
              <a:off x="3962400" y="771881"/>
              <a:ext cx="5181599" cy="3158860"/>
              <a:chOff x="3367838" y="914400"/>
              <a:chExt cx="5490412" cy="2796224"/>
            </a:xfrm>
          </p:grpSpPr>
          <p:pic>
            <p:nvPicPr>
              <p:cNvPr id="87057" name="Picture 17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CCCCCC"/>
                  </a:clrFrom>
                  <a:clrTo>
                    <a:srgbClr val="CCCCC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86200" y="914400"/>
                <a:ext cx="4972050" cy="279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7" name="Group 46"/>
              <p:cNvGrpSpPr/>
              <p:nvPr/>
            </p:nvGrpSpPr>
            <p:grpSpPr>
              <a:xfrm>
                <a:off x="4407061" y="1403684"/>
                <a:ext cx="4267614" cy="1724058"/>
                <a:chOff x="4864261" y="1403684"/>
                <a:chExt cx="4267614" cy="1724058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rot="5400000">
                  <a:off x="6038095" y="1461590"/>
                  <a:ext cx="1074581" cy="9587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4864261" y="2438400"/>
                  <a:ext cx="1917539" cy="689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Increasing</a:t>
                  </a:r>
                </a:p>
                <a:p>
                  <a:r>
                    <a:rPr lang="en-US" sz="2400" dirty="0" smtClean="0"/>
                    <a:t>Disorder</a:t>
                  </a:r>
                  <a:endParaRPr lang="en-US" sz="2400" dirty="0"/>
                </a:p>
              </p:txBody>
            </p:sp>
            <p:graphicFrame>
              <p:nvGraphicFramePr>
                <p:cNvPr id="45" name="Object 1"/>
                <p:cNvGraphicFramePr>
                  <a:graphicFrameLocks noChangeAspect="1"/>
                </p:cNvGraphicFramePr>
                <p:nvPr/>
              </p:nvGraphicFramePr>
              <p:xfrm>
                <a:off x="8849380" y="2043513"/>
                <a:ext cx="282495" cy="318687"/>
              </p:xfrm>
              <a:graphic>
                <a:graphicData uri="http://schemas.openxmlformats.org/presentationml/2006/ole">
                  <p:oleObj spid="_x0000_s87060" name="Equation" r:id="rId13" imgW="114120" imgH="139680" progId="Equation.3">
                    <p:embed/>
                  </p:oleObj>
                </a:graphicData>
              </a:graphic>
            </p:graphicFrame>
          </p:grpSp>
          <p:sp>
            <p:nvSpPr>
              <p:cNvPr id="48" name="TextBox 47"/>
              <p:cNvSpPr txBox="1"/>
              <p:nvPr/>
            </p:nvSpPr>
            <p:spPr>
              <a:xfrm rot="16200000">
                <a:off x="2806840" y="1678916"/>
                <a:ext cx="1676400" cy="55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l-GR" sz="2800" i="1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ps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43600" y="3667780"/>
              <a:ext cx="2277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rads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77000" y="685800"/>
            <a:ext cx="1828800" cy="157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340041"/>
            <a:ext cx="1728796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Straight Arrow Connector 53"/>
          <p:cNvCxnSpPr/>
          <p:nvPr/>
        </p:nvCxnSpPr>
        <p:spPr>
          <a:xfrm>
            <a:off x="5181600" y="2209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-228600"/>
            <a:ext cx="10210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638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Dielectric thermal conductivity can be described by </a:t>
            </a:r>
            <a:r>
              <a:rPr lang="en-US" dirty="0" smtClean="0">
                <a:solidFill>
                  <a:srgbClr val="FF0000"/>
                </a:solidFill>
              </a:rPr>
              <a:t>Kinetic Theory</a:t>
            </a:r>
            <a:r>
              <a:rPr lang="en-US" dirty="0" smtClean="0"/>
              <a:t> (bulk system).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Molecular Dynamics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Spectral Energy Density </a:t>
            </a:r>
            <a:r>
              <a:rPr lang="en-US" dirty="0" smtClean="0"/>
              <a:t>can measure phonon properties.</a:t>
            </a:r>
          </a:p>
          <a:p>
            <a:endParaRPr lang="en-US" dirty="0" smtClean="0"/>
          </a:p>
          <a:p>
            <a:r>
              <a:rPr lang="en-US" dirty="0" smtClean="0"/>
              <a:t>Phonon properties can be predicted for “weakly” perturbed systems, analyzed on mode by mode basis.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5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0" y="9144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6096000" y="685800"/>
            <a:ext cx="2476475" cy="1752600"/>
            <a:chOff x="5334000" y="685800"/>
            <a:chExt cx="3467075" cy="2514600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6000725" y="2362200"/>
            <a:ext cx="2724150" cy="838200"/>
          </p:xfrm>
          <a:graphic>
            <a:graphicData uri="http://schemas.openxmlformats.org/presentationml/2006/ole">
              <p:oleObj spid="_x0000_s92162" name="Equation" r:id="rId7" imgW="660240" imgH="203040" progId="Equation.3">
                <p:embed/>
              </p:oleObj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5334000" y="685800"/>
              <a:ext cx="3467075" cy="1552575"/>
              <a:chOff x="5257800" y="609600"/>
              <a:chExt cx="3467075" cy="15525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010400" y="609600"/>
                <a:ext cx="1714475" cy="1552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257800" y="762000"/>
                <a:ext cx="13716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" name="Straight Connector 20"/>
              <p:cNvCxnSpPr/>
              <p:nvPr/>
            </p:nvCxnSpPr>
            <p:spPr>
              <a:xfrm flipV="1">
                <a:off x="6400800" y="914400"/>
                <a:ext cx="7620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0800" y="1371600"/>
                <a:ext cx="7620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" name="Chart 22"/>
          <p:cNvGraphicFramePr/>
          <p:nvPr/>
        </p:nvGraphicFramePr>
        <p:xfrm>
          <a:off x="5638800" y="2743200"/>
          <a:ext cx="3505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5791200" y="4940300"/>
          <a:ext cx="3352800" cy="774700"/>
        </p:xfrm>
        <a:graphic>
          <a:graphicData uri="http://schemas.openxmlformats.org/presentationml/2006/ole">
            <p:oleObj spid="_x0000_s92163" name="Equation" r:id="rId11" imgW="1041120" imgH="241200" progId="Equation.3">
              <p:embed/>
            </p:oleObj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7239000" y="4114800"/>
          <a:ext cx="438150" cy="403225"/>
        </p:xfrm>
        <a:graphic>
          <a:graphicData uri="http://schemas.openxmlformats.org/presentationml/2006/ole">
            <p:oleObj spid="_x0000_s92164" name="Equation" r:id="rId12" imgW="152280" imgH="13968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4916578" y="3160623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SED(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 Gas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90488" y="914400"/>
            <a:ext cx="4176712" cy="3278188"/>
            <a:chOff x="5257800" y="533400"/>
            <a:chExt cx="4176712" cy="3278188"/>
          </a:xfrm>
        </p:grpSpPr>
        <p:grpSp>
          <p:nvGrpSpPr>
            <p:cNvPr id="3" name="Group 105"/>
            <p:cNvGrpSpPr/>
            <p:nvPr/>
          </p:nvGrpSpPr>
          <p:grpSpPr>
            <a:xfrm>
              <a:off x="5257800" y="533400"/>
              <a:ext cx="4176712" cy="3278188"/>
              <a:chOff x="5043488" y="2438400"/>
              <a:chExt cx="4176712" cy="3278188"/>
            </a:xfrm>
          </p:grpSpPr>
          <p:grpSp>
            <p:nvGrpSpPr>
              <p:cNvPr id="4" name="Group 76"/>
              <p:cNvGrpSpPr/>
              <p:nvPr/>
            </p:nvGrpSpPr>
            <p:grpSpPr>
              <a:xfrm>
                <a:off x="5043488" y="2514600"/>
                <a:ext cx="4024312" cy="3201988"/>
                <a:chOff x="5043488" y="685800"/>
                <a:chExt cx="4024312" cy="3201988"/>
              </a:xfrm>
            </p:grpSpPr>
            <p:grpSp>
              <p:nvGrpSpPr>
                <p:cNvPr id="6" name="Group 21"/>
                <p:cNvGrpSpPr/>
                <p:nvPr/>
              </p:nvGrpSpPr>
              <p:grpSpPr>
                <a:xfrm>
                  <a:off x="5043488" y="960438"/>
                  <a:ext cx="4024312" cy="2544762"/>
                  <a:chOff x="4738688" y="3505200"/>
                  <a:chExt cx="4024312" cy="2544762"/>
                </a:xfrm>
              </p:grpSpPr>
              <p:grpSp>
                <p:nvGrpSpPr>
                  <p:cNvPr id="7" name="Group 17"/>
                  <p:cNvGrpSpPr/>
                  <p:nvPr/>
                </p:nvGrpSpPr>
                <p:grpSpPr>
                  <a:xfrm>
                    <a:off x="4738688" y="3505200"/>
                    <a:ext cx="4024312" cy="2544762"/>
                    <a:chOff x="4586288" y="3657600"/>
                    <a:chExt cx="4024312" cy="2544762"/>
                  </a:xfrm>
                </p:grpSpPr>
                <p:graphicFrame>
                  <p:nvGraphicFramePr>
                    <p:cNvPr id="16" name="Chart 15"/>
                    <p:cNvGraphicFramePr/>
                    <p:nvPr/>
                  </p:nvGraphicFramePr>
                  <p:xfrm>
                    <a:off x="4953000" y="3657600"/>
                    <a:ext cx="3657600" cy="2133600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  <p:graphicFrame>
                  <p:nvGraphicFramePr>
                    <p:cNvPr id="17" name="Object 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86288" y="4494212"/>
                    <a:ext cx="366712" cy="382588"/>
                  </p:xfrm>
                  <a:graphic>
                    <a:graphicData uri="http://schemas.openxmlformats.org/presentationml/2006/ole">
                      <p:oleObj spid="_x0000_s88066" name="Equation" r:id="rId4" imgW="152280" imgH="13968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18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29400" y="5715000"/>
                    <a:ext cx="306387" cy="487362"/>
                  </p:xfrm>
                  <a:graphic>
                    <a:graphicData uri="http://schemas.openxmlformats.org/presentationml/2006/ole">
                      <p:oleObj spid="_x0000_s88067" name="Equation" r:id="rId5" imgW="126720" imgH="177480" progId="Equation.3">
                        <p:embed/>
                      </p:oleObj>
                    </a:graphicData>
                  </a:graphic>
                </p:graphicFrame>
              </p:grpSp>
              <p:graphicFrame>
                <p:nvGraphicFramePr>
                  <p:cNvPr id="15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943600" y="3657600"/>
                  <a:ext cx="1252537" cy="674688"/>
                </p:xfrm>
                <a:graphic>
                  <a:graphicData uri="http://schemas.openxmlformats.org/presentationml/2006/ole">
                    <p:oleObj spid="_x0000_s88068" name="Equation" r:id="rId6" imgW="520560" imgH="241200" progId="Equation.3">
                      <p:embed/>
                    </p:oleObj>
                  </a:graphicData>
                </a:graphic>
              </p:graphicFrame>
            </p:grpSp>
            <p:cxnSp>
              <p:nvCxnSpPr>
                <p:cNvPr id="12" name="Straight Connector 11"/>
                <p:cNvCxnSpPr/>
                <p:nvPr/>
              </p:nvCxnSpPr>
              <p:spPr>
                <a:xfrm rot="5400000" flipH="1" flipV="1">
                  <a:off x="7473156" y="1899444"/>
                  <a:ext cx="2427288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" name="Object 4"/>
                <p:cNvGraphicFramePr>
                  <a:graphicFrameLocks noChangeAspect="1"/>
                </p:cNvGraphicFramePr>
                <p:nvPr/>
              </p:nvGraphicFramePr>
              <p:xfrm>
                <a:off x="8534400" y="3113088"/>
                <a:ext cx="285956" cy="774700"/>
              </p:xfrm>
              <a:graphic>
                <a:graphicData uri="http://schemas.openxmlformats.org/presentationml/2006/ole">
                  <p:oleObj spid="_x0000_s88069" name="Equation" r:id="rId7" imgW="164880" imgH="393480" progId="Equation.3">
                    <p:embed/>
                  </p:oleObj>
                </a:graphicData>
              </a:graphic>
            </p:graphicFrame>
          </p:grpSp>
          <p:sp>
            <p:nvSpPr>
              <p:cNvPr id="10" name="TextBox 9"/>
              <p:cNvSpPr txBox="1"/>
              <p:nvPr/>
            </p:nvSpPr>
            <p:spPr>
              <a:xfrm>
                <a:off x="6172200" y="24384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“Acoustic” Modes</a:t>
                </a:r>
                <a:endParaRPr lang="en-US" sz="2400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19885367">
              <a:off x="5598025" y="2481490"/>
              <a:ext cx="9144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5976351" y="1790699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4267200" y="1968500"/>
          <a:ext cx="795337" cy="568325"/>
        </p:xfrm>
        <a:graphic>
          <a:graphicData uri="http://schemas.openxmlformats.org/presentationml/2006/ole">
            <p:oleObj spid="_x0000_s88071" name="Equation" r:id="rId8" imgW="330120" imgH="20304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" y="4191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Phonons vs. Photons: </a:t>
            </a:r>
            <a:endParaRPr lang="en-US" sz="3200" u="sng" dirty="0"/>
          </a:p>
        </p:txBody>
      </p:sp>
      <p:grpSp>
        <p:nvGrpSpPr>
          <p:cNvPr id="8" name="Group 30"/>
          <p:cNvGrpSpPr/>
          <p:nvPr/>
        </p:nvGrpSpPr>
        <p:grpSpPr>
          <a:xfrm>
            <a:off x="381000" y="5334000"/>
            <a:ext cx="2819400" cy="1447800"/>
            <a:chOff x="228600" y="1062335"/>
            <a:chExt cx="2819400" cy="1447800"/>
          </a:xfrm>
        </p:grpSpPr>
        <p:grpSp>
          <p:nvGrpSpPr>
            <p:cNvPr id="9" name="Group 88"/>
            <p:cNvGrpSpPr/>
            <p:nvPr/>
          </p:nvGrpSpPr>
          <p:grpSpPr>
            <a:xfrm>
              <a:off x="304800" y="1595735"/>
              <a:ext cx="2743200" cy="914400"/>
              <a:chOff x="304800" y="1595735"/>
              <a:chExt cx="2743200" cy="914400"/>
            </a:xfrm>
          </p:grpSpPr>
          <p:grpSp>
            <p:nvGrpSpPr>
              <p:cNvPr id="11" name="Group 77"/>
              <p:cNvGrpSpPr/>
              <p:nvPr/>
            </p:nvGrpSpPr>
            <p:grpSpPr>
              <a:xfrm>
                <a:off x="304800" y="1595735"/>
                <a:ext cx="2743200" cy="914400"/>
                <a:chOff x="304800" y="1219200"/>
                <a:chExt cx="2743200" cy="914400"/>
              </a:xfrm>
            </p:grpSpPr>
            <p:pic>
              <p:nvPicPr>
                <p:cNvPr id="45" name="Picture 4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304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59"/>
                <p:cNvGrpSpPr/>
                <p:nvPr/>
              </p:nvGrpSpPr>
              <p:grpSpPr>
                <a:xfrm>
                  <a:off x="762000" y="1219200"/>
                  <a:ext cx="1828800" cy="228600"/>
                  <a:chOff x="1143000" y="2438400"/>
                  <a:chExt cx="1828800" cy="228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1430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5400000" flipH="1" flipV="1">
                    <a:off x="1371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16200000" flipH="1">
                    <a:off x="16002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5400000" flipH="1" flipV="1">
                    <a:off x="22860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5400000" flipH="1" flipV="1">
                    <a:off x="18288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6200000" flipH="1">
                    <a:off x="2514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6200000" flipH="1">
                    <a:off x="20574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7432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8" name="Picture 4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aphicFrame>
              <p:nvGraphicFramePr>
                <p:cNvPr id="49" name="Object 7"/>
                <p:cNvGraphicFramePr>
                  <a:graphicFrameLocks noChangeAspect="1"/>
                </p:cNvGraphicFramePr>
                <p:nvPr/>
              </p:nvGraphicFramePr>
              <p:xfrm>
                <a:off x="1447800" y="1751013"/>
                <a:ext cx="306387" cy="382587"/>
              </p:xfrm>
              <a:graphic>
                <a:graphicData uri="http://schemas.openxmlformats.org/presentationml/2006/ole">
                  <p:oleObj spid="_x0000_s88072" name="Equation" r:id="rId10" imgW="126720" imgH="139680" progId="Equation.3">
                    <p:embed/>
                  </p:oleObj>
                </a:graphicData>
              </a:graphic>
            </p:graphicFrame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57200" y="1676400"/>
                  <a:ext cx="22860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872" t="41483" r="7876" b="41923"/>
              <a:stretch>
                <a:fillRect/>
              </a:stretch>
            </p:blipFill>
            <p:spPr bwMode="auto">
              <a:xfrm>
                <a:off x="2590800" y="1676401"/>
                <a:ext cx="4572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228600" y="1062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atom</a:t>
              </a:r>
              <a:endParaRPr lang="en-US" sz="2400" dirty="0"/>
            </a:p>
          </p:txBody>
        </p:sp>
      </p:grpSp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685800" y="4800600"/>
          <a:ext cx="2471738" cy="554038"/>
        </p:xfrm>
        <a:graphic>
          <a:graphicData uri="http://schemas.openxmlformats.org/presentationml/2006/ole">
            <p:oleObj spid="_x0000_s88073" name="Equation" r:id="rId11" imgW="1028520" imgH="203040" progId="Equation.3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14800" y="4362271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Non-linear springs</a:t>
            </a:r>
          </a:p>
          <a:p>
            <a:pPr>
              <a:buFontTx/>
              <a:buChar char="-"/>
            </a:pPr>
            <a:r>
              <a:rPr lang="en-US" sz="2400" dirty="0" smtClean="0"/>
              <a:t> Phonons interact with each other</a:t>
            </a: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C00000"/>
                </a:solidFill>
              </a:rPr>
              <a:t> Interacting Gas…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1562100" y="560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0"/>
          <p:cNvGrpSpPr/>
          <p:nvPr/>
        </p:nvGrpSpPr>
        <p:grpSpPr>
          <a:xfrm>
            <a:off x="4724400" y="685800"/>
            <a:ext cx="4593771" cy="3265488"/>
            <a:chOff x="4724400" y="685800"/>
            <a:chExt cx="4593771" cy="3265488"/>
          </a:xfrm>
        </p:grpSpPr>
        <p:grpSp>
          <p:nvGrpSpPr>
            <p:cNvPr id="20" name="Group 26"/>
            <p:cNvGrpSpPr/>
            <p:nvPr/>
          </p:nvGrpSpPr>
          <p:grpSpPr>
            <a:xfrm>
              <a:off x="4724400" y="993775"/>
              <a:ext cx="4593771" cy="2957513"/>
              <a:chOff x="4724400" y="609600"/>
              <a:chExt cx="4593771" cy="2957513"/>
            </a:xfrm>
          </p:grpSpPr>
          <p:graphicFrame>
            <p:nvGraphicFramePr>
              <p:cNvPr id="25" name="Chart 24"/>
              <p:cNvGraphicFramePr/>
              <p:nvPr/>
            </p:nvGraphicFramePr>
            <p:xfrm>
              <a:off x="4724400" y="609600"/>
              <a:ext cx="4593771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graphicFrame>
            <p:nvGraphicFramePr>
              <p:cNvPr id="26" name="Object 6"/>
              <p:cNvGraphicFramePr>
                <a:graphicFrameLocks noChangeAspect="1"/>
              </p:cNvGraphicFramePr>
              <p:nvPr/>
            </p:nvGraphicFramePr>
            <p:xfrm>
              <a:off x="6904038" y="3176588"/>
              <a:ext cx="366712" cy="390525"/>
            </p:xfrm>
            <a:graphic>
              <a:graphicData uri="http://schemas.openxmlformats.org/presentationml/2006/ole">
                <p:oleObj spid="_x0000_s88070" name="Equation" r:id="rId13" imgW="152280" imgH="139680" progId="Equation.3">
                  <p:embed/>
                </p:oleObj>
              </a:graphicData>
            </a:graphic>
          </p:graphicFrame>
        </p:grpSp>
        <p:sp>
          <p:nvSpPr>
            <p:cNvPr id="30" name="TextBox 29"/>
            <p:cNvSpPr txBox="1"/>
            <p:nvPr/>
          </p:nvSpPr>
          <p:spPr>
            <a:xfrm>
              <a:off x="5181600" y="685800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Phonon Spectral Distribution</a:t>
              </a:r>
              <a:endParaRPr lang="en-US" sz="2400" dirty="0"/>
            </a:p>
          </p:txBody>
        </p:sp>
        <p:graphicFrame>
          <p:nvGraphicFramePr>
            <p:cNvPr id="64526" name="Object 14"/>
            <p:cNvGraphicFramePr>
              <a:graphicFrameLocks noChangeAspect="1"/>
            </p:cNvGraphicFramePr>
            <p:nvPr/>
          </p:nvGraphicFramePr>
          <p:xfrm>
            <a:off x="7239000" y="2133600"/>
            <a:ext cx="1843088" cy="566738"/>
          </p:xfrm>
          <a:graphic>
            <a:graphicData uri="http://schemas.openxmlformats.org/presentationml/2006/ole">
              <p:oleObj spid="_x0000_s88074" name="Equation" r:id="rId14" imgW="787320" imgH="241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69627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877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71586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“One</a:t>
            </a:r>
            <a:r>
              <a:rPr lang="en-US" dirty="0" smtClean="0"/>
              <a:t>, two or three neighboring atoms are moved simultaneously by a</a:t>
            </a:r>
          </a:p>
          <a:p>
            <a:r>
              <a:rPr lang="en-US" dirty="0" smtClean="0"/>
              <a:t>small amount, typically about 0.01°A along the </a:t>
            </a:r>
            <a:r>
              <a:rPr lang="en-US" dirty="0" err="1" smtClean="0"/>
              <a:t>cartesian</a:t>
            </a:r>
            <a:r>
              <a:rPr lang="en-US" dirty="0" smtClean="0"/>
              <a:t> directions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1175"/>
            <a:ext cx="6921557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3200" y="1828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Dove: how far do atoms move?  Silicon bond length = 2.35 </a:t>
            </a:r>
            <a:r>
              <a:rPr lang="en-US" dirty="0" err="1" smtClean="0"/>
              <a:t>Ang</a:t>
            </a:r>
            <a:r>
              <a:rPr lang="en-US" dirty="0" smtClean="0"/>
              <a:t>, so 0.2 ~ 10%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16" y="2438400"/>
            <a:ext cx="7589184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Nanoscale</a:t>
            </a:r>
            <a:r>
              <a:rPr lang="en-US" dirty="0" smtClean="0"/>
              <a:t> Transport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63246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Bulk Properties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800" b="1" dirty="0" smtClean="0"/>
              <a:t>Transport Carriers: </a:t>
            </a:r>
            <a:r>
              <a:rPr lang="en-US" sz="2800" b="1" dirty="0" smtClean="0">
                <a:solidFill>
                  <a:srgbClr val="FF0000"/>
                </a:solidFill>
              </a:rPr>
              <a:t>phonons</a:t>
            </a:r>
            <a:r>
              <a:rPr lang="en-US" sz="2800" b="1" dirty="0" smtClean="0"/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electrons, photons, etc.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/>
              <a:t>Statistical Properties:  </a:t>
            </a:r>
            <a:r>
              <a:rPr lang="en-US" sz="2800" dirty="0" smtClean="0"/>
              <a:t>classical vs. quantum</a:t>
            </a:r>
            <a:endParaRPr lang="en-US" sz="2800" b="1" dirty="0" smtClean="0"/>
          </a:p>
          <a:p>
            <a:endParaRPr lang="en-US" b="1" dirty="0" smtClean="0"/>
          </a:p>
          <a:p>
            <a:r>
              <a:rPr lang="en-US" sz="4000" b="1" u="sng" dirty="0" err="1" smtClean="0"/>
              <a:t>Nanoscale</a:t>
            </a:r>
            <a:r>
              <a:rPr lang="en-US" sz="4000" b="1" u="sng" dirty="0" smtClean="0"/>
              <a:t> Behavior</a:t>
            </a:r>
            <a:endParaRPr lang="en-US" b="1" u="sng" dirty="0" smtClean="0"/>
          </a:p>
          <a:p>
            <a:pPr>
              <a:buFontTx/>
              <a:buChar char="-"/>
            </a:pPr>
            <a:r>
              <a:rPr lang="en-US" sz="2800" b="1" dirty="0" smtClean="0"/>
              <a:t>Transport</a:t>
            </a:r>
            <a:r>
              <a:rPr lang="en-US" sz="2800" dirty="0" smtClean="0"/>
              <a:t>: continuum?</a:t>
            </a:r>
          </a:p>
          <a:p>
            <a:pPr>
              <a:buFontTx/>
              <a:buChar char="-"/>
            </a:pPr>
            <a:r>
              <a:rPr lang="en-US" sz="2800" b="1" dirty="0" smtClean="0"/>
              <a:t>Carrier Properties</a:t>
            </a:r>
            <a:r>
              <a:rPr lang="en-US" sz="2800" dirty="0" smtClean="0"/>
              <a:t>: Bulk?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715000" y="4377035"/>
            <a:ext cx="3886200" cy="1642765"/>
            <a:chOff x="5791200" y="3157835"/>
            <a:chExt cx="3886200" cy="1642765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3467100"/>
              <a:ext cx="2505075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6172200" y="3314700"/>
              <a:ext cx="2133600" cy="685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10400" y="315783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L=10-100 nm</a:t>
              </a:r>
              <a:endParaRPr lang="en-US" sz="2400" b="1" dirty="0"/>
            </a:p>
          </p:txBody>
        </p:sp>
      </p:grp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5600" y="1219200"/>
            <a:ext cx="19812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372125" y="914400"/>
            <a:ext cx="3467075" cy="1552575"/>
            <a:chOff x="5257800" y="609600"/>
            <a:chExt cx="3467075" cy="1552575"/>
          </a:xfrm>
        </p:grpSpPr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609600"/>
              <a:ext cx="17144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762000"/>
              <a:ext cx="1371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400800" y="914400"/>
              <a:ext cx="7620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00800" y="1371600"/>
              <a:ext cx="7620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Predicting Thermal Conductivity of Defected Systems using Spectral Energy Density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4/13/2011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Dielectric Thermal Conductivity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6477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Dielectric crystal = Electrical Insulator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Ex: Si, </a:t>
            </a:r>
            <a:r>
              <a:rPr lang="en-US" dirty="0" err="1" smtClean="0"/>
              <a:t>Ge</a:t>
            </a:r>
            <a:endParaRPr lang="en-US" baseline="-250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Bulk</a:t>
            </a:r>
            <a:r>
              <a:rPr lang="en-US" dirty="0" smtClean="0"/>
              <a:t> dielectric: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Dielectric Thermal Conductivity: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Phonons</a:t>
            </a:r>
            <a:r>
              <a:rPr lang="en-US" dirty="0" smtClean="0"/>
              <a:t> are lattice vibrations…</a:t>
            </a:r>
          </a:p>
          <a:p>
            <a:pPr>
              <a:buFontTx/>
              <a:buChar char="-"/>
            </a:pPr>
            <a:endParaRPr lang="en-US" b="1" dirty="0" smtClean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429000" y="3048000"/>
          <a:ext cx="2724150" cy="838200"/>
        </p:xfrm>
        <a:graphic>
          <a:graphicData uri="http://schemas.openxmlformats.org/presentationml/2006/ole">
            <p:oleObj spid="_x0000_s62466" name="Equation" r:id="rId3" imgW="660240" imgH="203040" progId="Equation.3">
              <p:embed/>
            </p:oleObj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33600" y="4872038"/>
            <a:ext cx="5029200" cy="995362"/>
            <a:chOff x="3657600" y="2362200"/>
            <a:chExt cx="5029200" cy="995362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3657600" y="2362200"/>
            <a:ext cx="5029200" cy="995362"/>
          </p:xfrm>
          <a:graphic>
            <a:graphicData uri="http://schemas.openxmlformats.org/presentationml/2006/ole">
              <p:oleObj spid="_x0000_s62467" name="Equation" r:id="rId4" imgW="1218960" imgH="241200" progId="Equation.3">
                <p:embed/>
              </p:oleObj>
            </a:graphicData>
          </a:graphic>
        </p:graphicFrame>
        <p:sp>
          <p:nvSpPr>
            <p:cNvPr id="9" name="Flowchart: Summing Junction 8"/>
            <p:cNvSpPr/>
            <p:nvPr/>
          </p:nvSpPr>
          <p:spPr>
            <a:xfrm>
              <a:off x="7162800" y="2362200"/>
              <a:ext cx="1524000" cy="9906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72125" y="1295400"/>
            <a:ext cx="3467075" cy="1552575"/>
            <a:chOff x="5257800" y="609600"/>
            <a:chExt cx="3467075" cy="1552575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609600"/>
              <a:ext cx="17144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7800" y="762000"/>
              <a:ext cx="1371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" name="Straight Connector 38"/>
            <p:cNvCxnSpPr/>
            <p:nvPr/>
          </p:nvCxnSpPr>
          <p:spPr>
            <a:xfrm flipV="1">
              <a:off x="6400800" y="914400"/>
              <a:ext cx="7620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00800" y="1371600"/>
              <a:ext cx="7620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Phonons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990600" y="1371600"/>
            <a:ext cx="7239000" cy="1981200"/>
            <a:chOff x="990600" y="1295400"/>
            <a:chExt cx="7239000" cy="19812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2133600" y="2281534"/>
              <a:ext cx="5105400" cy="995066"/>
              <a:chOff x="228600" y="1595735"/>
              <a:chExt cx="5105400" cy="99506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304800" y="1595735"/>
                <a:ext cx="5029200" cy="995066"/>
                <a:chOff x="304800" y="1595735"/>
                <a:chExt cx="5029200" cy="995066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04800" y="1595735"/>
                  <a:ext cx="4800600" cy="995066"/>
                  <a:chOff x="304800" y="1219200"/>
                  <a:chExt cx="4800600" cy="995066"/>
                </a:xfrm>
              </p:grpSpPr>
              <p:pic>
                <p:nvPicPr>
                  <p:cNvPr id="25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304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33" name="Group 59"/>
                  <p:cNvGrpSpPr/>
                  <p:nvPr/>
                </p:nvGrpSpPr>
                <p:grpSpPr>
                  <a:xfrm>
                    <a:off x="762000" y="1219200"/>
                    <a:ext cx="1828800" cy="228600"/>
                    <a:chOff x="1143000" y="2438400"/>
                    <a:chExt cx="1828800" cy="22860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1430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5400000" flipH="1" flipV="1">
                      <a:off x="1371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rot="16200000" flipH="1">
                      <a:off x="16002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rot="5400000" flipH="1" flipV="1">
                      <a:off x="22860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rot="5400000" flipH="1" flipV="1">
                      <a:off x="18288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rot="16200000" flipH="1">
                      <a:off x="2514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rot="16200000" flipH="1">
                      <a:off x="20574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27432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95400" y="1595735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err="1" smtClean="0"/>
                      <a:t>k</a:t>
                    </a:r>
                    <a:r>
                      <a:rPr lang="en-US" sz="2400" baseline="-25000" dirty="0" err="1" smtClean="0"/>
                      <a:t>spring</a:t>
                    </a:r>
                    <a:endParaRPr lang="en-US" sz="2400" dirty="0"/>
                  </a:p>
                </p:txBody>
              </p:sp>
              <p:pic>
                <p:nvPicPr>
                  <p:cNvPr id="6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2590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aphicFrame>
                <p:nvGraphicFramePr>
                  <p:cNvPr id="63495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3810000" y="1831679"/>
                  <a:ext cx="306387" cy="382587"/>
                </p:xfrm>
                <a:graphic>
                  <a:graphicData uri="http://schemas.openxmlformats.org/presentationml/2006/ole">
                    <p:oleObj spid="_x0000_s63495" name="Equation" r:id="rId4" imgW="126720" imgH="139680" progId="Equation.3">
                      <p:embed/>
                    </p:oleObj>
                  </a:graphicData>
                </a:graphic>
              </p:graphicFrame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2819400" y="1757066"/>
                    <a:ext cx="2286000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9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676401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048000" y="1828801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 flipH="1" flipV="1">
                  <a:off x="32766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 flipH="1">
                  <a:off x="35052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 flipH="1" flipV="1">
                  <a:off x="41910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 flipH="1" flipV="1">
                  <a:off x="37338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 flipH="1">
                  <a:off x="44196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 flipH="1">
                  <a:off x="39624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648200" y="1828801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4876800" y="1676401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1" name="TextBox 90"/>
              <p:cNvSpPr txBox="1"/>
              <p:nvPr/>
            </p:nvSpPr>
            <p:spPr>
              <a:xfrm>
                <a:off x="228600" y="1972270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m</a:t>
                </a:r>
                <a:r>
                  <a:rPr lang="en-US" sz="2400" baseline="-25000" dirty="0" err="1" smtClean="0"/>
                  <a:t>atom</a:t>
                </a:r>
                <a:endParaRPr lang="en-US" sz="2400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990600" y="1295400"/>
              <a:ext cx="7239000" cy="152400"/>
              <a:chOff x="228600" y="914400"/>
              <a:chExt cx="7239000" cy="152400"/>
            </a:xfrm>
          </p:grpSpPr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28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33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838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143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447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752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057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362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667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971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276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581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886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191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495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800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105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410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715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019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324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629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934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7239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36" name="Straight Connector 135"/>
            <p:cNvCxnSpPr/>
            <p:nvPr/>
          </p:nvCxnSpPr>
          <p:spPr>
            <a:xfrm rot="5400000">
              <a:off x="2838450" y="1043284"/>
              <a:ext cx="914400" cy="17145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22" idx="2"/>
            </p:cNvCxnSpPr>
            <p:nvPr/>
          </p:nvCxnSpPr>
          <p:spPr>
            <a:xfrm rot="16200000" flipH="1">
              <a:off x="5429250" y="781050"/>
              <a:ext cx="914400" cy="22479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76200" y="33776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Lattice vibrations (</a:t>
            </a:r>
            <a:r>
              <a:rPr lang="en-US" sz="3200" b="1" u="sng" dirty="0" smtClean="0">
                <a:solidFill>
                  <a:srgbClr val="FF0000"/>
                </a:solidFill>
              </a:rPr>
              <a:t>Phonons</a:t>
            </a:r>
            <a:r>
              <a:rPr lang="en-US" sz="3200" b="1" u="sng" dirty="0" smtClean="0"/>
              <a:t>) are travelling waves:</a:t>
            </a:r>
            <a:endParaRPr lang="en-US" sz="3200" b="1" u="sng" dirty="0"/>
          </a:p>
        </p:txBody>
      </p:sp>
      <p:sp>
        <p:nvSpPr>
          <p:cNvPr id="150" name="TextBox 149"/>
          <p:cNvSpPr txBox="1"/>
          <p:nvPr/>
        </p:nvSpPr>
        <p:spPr>
          <a:xfrm>
            <a:off x="0" y="6096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1-D model of crystal:</a:t>
            </a:r>
            <a:endParaRPr lang="en-US" sz="3200" b="1" u="sng" dirty="0"/>
          </a:p>
        </p:txBody>
      </p:sp>
      <p:sp>
        <p:nvSpPr>
          <p:cNvPr id="153" name="TextBox 152"/>
          <p:cNvSpPr txBox="1"/>
          <p:nvPr/>
        </p:nvSpPr>
        <p:spPr>
          <a:xfrm>
            <a:off x="9677400" y="3124200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Waves that can exist depend on system size.</a:t>
            </a:r>
          </a:p>
          <a:p>
            <a:pPr>
              <a:buFontTx/>
              <a:buChar char="-"/>
            </a:pPr>
            <a:r>
              <a:rPr lang="en-US" sz="2800" dirty="0" smtClean="0"/>
              <a:t> When system is very large (</a:t>
            </a:r>
            <a:r>
              <a:rPr lang="en-US" sz="2800" b="1" dirty="0" smtClean="0">
                <a:solidFill>
                  <a:srgbClr val="C00000"/>
                </a:solidFill>
              </a:rPr>
              <a:t>bulk</a:t>
            </a:r>
            <a:r>
              <a:rPr lang="en-US" sz="2800" dirty="0" smtClean="0"/>
              <a:t>)…</a:t>
            </a:r>
            <a:endParaRPr lang="en-US" sz="28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9" y="3886200"/>
            <a:ext cx="4800600" cy="2895600"/>
            <a:chOff x="-141514" y="3363913"/>
            <a:chExt cx="4572001" cy="2895600"/>
          </a:xfrm>
        </p:grpSpPr>
        <p:graphicFrame>
          <p:nvGraphicFramePr>
            <p:cNvPr id="63490" name="Object 2"/>
            <p:cNvGraphicFramePr>
              <a:graphicFrameLocks noChangeAspect="1"/>
            </p:cNvGraphicFramePr>
            <p:nvPr/>
          </p:nvGraphicFramePr>
          <p:xfrm>
            <a:off x="-141514" y="3425826"/>
            <a:ext cx="2133601" cy="623887"/>
          </p:xfrm>
          <a:graphic>
            <a:graphicData uri="http://schemas.openxmlformats.org/presentationml/2006/ole">
              <p:oleObj spid="_x0000_s63490" name="Equation" r:id="rId5" imgW="888840" imgH="228600" progId="Equation.3">
                <p:embed/>
              </p:oleObj>
            </a:graphicData>
          </a:graphic>
        </p:graphicFrame>
        <p:graphicFrame>
          <p:nvGraphicFramePr>
            <p:cNvPr id="92" name="Object 7"/>
            <p:cNvGraphicFramePr>
              <a:graphicFrameLocks noChangeAspect="1"/>
            </p:cNvGraphicFramePr>
            <p:nvPr/>
          </p:nvGraphicFramePr>
          <p:xfrm>
            <a:off x="879022" y="5181601"/>
            <a:ext cx="1592036" cy="1077912"/>
          </p:xfrm>
          <a:graphic>
            <a:graphicData uri="http://schemas.openxmlformats.org/presentationml/2006/ole">
              <p:oleObj spid="_x0000_s63496" name="Equation" r:id="rId6" imgW="660240" imgH="393480" progId="Equation.3">
                <p:embed/>
              </p:oleObj>
            </a:graphicData>
          </a:graphic>
        </p:graphicFrame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4003449" y="3363913"/>
            <a:ext cx="427038" cy="658812"/>
          </p:xfrm>
          <a:graphic>
            <a:graphicData uri="http://schemas.openxmlformats.org/presentationml/2006/ole">
              <p:oleObj spid="_x0000_s63497" name="Equation" r:id="rId7" imgW="177480" imgH="241200" progId="Equation.3">
                <p:embed/>
              </p:oleObj>
            </a:graphicData>
          </a:graphic>
        </p:graphicFrame>
        <p:cxnSp>
          <p:nvCxnSpPr>
            <p:cNvPr id="102" name="Straight Arrow Connector 101"/>
            <p:cNvCxnSpPr/>
            <p:nvPr/>
          </p:nvCxnSpPr>
          <p:spPr>
            <a:xfrm>
              <a:off x="2022249" y="3744913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rot="21540000">
            <a:off x="-150646" y="4708570"/>
            <a:ext cx="9448800" cy="1070839"/>
            <a:chOff x="-75464" y="4709248"/>
            <a:chExt cx="9448800" cy="1070839"/>
          </a:xfrm>
        </p:grpSpPr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1338" r="6459"/>
            <a:stretch>
              <a:fillRect/>
            </a:stretch>
          </p:blipFill>
          <p:spPr bwMode="auto">
            <a:xfrm>
              <a:off x="7620" y="4709248"/>
              <a:ext cx="4640580" cy="91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1338" r="6459"/>
            <a:stretch>
              <a:fillRect/>
            </a:stretch>
          </p:blipFill>
          <p:spPr bwMode="auto">
            <a:xfrm>
              <a:off x="4572000" y="4861648"/>
              <a:ext cx="4640580" cy="91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7" name="Straight Connector 136"/>
            <p:cNvCxnSpPr/>
            <p:nvPr/>
          </p:nvCxnSpPr>
          <p:spPr>
            <a:xfrm rot="60000">
              <a:off x="-75464" y="5106062"/>
              <a:ext cx="9448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/>
          <p:nvPr/>
        </p:nvCxnSpPr>
        <p:spPr>
          <a:xfrm>
            <a:off x="76200" y="5627687"/>
            <a:ext cx="432053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22817</TotalTime>
  <Words>399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NTPL: Nanoscale Transport Phenomena Laboratory   Jason Larkin  (PhD student)       Alan McGaughey  http://ntpl.me.cmu.edu/ 4/13/2011  </vt:lpstr>
      <vt:lpstr>Slide 2</vt:lpstr>
      <vt:lpstr>Slide 3</vt:lpstr>
      <vt:lpstr>Slide 4</vt:lpstr>
      <vt:lpstr>Slide 5</vt:lpstr>
      <vt:lpstr>Nanoscale Transport Phenomena</vt:lpstr>
      <vt:lpstr>Predicting Thermal Conductivity of Defected Systems using Spectral Energy Density         4/13/2011  </vt:lpstr>
      <vt:lpstr>Dielectric Thermal Conductivity</vt:lpstr>
      <vt:lpstr>Phonons</vt:lpstr>
      <vt:lpstr>Phonon Gas</vt:lpstr>
      <vt:lpstr>Thermal Conductivity Phonon Gas</vt:lpstr>
      <vt:lpstr>Thermal Conductivity Phonon Gas</vt:lpstr>
      <vt:lpstr>Molecular Dynamics and Spectral Energy Density</vt:lpstr>
      <vt:lpstr>Spectral Energy Density</vt:lpstr>
      <vt:lpstr>Thermal Conductivity Disordered Materials</vt:lpstr>
      <vt:lpstr>Phonon Lifetimes (Mean Free Path)</vt:lpstr>
      <vt:lpstr>Discussion</vt:lpstr>
      <vt:lpstr>Questions</vt:lpstr>
      <vt:lpstr>Phonon Gas</vt:lpstr>
      <vt:lpstr>Slide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Jodi Larkin</cp:lastModifiedBy>
  <cp:revision>1458</cp:revision>
  <dcterms:created xsi:type="dcterms:W3CDTF">2010-10-25T00:27:48Z</dcterms:created>
  <dcterms:modified xsi:type="dcterms:W3CDTF">2011-10-15T17:01:58Z</dcterms:modified>
</cp:coreProperties>
</file>