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66" r:id="rId3"/>
    <p:sldId id="265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>
        <p:scale>
          <a:sx n="75" d="100"/>
          <a:sy n="75" d="100"/>
        </p:scale>
        <p:origin x="-122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32B92-1F71-478A-9142-267134AC1555}" type="datetimeFigureOut">
              <a:rPr lang="en-US" smtClean="0"/>
              <a:pPr/>
              <a:t>2/24/2011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3B22546-DD7D-4692-80BD-3DA0804BCE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32B92-1F71-478A-9142-267134AC1555}" type="datetimeFigureOut">
              <a:rPr lang="en-US" smtClean="0"/>
              <a:pPr/>
              <a:t>2/24/2011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2546-DD7D-4692-80BD-3DA0804BC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32B92-1F71-478A-9142-267134AC1555}" type="datetimeFigureOut">
              <a:rPr lang="en-US" smtClean="0"/>
              <a:pPr/>
              <a:t>2/24/2011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2546-DD7D-4692-80BD-3DA0804BC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32B92-1F71-478A-9142-267134AC1555}" type="datetimeFigureOut">
              <a:rPr lang="en-US" smtClean="0"/>
              <a:pPr/>
              <a:t>2/24/2011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2546-DD7D-4692-80BD-3DA0804BCE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32B92-1F71-478A-9142-267134AC1555}" type="datetimeFigureOut">
              <a:rPr lang="en-US" smtClean="0"/>
              <a:pPr/>
              <a:t>2/24/2011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3B22546-DD7D-4692-80BD-3DA0804BC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32B92-1F71-478A-9142-267134AC1555}" type="datetimeFigureOut">
              <a:rPr lang="en-US" smtClean="0"/>
              <a:pPr/>
              <a:t>2/24/2011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2546-DD7D-4692-80BD-3DA0804BCE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32B92-1F71-478A-9142-267134AC1555}" type="datetimeFigureOut">
              <a:rPr lang="en-US" smtClean="0"/>
              <a:pPr/>
              <a:t>2/24/2011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2546-DD7D-4692-80BD-3DA0804BCE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32B92-1F71-478A-9142-267134AC1555}" type="datetimeFigureOut">
              <a:rPr lang="en-US" smtClean="0"/>
              <a:pPr/>
              <a:t>2/24/2011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2546-DD7D-4692-80BD-3DA0804BC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32B92-1F71-478A-9142-267134AC1555}" type="datetimeFigureOut">
              <a:rPr lang="en-US" smtClean="0"/>
              <a:pPr/>
              <a:t>2/24/2011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2546-DD7D-4692-80BD-3DA0804BC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32B92-1F71-478A-9142-267134AC1555}" type="datetimeFigureOut">
              <a:rPr lang="en-US" smtClean="0"/>
              <a:pPr/>
              <a:t>2/24/2011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2546-DD7D-4692-80BD-3DA0804BCE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32B92-1F71-478A-9142-267134AC1555}" type="datetimeFigureOut">
              <a:rPr lang="en-US" smtClean="0"/>
              <a:pPr/>
              <a:t>2/24/2011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3B22546-DD7D-4692-80BD-3DA0804BCE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8E32B92-1F71-478A-9142-267134AC1555}" type="datetimeFigureOut">
              <a:rPr lang="en-US" smtClean="0"/>
              <a:pPr/>
              <a:t>2/24/2011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3B22546-DD7D-4692-80BD-3DA0804BC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304800"/>
            <a:ext cx="4800600" cy="114300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LJ argon case study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(100) SED spectrum for various input parameters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172200" y="228600"/>
            <a:ext cx="23589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libri"/>
                <a:cs typeface="Calibri"/>
              </a:rPr>
              <a:t>N</a:t>
            </a:r>
            <a:r>
              <a:rPr lang="en-US" baseline="-25000" dirty="0" err="1" smtClean="0">
                <a:latin typeface="Calibri"/>
                <a:cs typeface="Calibri"/>
              </a:rPr>
              <a:t>atoms</a:t>
            </a:r>
            <a:r>
              <a:rPr lang="en-US" dirty="0" smtClean="0">
                <a:latin typeface="Calibri"/>
                <a:cs typeface="Calibri"/>
              </a:rPr>
              <a:t> = 256</a:t>
            </a:r>
          </a:p>
          <a:p>
            <a:r>
              <a:rPr lang="el-GR" dirty="0" smtClean="0">
                <a:latin typeface="Calibri"/>
                <a:cs typeface="Calibri"/>
              </a:rPr>
              <a:t>Δ</a:t>
            </a:r>
            <a:r>
              <a:rPr lang="en-US" dirty="0" smtClean="0">
                <a:latin typeface="Calibri"/>
                <a:cs typeface="Calibri"/>
              </a:rPr>
              <a:t>t = </a:t>
            </a:r>
            <a:r>
              <a:rPr lang="en-US" dirty="0" smtClean="0">
                <a:latin typeface="Calibri"/>
                <a:cs typeface="Calibri"/>
              </a:rPr>
              <a:t>5 </a:t>
            </a:r>
            <a:r>
              <a:rPr lang="en-US" dirty="0" err="1" smtClean="0">
                <a:latin typeface="Calibri"/>
                <a:cs typeface="Calibri"/>
              </a:rPr>
              <a:t>ps</a:t>
            </a:r>
            <a:endParaRPr lang="en-US" dirty="0" smtClean="0">
              <a:latin typeface="Calibri"/>
              <a:cs typeface="Calibri"/>
            </a:endParaRPr>
          </a:p>
          <a:p>
            <a:r>
              <a:rPr lang="el-GR" dirty="0" smtClean="0">
                <a:latin typeface="Calibri"/>
                <a:cs typeface="Calibri"/>
              </a:rPr>
              <a:t>ω</a:t>
            </a:r>
            <a:r>
              <a:rPr lang="en-US" baseline="-25000" dirty="0" smtClean="0">
                <a:latin typeface="Calibri"/>
                <a:cs typeface="Calibri"/>
              </a:rPr>
              <a:t>max</a:t>
            </a:r>
            <a:r>
              <a:rPr lang="en-US" dirty="0" smtClean="0">
                <a:latin typeface="Calibri"/>
                <a:cs typeface="Calibri"/>
              </a:rPr>
              <a:t> = 2</a:t>
            </a:r>
            <a:r>
              <a:rPr lang="el-GR" dirty="0" smtClean="0">
                <a:latin typeface="Calibri"/>
                <a:cs typeface="Calibri"/>
              </a:rPr>
              <a:t>π</a:t>
            </a:r>
            <a:r>
              <a:rPr lang="en-US" dirty="0" smtClean="0">
                <a:latin typeface="Calibri"/>
                <a:cs typeface="Calibri"/>
              </a:rPr>
              <a:t>/(</a:t>
            </a:r>
            <a:r>
              <a:rPr lang="el-GR" dirty="0" smtClean="0">
                <a:latin typeface="Calibri"/>
                <a:cs typeface="Calibri"/>
              </a:rPr>
              <a:t>Δ</a:t>
            </a:r>
            <a:r>
              <a:rPr lang="en-US" dirty="0" smtClean="0">
                <a:latin typeface="Calibri"/>
                <a:cs typeface="Calibri"/>
              </a:rPr>
              <a:t>t*2</a:t>
            </a:r>
            <a:r>
              <a:rPr lang="en-US" baseline="30000" dirty="0" smtClean="0">
                <a:latin typeface="Calibri"/>
                <a:cs typeface="Calibri"/>
              </a:rPr>
              <a:t>6</a:t>
            </a:r>
            <a:r>
              <a:rPr lang="en-US" dirty="0" smtClean="0">
                <a:latin typeface="Calibri"/>
                <a:cs typeface="Calibri"/>
              </a:rPr>
              <a:t>) </a:t>
            </a:r>
            <a:r>
              <a:rPr lang="en-US" dirty="0" err="1" smtClean="0">
                <a:latin typeface="Calibri"/>
                <a:cs typeface="Calibri"/>
              </a:rPr>
              <a:t>rad</a:t>
            </a:r>
            <a:r>
              <a:rPr lang="en-US" dirty="0" smtClean="0">
                <a:latin typeface="Calibri"/>
                <a:cs typeface="Calibri"/>
              </a:rPr>
              <a:t>/s</a:t>
            </a:r>
          </a:p>
          <a:p>
            <a:r>
              <a:rPr lang="en-US" dirty="0" smtClean="0">
                <a:latin typeface="Calibri"/>
                <a:cs typeface="Calibri"/>
              </a:rPr>
              <a:t>Zero pressure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2209800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	</a:t>
            </a:r>
            <a:r>
              <a:rPr lang="en-US" dirty="0" smtClean="0">
                <a:latin typeface="Calibri"/>
                <a:cs typeface="Calibri"/>
              </a:rPr>
              <a:t>=</a:t>
            </a:r>
            <a:r>
              <a:rPr lang="en-US" dirty="0" smtClean="0"/>
              <a:t> 20K</a:t>
            </a:r>
          </a:p>
          <a:p>
            <a:r>
              <a:rPr lang="el-GR" dirty="0" smtClean="0">
                <a:latin typeface="Calibri"/>
                <a:cs typeface="Calibri"/>
              </a:rPr>
              <a:t>ω</a:t>
            </a:r>
            <a:r>
              <a:rPr lang="en-US" baseline="-25000" dirty="0" smtClean="0">
                <a:latin typeface="Calibri"/>
                <a:cs typeface="Calibri"/>
              </a:rPr>
              <a:t>step</a:t>
            </a:r>
            <a:r>
              <a:rPr lang="en-US" dirty="0" smtClean="0">
                <a:latin typeface="Calibri"/>
                <a:cs typeface="Calibri"/>
              </a:rPr>
              <a:t> 	= 2</a:t>
            </a:r>
            <a:r>
              <a:rPr lang="el-GR" dirty="0" smtClean="0">
                <a:latin typeface="Calibri"/>
                <a:cs typeface="Calibri"/>
              </a:rPr>
              <a:t>π</a:t>
            </a:r>
            <a:r>
              <a:rPr lang="en-US" dirty="0" smtClean="0">
                <a:latin typeface="Calibri"/>
                <a:cs typeface="Calibri"/>
              </a:rPr>
              <a:t>/(</a:t>
            </a:r>
            <a:r>
              <a:rPr lang="el-GR" dirty="0" smtClean="0">
                <a:latin typeface="Calibri"/>
                <a:cs typeface="Calibri"/>
              </a:rPr>
              <a:t>Δ</a:t>
            </a:r>
            <a:r>
              <a:rPr lang="en-US" dirty="0" smtClean="0">
                <a:latin typeface="Calibri"/>
                <a:cs typeface="Calibri"/>
              </a:rPr>
              <a:t>t*2</a:t>
            </a:r>
            <a:r>
              <a:rPr lang="en-US" baseline="30000" dirty="0" smtClean="0">
                <a:latin typeface="Calibri"/>
                <a:cs typeface="Calibri"/>
              </a:rPr>
              <a:t>16</a:t>
            </a:r>
            <a:r>
              <a:rPr lang="en-US" dirty="0" smtClean="0">
                <a:latin typeface="Calibri"/>
                <a:cs typeface="Calibri"/>
              </a:rPr>
              <a:t>) </a:t>
            </a:r>
            <a:r>
              <a:rPr lang="en-US" dirty="0" err="1" smtClean="0">
                <a:latin typeface="Calibri"/>
                <a:cs typeface="Calibri"/>
              </a:rPr>
              <a:t>rad</a:t>
            </a:r>
            <a:r>
              <a:rPr lang="en-US" dirty="0" smtClean="0">
                <a:latin typeface="Calibri"/>
                <a:cs typeface="Calibri"/>
              </a:rPr>
              <a:t>/s</a:t>
            </a:r>
          </a:p>
          <a:p>
            <a:r>
              <a:rPr lang="en-US" dirty="0" smtClean="0">
                <a:latin typeface="Calibri"/>
                <a:cs typeface="Calibri"/>
              </a:rPr>
              <a:t>t	= </a:t>
            </a:r>
            <a:r>
              <a:rPr lang="el-GR" dirty="0" smtClean="0">
                <a:latin typeface="Calibri"/>
                <a:cs typeface="Calibri"/>
              </a:rPr>
              <a:t>Δ</a:t>
            </a:r>
            <a:r>
              <a:rPr lang="en-US" dirty="0" smtClean="0">
                <a:latin typeface="Calibri"/>
                <a:cs typeface="Calibri"/>
              </a:rPr>
              <a:t>t*2</a:t>
            </a:r>
            <a:r>
              <a:rPr lang="en-US" baseline="30000" dirty="0" smtClean="0">
                <a:latin typeface="Calibri"/>
                <a:cs typeface="Calibri"/>
              </a:rPr>
              <a:t>20 </a:t>
            </a:r>
            <a:r>
              <a:rPr lang="en-US" dirty="0" smtClean="0">
                <a:latin typeface="Calibri"/>
                <a:cs typeface="Calibri"/>
              </a:rPr>
              <a:t>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24400" y="220980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	</a:t>
            </a:r>
            <a:r>
              <a:rPr lang="en-US" dirty="0" smtClean="0">
                <a:latin typeface="Calibri"/>
                <a:cs typeface="Calibri"/>
              </a:rPr>
              <a:t>=</a:t>
            </a:r>
            <a:r>
              <a:rPr lang="en-US" dirty="0" smtClean="0"/>
              <a:t> 20K</a:t>
            </a:r>
          </a:p>
          <a:p>
            <a:r>
              <a:rPr lang="el-GR" dirty="0" smtClean="0">
                <a:latin typeface="Calibri"/>
                <a:cs typeface="Calibri"/>
              </a:rPr>
              <a:t>ω</a:t>
            </a:r>
            <a:r>
              <a:rPr lang="en-US" baseline="-25000" dirty="0" smtClean="0">
                <a:latin typeface="Calibri"/>
                <a:cs typeface="Calibri"/>
              </a:rPr>
              <a:t>step</a:t>
            </a:r>
            <a:r>
              <a:rPr lang="en-US" dirty="0" smtClean="0">
                <a:latin typeface="Calibri"/>
                <a:cs typeface="Calibri"/>
              </a:rPr>
              <a:t> 	= </a:t>
            </a:r>
            <a:r>
              <a:rPr lang="el-GR" dirty="0" smtClean="0">
                <a:latin typeface="Calibri"/>
                <a:cs typeface="Calibri"/>
              </a:rPr>
              <a:t>π</a:t>
            </a:r>
            <a:r>
              <a:rPr lang="en-US" dirty="0" smtClean="0">
                <a:latin typeface="Calibri"/>
                <a:cs typeface="Calibri"/>
              </a:rPr>
              <a:t>/(</a:t>
            </a:r>
            <a:r>
              <a:rPr lang="el-GR" dirty="0" smtClean="0">
                <a:latin typeface="Calibri"/>
                <a:cs typeface="Calibri"/>
              </a:rPr>
              <a:t>Δ</a:t>
            </a:r>
            <a:r>
              <a:rPr lang="en-US" dirty="0" smtClean="0">
                <a:latin typeface="Calibri"/>
                <a:cs typeface="Calibri"/>
              </a:rPr>
              <a:t>t*2</a:t>
            </a:r>
            <a:r>
              <a:rPr lang="en-US" baseline="30000" dirty="0" smtClean="0">
                <a:latin typeface="Calibri"/>
                <a:cs typeface="Calibri"/>
              </a:rPr>
              <a:t>16</a:t>
            </a:r>
            <a:r>
              <a:rPr lang="en-US" dirty="0" smtClean="0">
                <a:latin typeface="Calibri"/>
                <a:cs typeface="Calibri"/>
              </a:rPr>
              <a:t>) </a:t>
            </a:r>
            <a:r>
              <a:rPr lang="en-US" dirty="0" err="1" smtClean="0">
                <a:latin typeface="Calibri"/>
                <a:cs typeface="Calibri"/>
              </a:rPr>
              <a:t>rad</a:t>
            </a:r>
            <a:r>
              <a:rPr lang="en-US" dirty="0" smtClean="0">
                <a:latin typeface="Calibri"/>
                <a:cs typeface="Calibri"/>
              </a:rPr>
              <a:t>/s</a:t>
            </a:r>
          </a:p>
          <a:p>
            <a:r>
              <a:rPr lang="en-US" dirty="0" smtClean="0">
                <a:latin typeface="Calibri"/>
                <a:cs typeface="Calibri"/>
              </a:rPr>
              <a:t>t 	= </a:t>
            </a:r>
            <a:r>
              <a:rPr lang="el-GR" dirty="0" smtClean="0">
                <a:latin typeface="Calibri"/>
                <a:cs typeface="Calibri"/>
              </a:rPr>
              <a:t>Δ</a:t>
            </a:r>
            <a:r>
              <a:rPr lang="en-US" dirty="0" smtClean="0">
                <a:latin typeface="Calibri"/>
                <a:cs typeface="Calibri"/>
              </a:rPr>
              <a:t>t*2</a:t>
            </a:r>
            <a:r>
              <a:rPr lang="en-US" baseline="30000" dirty="0" smtClean="0">
                <a:latin typeface="Calibri"/>
                <a:cs typeface="Calibri"/>
              </a:rPr>
              <a:t>20 </a:t>
            </a:r>
            <a:r>
              <a:rPr lang="en-US" dirty="0" smtClean="0">
                <a:latin typeface="Calibri"/>
                <a:cs typeface="Calibri"/>
              </a:rPr>
              <a:t>s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 l="4685" t="35417" r="38507" b="6250"/>
          <a:stretch>
            <a:fillRect/>
          </a:stretch>
        </p:blipFill>
        <p:spPr bwMode="auto">
          <a:xfrm>
            <a:off x="0" y="3505200"/>
            <a:ext cx="4487636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 l="4685" t="26042" r="38507" b="16667"/>
          <a:stretch>
            <a:fillRect/>
          </a:stretch>
        </p:blipFill>
        <p:spPr bwMode="auto">
          <a:xfrm>
            <a:off x="4574770" y="3505200"/>
            <a:ext cx="456923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2971800" y="6172200"/>
            <a:ext cx="116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latin typeface="Calibri"/>
                <a:cs typeface="Calibri"/>
              </a:rPr>
              <a:t>τ</a:t>
            </a:r>
            <a:r>
              <a:rPr lang="en-US" dirty="0" smtClean="0">
                <a:latin typeface="Calibri"/>
                <a:cs typeface="Calibri"/>
              </a:rPr>
              <a:t> = 3.37 </a:t>
            </a:r>
            <a:r>
              <a:rPr lang="en-US" dirty="0" err="1" smtClean="0">
                <a:latin typeface="Calibri"/>
                <a:cs typeface="Calibri"/>
              </a:rPr>
              <a:t>ps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543800" y="6172200"/>
            <a:ext cx="116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latin typeface="Calibri"/>
                <a:cs typeface="Calibri"/>
              </a:rPr>
              <a:t>τ</a:t>
            </a:r>
            <a:r>
              <a:rPr lang="en-US" dirty="0" smtClean="0">
                <a:latin typeface="Calibri"/>
                <a:cs typeface="Calibri"/>
              </a:rPr>
              <a:t> = 3.30 </a:t>
            </a:r>
            <a:r>
              <a:rPr lang="en-US" dirty="0" err="1" smtClean="0">
                <a:latin typeface="Calibri"/>
                <a:cs typeface="Calibri"/>
              </a:rPr>
              <a:t>ps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410200" y="6172200"/>
            <a:ext cx="175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latin typeface="Calibri"/>
                <a:cs typeface="Calibri"/>
              </a:rPr>
              <a:t>ω</a:t>
            </a:r>
            <a:r>
              <a:rPr lang="en-US" baseline="-25000" dirty="0" smtClean="0">
                <a:latin typeface="Calibri"/>
                <a:cs typeface="Calibri"/>
              </a:rPr>
              <a:t>o</a:t>
            </a:r>
            <a:r>
              <a:rPr lang="en-US" dirty="0" smtClean="0">
                <a:latin typeface="Calibri"/>
                <a:cs typeface="Calibri"/>
              </a:rPr>
              <a:t> = 5.80 </a:t>
            </a:r>
            <a:r>
              <a:rPr lang="en-US" dirty="0" err="1" smtClean="0">
                <a:latin typeface="Calibri"/>
                <a:cs typeface="Calibri"/>
              </a:rPr>
              <a:t>rad</a:t>
            </a:r>
            <a:r>
              <a:rPr lang="en-US" dirty="0" smtClean="0">
                <a:latin typeface="Calibri"/>
                <a:cs typeface="Calibri"/>
              </a:rPr>
              <a:t>/</a:t>
            </a:r>
            <a:r>
              <a:rPr lang="en-US" dirty="0" err="1" smtClean="0">
                <a:latin typeface="Calibri"/>
                <a:cs typeface="Calibri"/>
              </a:rPr>
              <a:t>ps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62000" y="6172200"/>
            <a:ext cx="175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latin typeface="Calibri"/>
                <a:cs typeface="Calibri"/>
              </a:rPr>
              <a:t>ω</a:t>
            </a:r>
            <a:r>
              <a:rPr lang="en-US" baseline="-25000" dirty="0" smtClean="0">
                <a:latin typeface="Calibri"/>
                <a:cs typeface="Calibri"/>
              </a:rPr>
              <a:t>o</a:t>
            </a:r>
            <a:r>
              <a:rPr lang="en-US" dirty="0" smtClean="0">
                <a:latin typeface="Calibri"/>
                <a:cs typeface="Calibri"/>
              </a:rPr>
              <a:t> = 5.81 </a:t>
            </a:r>
            <a:r>
              <a:rPr lang="en-US" dirty="0" err="1" smtClean="0">
                <a:latin typeface="Calibri"/>
                <a:cs typeface="Calibri"/>
              </a:rPr>
              <a:t>rad</a:t>
            </a:r>
            <a:r>
              <a:rPr lang="en-US" dirty="0" smtClean="0">
                <a:latin typeface="Calibri"/>
                <a:cs typeface="Calibri"/>
              </a:rPr>
              <a:t>/</a:t>
            </a:r>
            <a:r>
              <a:rPr lang="en-US" dirty="0" err="1" smtClean="0">
                <a:latin typeface="Calibri"/>
                <a:cs typeface="Calibri"/>
              </a:rPr>
              <a:t>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304800"/>
            <a:ext cx="4800600" cy="114300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LJ argon case study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(100) SED spectrum for various input parameters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172200" y="228600"/>
            <a:ext cx="23589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libri"/>
                <a:cs typeface="Calibri"/>
              </a:rPr>
              <a:t>N</a:t>
            </a:r>
            <a:r>
              <a:rPr lang="en-US" baseline="-25000" dirty="0" err="1" smtClean="0">
                <a:latin typeface="Calibri"/>
                <a:cs typeface="Calibri"/>
              </a:rPr>
              <a:t>atoms</a:t>
            </a:r>
            <a:r>
              <a:rPr lang="en-US" dirty="0" smtClean="0">
                <a:latin typeface="Calibri"/>
                <a:cs typeface="Calibri"/>
              </a:rPr>
              <a:t> = 256</a:t>
            </a:r>
          </a:p>
          <a:p>
            <a:r>
              <a:rPr lang="el-GR" dirty="0" smtClean="0">
                <a:latin typeface="Calibri"/>
                <a:cs typeface="Calibri"/>
              </a:rPr>
              <a:t>Δ</a:t>
            </a:r>
            <a:r>
              <a:rPr lang="en-US" dirty="0" smtClean="0">
                <a:latin typeface="Calibri"/>
                <a:cs typeface="Calibri"/>
              </a:rPr>
              <a:t>t = 5*10</a:t>
            </a:r>
            <a:r>
              <a:rPr lang="en-US" baseline="30000" dirty="0" smtClean="0">
                <a:latin typeface="Calibri"/>
                <a:cs typeface="Calibri"/>
              </a:rPr>
              <a:t>-15</a:t>
            </a:r>
            <a:r>
              <a:rPr lang="en-US" dirty="0" smtClean="0">
                <a:latin typeface="Calibri"/>
                <a:cs typeface="Calibri"/>
              </a:rPr>
              <a:t> s</a:t>
            </a:r>
          </a:p>
          <a:p>
            <a:r>
              <a:rPr lang="el-GR" dirty="0" smtClean="0">
                <a:latin typeface="Calibri"/>
                <a:cs typeface="Calibri"/>
              </a:rPr>
              <a:t>ω</a:t>
            </a:r>
            <a:r>
              <a:rPr lang="en-US" baseline="-25000" dirty="0" smtClean="0">
                <a:latin typeface="Calibri"/>
                <a:cs typeface="Calibri"/>
              </a:rPr>
              <a:t>max</a:t>
            </a:r>
            <a:r>
              <a:rPr lang="en-US" dirty="0" smtClean="0">
                <a:latin typeface="Calibri"/>
                <a:cs typeface="Calibri"/>
              </a:rPr>
              <a:t> = 2</a:t>
            </a:r>
            <a:r>
              <a:rPr lang="el-GR" dirty="0" smtClean="0">
                <a:latin typeface="Calibri"/>
                <a:cs typeface="Calibri"/>
              </a:rPr>
              <a:t>π</a:t>
            </a:r>
            <a:r>
              <a:rPr lang="en-US" dirty="0" smtClean="0">
                <a:latin typeface="Calibri"/>
                <a:cs typeface="Calibri"/>
              </a:rPr>
              <a:t>/(</a:t>
            </a:r>
            <a:r>
              <a:rPr lang="el-GR" dirty="0" smtClean="0">
                <a:latin typeface="Calibri"/>
                <a:cs typeface="Calibri"/>
              </a:rPr>
              <a:t>Δ</a:t>
            </a:r>
            <a:r>
              <a:rPr lang="en-US" dirty="0" smtClean="0">
                <a:latin typeface="Calibri"/>
                <a:cs typeface="Calibri"/>
              </a:rPr>
              <a:t>t*2</a:t>
            </a:r>
            <a:r>
              <a:rPr lang="en-US" baseline="30000" dirty="0" smtClean="0">
                <a:latin typeface="Calibri"/>
                <a:cs typeface="Calibri"/>
              </a:rPr>
              <a:t>6</a:t>
            </a:r>
            <a:r>
              <a:rPr lang="en-US" dirty="0" smtClean="0">
                <a:latin typeface="Calibri"/>
                <a:cs typeface="Calibri"/>
              </a:rPr>
              <a:t>) </a:t>
            </a:r>
            <a:r>
              <a:rPr lang="en-US" dirty="0" err="1" smtClean="0">
                <a:latin typeface="Calibri"/>
                <a:cs typeface="Calibri"/>
              </a:rPr>
              <a:t>rad</a:t>
            </a:r>
            <a:r>
              <a:rPr lang="en-US" dirty="0" smtClean="0">
                <a:latin typeface="Calibri"/>
                <a:cs typeface="Calibri"/>
              </a:rPr>
              <a:t>/s</a:t>
            </a:r>
          </a:p>
          <a:p>
            <a:r>
              <a:rPr lang="en-US" dirty="0" smtClean="0">
                <a:latin typeface="Calibri"/>
                <a:cs typeface="Calibri"/>
              </a:rPr>
              <a:t>Zero pressure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2209800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	</a:t>
            </a:r>
            <a:r>
              <a:rPr lang="en-US" dirty="0" smtClean="0">
                <a:latin typeface="Calibri"/>
                <a:cs typeface="Calibri"/>
              </a:rPr>
              <a:t>=</a:t>
            </a:r>
            <a:r>
              <a:rPr lang="en-US" dirty="0" smtClean="0"/>
              <a:t> 20K</a:t>
            </a:r>
          </a:p>
          <a:p>
            <a:r>
              <a:rPr lang="el-GR" dirty="0" smtClean="0">
                <a:latin typeface="Calibri"/>
                <a:cs typeface="Calibri"/>
              </a:rPr>
              <a:t>ω</a:t>
            </a:r>
            <a:r>
              <a:rPr lang="en-US" baseline="-25000" dirty="0" smtClean="0">
                <a:latin typeface="Calibri"/>
                <a:cs typeface="Calibri"/>
              </a:rPr>
              <a:t>step</a:t>
            </a:r>
            <a:r>
              <a:rPr lang="en-US" dirty="0" smtClean="0">
                <a:latin typeface="Calibri"/>
                <a:cs typeface="Calibri"/>
              </a:rPr>
              <a:t> 	= 2</a:t>
            </a:r>
            <a:r>
              <a:rPr lang="el-GR" dirty="0" smtClean="0">
                <a:latin typeface="Calibri"/>
                <a:cs typeface="Calibri"/>
              </a:rPr>
              <a:t>π</a:t>
            </a:r>
            <a:r>
              <a:rPr lang="en-US" dirty="0" smtClean="0">
                <a:latin typeface="Calibri"/>
                <a:cs typeface="Calibri"/>
              </a:rPr>
              <a:t>/(</a:t>
            </a:r>
            <a:r>
              <a:rPr lang="el-GR" dirty="0" smtClean="0">
                <a:latin typeface="Calibri"/>
                <a:cs typeface="Calibri"/>
              </a:rPr>
              <a:t>Δ</a:t>
            </a:r>
            <a:r>
              <a:rPr lang="en-US" dirty="0" smtClean="0">
                <a:latin typeface="Calibri"/>
                <a:cs typeface="Calibri"/>
              </a:rPr>
              <a:t>t*2</a:t>
            </a:r>
            <a:r>
              <a:rPr lang="en-US" baseline="30000" dirty="0" smtClean="0">
                <a:latin typeface="Calibri"/>
                <a:cs typeface="Calibri"/>
              </a:rPr>
              <a:t>16</a:t>
            </a:r>
            <a:r>
              <a:rPr lang="en-US" dirty="0" smtClean="0">
                <a:latin typeface="Calibri"/>
                <a:cs typeface="Calibri"/>
              </a:rPr>
              <a:t>) </a:t>
            </a:r>
            <a:r>
              <a:rPr lang="en-US" dirty="0" err="1" smtClean="0">
                <a:latin typeface="Calibri"/>
                <a:cs typeface="Calibri"/>
              </a:rPr>
              <a:t>rad</a:t>
            </a:r>
            <a:r>
              <a:rPr lang="en-US" dirty="0" smtClean="0">
                <a:latin typeface="Calibri"/>
                <a:cs typeface="Calibri"/>
              </a:rPr>
              <a:t>/s</a:t>
            </a:r>
          </a:p>
          <a:p>
            <a:r>
              <a:rPr lang="en-US" dirty="0" smtClean="0">
                <a:latin typeface="Calibri"/>
                <a:cs typeface="Calibri"/>
              </a:rPr>
              <a:t>t	= </a:t>
            </a:r>
            <a:r>
              <a:rPr lang="el-GR" dirty="0" smtClean="0">
                <a:latin typeface="Calibri"/>
                <a:cs typeface="Calibri"/>
              </a:rPr>
              <a:t>Δ</a:t>
            </a:r>
            <a:r>
              <a:rPr lang="en-US" dirty="0" smtClean="0">
                <a:latin typeface="Calibri"/>
                <a:cs typeface="Calibri"/>
              </a:rPr>
              <a:t>t*2</a:t>
            </a:r>
            <a:r>
              <a:rPr lang="en-US" baseline="30000" dirty="0" smtClean="0">
                <a:latin typeface="Calibri"/>
                <a:cs typeface="Calibri"/>
              </a:rPr>
              <a:t>20 </a:t>
            </a:r>
            <a:r>
              <a:rPr lang="en-US" dirty="0" smtClean="0">
                <a:latin typeface="Calibri"/>
                <a:cs typeface="Calibri"/>
              </a:rPr>
              <a:t>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24400" y="220980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	</a:t>
            </a:r>
            <a:r>
              <a:rPr lang="en-US" dirty="0" smtClean="0">
                <a:latin typeface="Calibri"/>
                <a:cs typeface="Calibri"/>
              </a:rPr>
              <a:t>=</a:t>
            </a:r>
            <a:r>
              <a:rPr lang="en-US" dirty="0" smtClean="0"/>
              <a:t> 20K</a:t>
            </a:r>
          </a:p>
          <a:p>
            <a:r>
              <a:rPr lang="el-GR" dirty="0" smtClean="0">
                <a:latin typeface="Calibri"/>
                <a:cs typeface="Calibri"/>
              </a:rPr>
              <a:t>ω</a:t>
            </a:r>
            <a:r>
              <a:rPr lang="en-US" baseline="-25000" dirty="0" smtClean="0">
                <a:latin typeface="Calibri"/>
                <a:cs typeface="Calibri"/>
              </a:rPr>
              <a:t>step</a:t>
            </a:r>
            <a:r>
              <a:rPr lang="en-US" dirty="0" smtClean="0">
                <a:latin typeface="Calibri"/>
                <a:cs typeface="Calibri"/>
              </a:rPr>
              <a:t> 	= 2</a:t>
            </a:r>
            <a:r>
              <a:rPr lang="el-GR" dirty="0" smtClean="0">
                <a:latin typeface="Calibri"/>
                <a:cs typeface="Calibri"/>
              </a:rPr>
              <a:t>π</a:t>
            </a:r>
            <a:r>
              <a:rPr lang="en-US" dirty="0" smtClean="0">
                <a:latin typeface="Calibri"/>
                <a:cs typeface="Calibri"/>
              </a:rPr>
              <a:t>/(</a:t>
            </a:r>
            <a:r>
              <a:rPr lang="el-GR" dirty="0" smtClean="0">
                <a:latin typeface="Calibri"/>
                <a:cs typeface="Calibri"/>
              </a:rPr>
              <a:t>Δ</a:t>
            </a:r>
            <a:r>
              <a:rPr lang="en-US" dirty="0" smtClean="0">
                <a:latin typeface="Calibri"/>
                <a:cs typeface="Calibri"/>
              </a:rPr>
              <a:t>t*2</a:t>
            </a:r>
            <a:r>
              <a:rPr lang="en-US" baseline="30000" dirty="0" smtClean="0">
                <a:latin typeface="Calibri"/>
                <a:cs typeface="Calibri"/>
              </a:rPr>
              <a:t>16</a:t>
            </a:r>
            <a:r>
              <a:rPr lang="en-US" dirty="0" smtClean="0">
                <a:latin typeface="Calibri"/>
                <a:cs typeface="Calibri"/>
              </a:rPr>
              <a:t>) </a:t>
            </a:r>
            <a:r>
              <a:rPr lang="en-US" dirty="0" err="1" smtClean="0">
                <a:latin typeface="Calibri"/>
                <a:cs typeface="Calibri"/>
              </a:rPr>
              <a:t>rad</a:t>
            </a:r>
            <a:r>
              <a:rPr lang="en-US" dirty="0" smtClean="0">
                <a:latin typeface="Calibri"/>
                <a:cs typeface="Calibri"/>
              </a:rPr>
              <a:t>/s</a:t>
            </a:r>
          </a:p>
          <a:p>
            <a:r>
              <a:rPr lang="en-US" dirty="0" smtClean="0">
                <a:latin typeface="Calibri"/>
                <a:cs typeface="Calibri"/>
              </a:rPr>
              <a:t>t 	= </a:t>
            </a:r>
            <a:r>
              <a:rPr lang="el-GR" dirty="0" smtClean="0">
                <a:latin typeface="Calibri"/>
                <a:cs typeface="Calibri"/>
              </a:rPr>
              <a:t>Δ</a:t>
            </a:r>
            <a:r>
              <a:rPr lang="en-US" dirty="0" smtClean="0">
                <a:latin typeface="Calibri"/>
                <a:cs typeface="Calibri"/>
              </a:rPr>
              <a:t>t*2</a:t>
            </a:r>
            <a:r>
              <a:rPr lang="en-US" baseline="30000" dirty="0" smtClean="0">
                <a:latin typeface="Calibri"/>
                <a:cs typeface="Calibri"/>
              </a:rPr>
              <a:t>21 </a:t>
            </a:r>
            <a:r>
              <a:rPr lang="en-US" dirty="0" smtClean="0">
                <a:latin typeface="Calibri"/>
                <a:cs typeface="Calibri"/>
              </a:rPr>
              <a:t>s</a:t>
            </a:r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 l="4685" t="35417" r="38507" b="6250"/>
          <a:stretch>
            <a:fillRect/>
          </a:stretch>
        </p:blipFill>
        <p:spPr bwMode="auto">
          <a:xfrm>
            <a:off x="0" y="3505200"/>
            <a:ext cx="4487636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4685" t="26042" r="38507" b="15625"/>
          <a:stretch>
            <a:fillRect/>
          </a:stretch>
        </p:blipFill>
        <p:spPr bwMode="auto">
          <a:xfrm>
            <a:off x="4648200" y="3505199"/>
            <a:ext cx="4495800" cy="259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971800" y="6172200"/>
            <a:ext cx="116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latin typeface="Calibri"/>
                <a:cs typeface="Calibri"/>
              </a:rPr>
              <a:t>τ</a:t>
            </a:r>
            <a:r>
              <a:rPr lang="en-US" dirty="0" smtClean="0">
                <a:latin typeface="Calibri"/>
                <a:cs typeface="Calibri"/>
              </a:rPr>
              <a:t> = 3.37 </a:t>
            </a:r>
            <a:r>
              <a:rPr lang="en-US" dirty="0" err="1" smtClean="0">
                <a:latin typeface="Calibri"/>
                <a:cs typeface="Calibri"/>
              </a:rPr>
              <a:t>ps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43800" y="6172200"/>
            <a:ext cx="116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latin typeface="Calibri"/>
                <a:cs typeface="Calibri"/>
              </a:rPr>
              <a:t>τ</a:t>
            </a:r>
            <a:r>
              <a:rPr lang="en-US" dirty="0" smtClean="0">
                <a:latin typeface="Calibri"/>
                <a:cs typeface="Calibri"/>
              </a:rPr>
              <a:t> = 3.12 </a:t>
            </a:r>
            <a:r>
              <a:rPr lang="en-US" dirty="0" err="1" smtClean="0">
                <a:latin typeface="Calibri"/>
                <a:cs typeface="Calibri"/>
              </a:rPr>
              <a:t>ps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10200" y="6172200"/>
            <a:ext cx="175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latin typeface="Calibri"/>
                <a:cs typeface="Calibri"/>
              </a:rPr>
              <a:t>ω</a:t>
            </a:r>
            <a:r>
              <a:rPr lang="en-US" baseline="-25000" dirty="0" smtClean="0">
                <a:latin typeface="Calibri"/>
                <a:cs typeface="Calibri"/>
              </a:rPr>
              <a:t>o</a:t>
            </a:r>
            <a:r>
              <a:rPr lang="en-US" dirty="0" smtClean="0">
                <a:latin typeface="Calibri"/>
                <a:cs typeface="Calibri"/>
              </a:rPr>
              <a:t> = 5.81 </a:t>
            </a:r>
            <a:r>
              <a:rPr lang="en-US" dirty="0" err="1" smtClean="0">
                <a:latin typeface="Calibri"/>
                <a:cs typeface="Calibri"/>
              </a:rPr>
              <a:t>rad</a:t>
            </a:r>
            <a:r>
              <a:rPr lang="en-US" dirty="0" smtClean="0">
                <a:latin typeface="Calibri"/>
                <a:cs typeface="Calibri"/>
              </a:rPr>
              <a:t>/</a:t>
            </a:r>
            <a:r>
              <a:rPr lang="en-US" dirty="0" err="1" smtClean="0">
                <a:latin typeface="Calibri"/>
                <a:cs typeface="Calibri"/>
              </a:rPr>
              <a:t>ps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2000" y="6172200"/>
            <a:ext cx="175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latin typeface="Calibri"/>
                <a:cs typeface="Calibri"/>
              </a:rPr>
              <a:t>ω</a:t>
            </a:r>
            <a:r>
              <a:rPr lang="en-US" baseline="-25000" dirty="0" smtClean="0">
                <a:latin typeface="Calibri"/>
                <a:cs typeface="Calibri"/>
              </a:rPr>
              <a:t>o</a:t>
            </a:r>
            <a:r>
              <a:rPr lang="en-US" dirty="0" smtClean="0">
                <a:latin typeface="Calibri"/>
                <a:cs typeface="Calibri"/>
              </a:rPr>
              <a:t> = 5.81 </a:t>
            </a:r>
            <a:r>
              <a:rPr lang="en-US" dirty="0" err="1" smtClean="0">
                <a:latin typeface="Calibri"/>
                <a:cs typeface="Calibri"/>
              </a:rPr>
              <a:t>rad</a:t>
            </a:r>
            <a:r>
              <a:rPr lang="en-US" dirty="0" smtClean="0">
                <a:latin typeface="Calibri"/>
                <a:cs typeface="Calibri"/>
              </a:rPr>
              <a:t>/</a:t>
            </a:r>
            <a:r>
              <a:rPr lang="en-US" dirty="0" err="1" smtClean="0">
                <a:latin typeface="Calibri"/>
                <a:cs typeface="Calibri"/>
              </a:rPr>
              <a:t>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304800"/>
            <a:ext cx="4800600" cy="114300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LJ argon case study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(100) SED spectrum for various input parameters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172200" y="228600"/>
            <a:ext cx="23589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libri"/>
                <a:cs typeface="Calibri"/>
              </a:rPr>
              <a:t>N</a:t>
            </a:r>
            <a:r>
              <a:rPr lang="en-US" baseline="-25000" dirty="0" err="1" smtClean="0">
                <a:latin typeface="Calibri"/>
                <a:cs typeface="Calibri"/>
              </a:rPr>
              <a:t>atoms</a:t>
            </a:r>
            <a:r>
              <a:rPr lang="en-US" dirty="0" smtClean="0">
                <a:latin typeface="Calibri"/>
                <a:cs typeface="Calibri"/>
              </a:rPr>
              <a:t> = 256</a:t>
            </a:r>
          </a:p>
          <a:p>
            <a:r>
              <a:rPr lang="el-GR" dirty="0" smtClean="0">
                <a:latin typeface="Calibri"/>
                <a:cs typeface="Calibri"/>
              </a:rPr>
              <a:t>Δ</a:t>
            </a:r>
            <a:r>
              <a:rPr lang="en-US" dirty="0" smtClean="0">
                <a:latin typeface="Calibri"/>
                <a:cs typeface="Calibri"/>
              </a:rPr>
              <a:t>t = 5*10</a:t>
            </a:r>
            <a:r>
              <a:rPr lang="en-US" baseline="30000" dirty="0" smtClean="0">
                <a:latin typeface="Calibri"/>
                <a:cs typeface="Calibri"/>
              </a:rPr>
              <a:t>-15</a:t>
            </a:r>
            <a:r>
              <a:rPr lang="en-US" dirty="0" smtClean="0">
                <a:latin typeface="Calibri"/>
                <a:cs typeface="Calibri"/>
              </a:rPr>
              <a:t> s</a:t>
            </a:r>
          </a:p>
          <a:p>
            <a:r>
              <a:rPr lang="el-GR" dirty="0" smtClean="0">
                <a:latin typeface="Calibri"/>
                <a:cs typeface="Calibri"/>
              </a:rPr>
              <a:t>ω</a:t>
            </a:r>
            <a:r>
              <a:rPr lang="en-US" baseline="-25000" dirty="0" smtClean="0">
                <a:latin typeface="Calibri"/>
                <a:cs typeface="Calibri"/>
              </a:rPr>
              <a:t>max</a:t>
            </a:r>
            <a:r>
              <a:rPr lang="en-US" dirty="0" smtClean="0">
                <a:latin typeface="Calibri"/>
                <a:cs typeface="Calibri"/>
              </a:rPr>
              <a:t> = 2</a:t>
            </a:r>
            <a:r>
              <a:rPr lang="el-GR" dirty="0" smtClean="0">
                <a:latin typeface="Calibri"/>
                <a:cs typeface="Calibri"/>
              </a:rPr>
              <a:t>π</a:t>
            </a:r>
            <a:r>
              <a:rPr lang="en-US" dirty="0" smtClean="0">
                <a:latin typeface="Calibri"/>
                <a:cs typeface="Calibri"/>
              </a:rPr>
              <a:t>/(</a:t>
            </a:r>
            <a:r>
              <a:rPr lang="el-GR" dirty="0" smtClean="0">
                <a:latin typeface="Calibri"/>
                <a:cs typeface="Calibri"/>
              </a:rPr>
              <a:t>Δ</a:t>
            </a:r>
            <a:r>
              <a:rPr lang="en-US" dirty="0" smtClean="0">
                <a:latin typeface="Calibri"/>
                <a:cs typeface="Calibri"/>
              </a:rPr>
              <a:t>t*2</a:t>
            </a:r>
            <a:r>
              <a:rPr lang="en-US" baseline="30000" dirty="0" smtClean="0">
                <a:latin typeface="Calibri"/>
                <a:cs typeface="Calibri"/>
              </a:rPr>
              <a:t>6</a:t>
            </a:r>
            <a:r>
              <a:rPr lang="en-US" dirty="0" smtClean="0">
                <a:latin typeface="Calibri"/>
                <a:cs typeface="Calibri"/>
              </a:rPr>
              <a:t>) </a:t>
            </a:r>
            <a:r>
              <a:rPr lang="en-US" dirty="0" err="1" smtClean="0">
                <a:latin typeface="Calibri"/>
                <a:cs typeface="Calibri"/>
              </a:rPr>
              <a:t>rad</a:t>
            </a:r>
            <a:r>
              <a:rPr lang="en-US" dirty="0" smtClean="0">
                <a:latin typeface="Calibri"/>
                <a:cs typeface="Calibri"/>
              </a:rPr>
              <a:t>/s</a:t>
            </a:r>
          </a:p>
          <a:p>
            <a:r>
              <a:rPr lang="en-US" dirty="0" smtClean="0">
                <a:latin typeface="Calibri"/>
                <a:cs typeface="Calibri"/>
              </a:rPr>
              <a:t>Zero pressure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2209800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	</a:t>
            </a:r>
            <a:r>
              <a:rPr lang="en-US" dirty="0" smtClean="0">
                <a:latin typeface="Calibri"/>
                <a:cs typeface="Calibri"/>
              </a:rPr>
              <a:t>=</a:t>
            </a:r>
            <a:r>
              <a:rPr lang="en-US" dirty="0" smtClean="0"/>
              <a:t> 20K</a:t>
            </a:r>
          </a:p>
          <a:p>
            <a:r>
              <a:rPr lang="el-GR" dirty="0" smtClean="0">
                <a:latin typeface="Calibri"/>
                <a:cs typeface="Calibri"/>
              </a:rPr>
              <a:t>ω</a:t>
            </a:r>
            <a:r>
              <a:rPr lang="en-US" baseline="-25000" dirty="0" smtClean="0">
                <a:latin typeface="Calibri"/>
                <a:cs typeface="Calibri"/>
              </a:rPr>
              <a:t>step</a:t>
            </a:r>
            <a:r>
              <a:rPr lang="en-US" dirty="0" smtClean="0">
                <a:latin typeface="Calibri"/>
                <a:cs typeface="Calibri"/>
              </a:rPr>
              <a:t> 	= 2</a:t>
            </a:r>
            <a:r>
              <a:rPr lang="el-GR" dirty="0" smtClean="0">
                <a:latin typeface="Calibri"/>
                <a:cs typeface="Calibri"/>
              </a:rPr>
              <a:t>π</a:t>
            </a:r>
            <a:r>
              <a:rPr lang="en-US" dirty="0" smtClean="0">
                <a:latin typeface="Calibri"/>
                <a:cs typeface="Calibri"/>
              </a:rPr>
              <a:t>/(</a:t>
            </a:r>
            <a:r>
              <a:rPr lang="el-GR" dirty="0" smtClean="0">
                <a:latin typeface="Calibri"/>
                <a:cs typeface="Calibri"/>
              </a:rPr>
              <a:t>Δ</a:t>
            </a:r>
            <a:r>
              <a:rPr lang="en-US" dirty="0" smtClean="0">
                <a:latin typeface="Calibri"/>
                <a:cs typeface="Calibri"/>
              </a:rPr>
              <a:t>t*2</a:t>
            </a:r>
            <a:r>
              <a:rPr lang="en-US" baseline="30000" dirty="0" smtClean="0">
                <a:latin typeface="Calibri"/>
                <a:cs typeface="Calibri"/>
              </a:rPr>
              <a:t>16</a:t>
            </a:r>
            <a:r>
              <a:rPr lang="en-US" dirty="0" smtClean="0">
                <a:latin typeface="Calibri"/>
                <a:cs typeface="Calibri"/>
              </a:rPr>
              <a:t>) </a:t>
            </a:r>
            <a:r>
              <a:rPr lang="en-US" dirty="0" err="1" smtClean="0">
                <a:latin typeface="Calibri"/>
                <a:cs typeface="Calibri"/>
              </a:rPr>
              <a:t>rad</a:t>
            </a:r>
            <a:r>
              <a:rPr lang="en-US" dirty="0" smtClean="0">
                <a:latin typeface="Calibri"/>
                <a:cs typeface="Calibri"/>
              </a:rPr>
              <a:t>/s</a:t>
            </a:r>
          </a:p>
          <a:p>
            <a:r>
              <a:rPr lang="en-US" dirty="0" smtClean="0">
                <a:latin typeface="Calibri"/>
                <a:cs typeface="Calibri"/>
              </a:rPr>
              <a:t>t	= </a:t>
            </a:r>
            <a:r>
              <a:rPr lang="el-GR" dirty="0" smtClean="0">
                <a:latin typeface="Calibri"/>
                <a:cs typeface="Calibri"/>
              </a:rPr>
              <a:t>Δ</a:t>
            </a:r>
            <a:r>
              <a:rPr lang="en-US" dirty="0" smtClean="0">
                <a:latin typeface="Calibri"/>
                <a:cs typeface="Calibri"/>
              </a:rPr>
              <a:t>t*2</a:t>
            </a:r>
            <a:r>
              <a:rPr lang="en-US" baseline="30000" dirty="0" smtClean="0">
                <a:latin typeface="Calibri"/>
                <a:cs typeface="Calibri"/>
              </a:rPr>
              <a:t>20 </a:t>
            </a:r>
            <a:r>
              <a:rPr lang="en-US" dirty="0" smtClean="0">
                <a:latin typeface="Calibri"/>
                <a:cs typeface="Calibri"/>
              </a:rPr>
              <a:t>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24400" y="220980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	</a:t>
            </a:r>
            <a:r>
              <a:rPr lang="en-US" dirty="0" smtClean="0">
                <a:latin typeface="Calibri"/>
                <a:cs typeface="Calibri"/>
              </a:rPr>
              <a:t>=</a:t>
            </a:r>
            <a:r>
              <a:rPr lang="en-US" dirty="0" smtClean="0"/>
              <a:t> 80K</a:t>
            </a:r>
          </a:p>
          <a:p>
            <a:r>
              <a:rPr lang="el-GR" dirty="0" smtClean="0">
                <a:latin typeface="Calibri"/>
                <a:cs typeface="Calibri"/>
              </a:rPr>
              <a:t>ω</a:t>
            </a:r>
            <a:r>
              <a:rPr lang="en-US" baseline="-25000" dirty="0" smtClean="0">
                <a:latin typeface="Calibri"/>
                <a:cs typeface="Calibri"/>
              </a:rPr>
              <a:t>step</a:t>
            </a:r>
            <a:r>
              <a:rPr lang="en-US" dirty="0" smtClean="0">
                <a:latin typeface="Calibri"/>
                <a:cs typeface="Calibri"/>
              </a:rPr>
              <a:t> 	= 2</a:t>
            </a:r>
            <a:r>
              <a:rPr lang="el-GR" dirty="0" smtClean="0">
                <a:latin typeface="Calibri"/>
                <a:cs typeface="Calibri"/>
              </a:rPr>
              <a:t>π</a:t>
            </a:r>
            <a:r>
              <a:rPr lang="en-US" dirty="0" smtClean="0">
                <a:latin typeface="Calibri"/>
                <a:cs typeface="Calibri"/>
              </a:rPr>
              <a:t>/(</a:t>
            </a:r>
            <a:r>
              <a:rPr lang="el-GR" dirty="0" smtClean="0">
                <a:latin typeface="Calibri"/>
                <a:cs typeface="Calibri"/>
              </a:rPr>
              <a:t>Δ</a:t>
            </a:r>
            <a:r>
              <a:rPr lang="en-US" dirty="0" smtClean="0">
                <a:latin typeface="Calibri"/>
                <a:cs typeface="Calibri"/>
              </a:rPr>
              <a:t>t*2</a:t>
            </a:r>
            <a:r>
              <a:rPr lang="en-US" baseline="30000" dirty="0" smtClean="0">
                <a:latin typeface="Calibri"/>
                <a:cs typeface="Calibri"/>
              </a:rPr>
              <a:t>16</a:t>
            </a:r>
            <a:r>
              <a:rPr lang="en-US" dirty="0" smtClean="0">
                <a:latin typeface="Calibri"/>
                <a:cs typeface="Calibri"/>
              </a:rPr>
              <a:t>) </a:t>
            </a:r>
            <a:r>
              <a:rPr lang="en-US" dirty="0" err="1" smtClean="0">
                <a:latin typeface="Calibri"/>
                <a:cs typeface="Calibri"/>
              </a:rPr>
              <a:t>rad</a:t>
            </a:r>
            <a:r>
              <a:rPr lang="en-US" dirty="0" smtClean="0">
                <a:latin typeface="Calibri"/>
                <a:cs typeface="Calibri"/>
              </a:rPr>
              <a:t>/s</a:t>
            </a:r>
          </a:p>
          <a:p>
            <a:r>
              <a:rPr lang="en-US" dirty="0" smtClean="0">
                <a:latin typeface="Calibri"/>
                <a:cs typeface="Calibri"/>
              </a:rPr>
              <a:t>t 	= </a:t>
            </a:r>
            <a:r>
              <a:rPr lang="el-GR" dirty="0" smtClean="0">
                <a:latin typeface="Calibri"/>
                <a:cs typeface="Calibri"/>
              </a:rPr>
              <a:t>Δ</a:t>
            </a:r>
            <a:r>
              <a:rPr lang="en-US" dirty="0" smtClean="0">
                <a:latin typeface="Calibri"/>
                <a:cs typeface="Calibri"/>
              </a:rPr>
              <a:t>t*2</a:t>
            </a:r>
            <a:r>
              <a:rPr lang="en-US" baseline="30000" dirty="0" smtClean="0">
                <a:latin typeface="Calibri"/>
                <a:cs typeface="Calibri"/>
              </a:rPr>
              <a:t>20 </a:t>
            </a:r>
            <a:r>
              <a:rPr lang="en-US" dirty="0" smtClean="0">
                <a:latin typeface="Calibri"/>
                <a:cs typeface="Calibri"/>
              </a:rPr>
              <a:t>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l="6076" t="18750" r="34773" b="19792"/>
          <a:stretch>
            <a:fillRect/>
          </a:stretch>
        </p:blipFill>
        <p:spPr bwMode="auto">
          <a:xfrm>
            <a:off x="0" y="3200400"/>
            <a:ext cx="4552627" cy="26594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4685" t="20833" r="25622" b="6250"/>
          <a:stretch>
            <a:fillRect/>
          </a:stretch>
        </p:blipFill>
        <p:spPr bwMode="auto">
          <a:xfrm>
            <a:off x="4610099" y="3200400"/>
            <a:ext cx="4533901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5"/>
          <p:cNvSpPr txBox="1">
            <a:spLocks/>
          </p:cNvSpPr>
          <p:nvPr/>
        </p:nvSpPr>
        <p:spPr>
          <a:xfrm>
            <a:off x="1066800" y="228600"/>
            <a:ext cx="1295400" cy="1173162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Joe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itle 5"/>
          <p:cNvSpPr txBox="1">
            <a:spLocks/>
          </p:cNvSpPr>
          <p:nvPr/>
        </p:nvSpPr>
        <p:spPr>
          <a:xfrm>
            <a:off x="5867400" y="609600"/>
            <a:ext cx="1295400" cy="792162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Alex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48200" y="1447800"/>
          <a:ext cx="4191000" cy="4953002"/>
        </p:xfrm>
        <a:graphic>
          <a:graphicData uri="http://schemas.openxmlformats.org/drawingml/2006/table">
            <a:tbl>
              <a:tblPr/>
              <a:tblGrid>
                <a:gridCol w="533400"/>
                <a:gridCol w="1066800"/>
                <a:gridCol w="792955"/>
                <a:gridCol w="1041378"/>
                <a:gridCol w="756467"/>
              </a:tblGrid>
              <a:tr h="348803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Runs 1-4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Runs 5-8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8563"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|</a:t>
                      </a:r>
                      <a:r>
                        <a:rPr lang="el-GR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κ</a:t>
                      </a:r>
                      <a:r>
                        <a:rPr lang="el-G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|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ω</a:t>
                      </a:r>
                      <a:r>
                        <a:rPr lang="en-US" sz="1600" b="0" i="0" u="none" strike="noStrike" baseline="-250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r>
                        <a:rPr lang="el-GR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l-G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rad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ps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τ (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ω</a:t>
                      </a:r>
                      <a:r>
                        <a:rPr lang="en-US" sz="1600" b="0" i="0" u="none" strike="noStrike" baseline="-250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r>
                        <a:rPr lang="el-GR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l-G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rad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ps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τ (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80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5.76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8.19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6.06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C090"/>
                    </a:solidFill>
                  </a:tcPr>
                </a:tc>
              </a:tr>
              <a:tr h="3488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1.11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1.14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803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l-G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π/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5.12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488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20.8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88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6.30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7.58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5.74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090"/>
                    </a:solidFill>
                  </a:tcPr>
                </a:tc>
              </a:tr>
              <a:tr h="3488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7.22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7.18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090"/>
                    </a:solidFill>
                  </a:tcPr>
                </a:tc>
              </a:tr>
              <a:tr h="3488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8.79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9.88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090"/>
                    </a:solidFill>
                  </a:tcPr>
                </a:tc>
              </a:tr>
              <a:tr h="3488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</a:tr>
              <a:tr h="3488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4880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l-G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π/2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3.40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5.82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3.18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C090"/>
                    </a:solidFill>
                  </a:tcPr>
                </a:tc>
              </a:tr>
              <a:tr h="3488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8.05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5.72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8.05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6.98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090"/>
                    </a:solidFill>
                  </a:tcPr>
                </a:tc>
              </a:tr>
              <a:tr h="3488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2.80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2.34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5813" t="17708" r="51391" b="8333"/>
          <a:stretch>
            <a:fillRect/>
          </a:stretch>
        </p:blipFill>
        <p:spPr bwMode="auto">
          <a:xfrm>
            <a:off x="228600" y="1295400"/>
            <a:ext cx="42672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1010</TotalTime>
  <Words>186</Words>
  <Application>Microsoft Office PowerPoint</Application>
  <PresentationFormat>On-screen Show (4:3)</PresentationFormat>
  <Paragraphs>101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Equity</vt:lpstr>
      <vt:lpstr>LJ argon case study (100) SED spectrum for various input parameters</vt:lpstr>
      <vt:lpstr>LJ argon case study (100) SED spectrum for various input parameters</vt:lpstr>
      <vt:lpstr>LJ argon case study (100) SED spectrum for various input parameters</vt:lpstr>
      <vt:lpstr>Slide 4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 Massicotte</dc:creator>
  <cp:lastModifiedBy>Alex Massicotte</cp:lastModifiedBy>
  <cp:revision>97</cp:revision>
  <dcterms:created xsi:type="dcterms:W3CDTF">2010-10-28T13:55:12Z</dcterms:created>
  <dcterms:modified xsi:type="dcterms:W3CDTF">2011-02-24T19:40:38Z</dcterms:modified>
</cp:coreProperties>
</file>