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Lst>
  <p:sldSz cx="6858000" cy="9144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2362" y="-8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C7A57-9A71-4D9F-A871-0244E9DF827E}" type="datetimeFigureOut">
              <a:rPr lang="en-US" smtClean="0"/>
              <a:pPr/>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66647-E0A0-421B-9627-64C5753BFC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0BC7A57-9A71-4D9F-A871-0244E9DF827E}" type="datetimeFigureOut">
              <a:rPr lang="en-US" smtClean="0"/>
              <a:pPr/>
              <a:t>10/28/2013</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166647-E0A0-421B-9627-64C5753BFC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info@spiralge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2857500" y="3848100"/>
            <a:ext cx="8153400" cy="2438400"/>
          </a:xfrm>
          <a:solidFill>
            <a:schemeClr val="accent1">
              <a:lumMod val="20000"/>
              <a:lumOff val="80000"/>
            </a:schemeClr>
          </a:solidFill>
          <a:effectLst>
            <a:innerShdw blurRad="63500" dist="50800">
              <a:prstClr val="black">
                <a:alpha val="50000"/>
              </a:prstClr>
            </a:innerShdw>
          </a:effectLst>
        </p:spPr>
        <p:txBody>
          <a:bodyPr vert="vert">
            <a:normAutofit fontScale="90000"/>
          </a:bodyPr>
          <a:lstStyle/>
          <a:p>
            <a:pPr algn="l">
              <a:spcAft>
                <a:spcPts val="300"/>
              </a:spcAft>
            </a:pPr>
            <a:r>
              <a:rPr lang="en-US" sz="1600" b="1" dirty="0" smtClean="0">
                <a:solidFill>
                  <a:schemeClr val="accent1">
                    <a:lumMod val="75000"/>
                  </a:schemeClr>
                </a:solidFill>
              </a:rPr>
              <a:t>SpiralGen Technology:</a:t>
            </a:r>
            <a:r>
              <a:rPr lang="en-US" sz="1200" dirty="0" smtClean="0"/>
              <a:t/>
            </a:r>
            <a:br>
              <a:rPr lang="en-US" sz="1200" dirty="0" smtClean="0"/>
            </a:br>
            <a:r>
              <a:rPr lang="en-US" sz="1600" dirty="0" smtClean="0"/>
              <a:t>Solutions that give you the optimization you need, </a:t>
            </a:r>
            <a:br>
              <a:rPr lang="en-US" sz="1600" dirty="0" smtClean="0"/>
            </a:br>
            <a:r>
              <a:rPr lang="en-US" sz="1600" dirty="0" smtClean="0"/>
              <a:t>when you need it.</a:t>
            </a:r>
            <a:r>
              <a:rPr lang="en-US" sz="1200" dirty="0" smtClean="0"/>
              <a:t/>
            </a:r>
            <a:br>
              <a:rPr lang="en-US" sz="1200" dirty="0" smtClean="0"/>
            </a:br>
            <a:r>
              <a:rPr lang="en-US" sz="1200" b="1" dirty="0" smtClean="0">
                <a:solidFill>
                  <a:schemeClr val="accent1">
                    <a:lumMod val="75000"/>
                  </a:schemeClr>
                </a:solidFill>
              </a:rPr>
              <a:t>_____________________________</a:t>
            </a:r>
            <a:r>
              <a:rPr lang="en-US" sz="1200" dirty="0" smtClean="0"/>
              <a:t/>
            </a:r>
            <a:br>
              <a:rPr lang="en-US" sz="1200" dirty="0" smtClean="0"/>
            </a:br>
            <a:r>
              <a:rPr lang="en-US" sz="1200" dirty="0"/>
              <a:t/>
            </a:r>
            <a:br>
              <a:rPr lang="en-US" sz="1200" dirty="0"/>
            </a:br>
            <a:r>
              <a:rPr lang="en-US" sz="1200" b="1" dirty="0" smtClean="0">
                <a:solidFill>
                  <a:schemeClr val="accent1">
                    <a:lumMod val="75000"/>
                  </a:schemeClr>
                </a:solidFill>
              </a:rPr>
              <a:t>Is your algorithm optimized for the latest architecture?</a:t>
            </a:r>
            <a:r>
              <a:rPr lang="en-US" sz="1200" dirty="0" smtClean="0"/>
              <a:t/>
            </a:r>
            <a:br>
              <a:rPr lang="en-US" sz="1200" dirty="0" smtClean="0"/>
            </a:br>
            <a:r>
              <a:rPr lang="en-US" sz="1200" dirty="0" smtClean="0"/>
              <a:t>SpiralGen can deliver software components to your specifications.</a:t>
            </a:r>
            <a:br>
              <a:rPr lang="en-US" sz="1200" dirty="0" smtClean="0"/>
            </a:br>
            <a:r>
              <a:rPr lang="en-US" sz="1200" dirty="0"/>
              <a:t/>
            </a:r>
            <a:br>
              <a:rPr lang="en-US" sz="1200" dirty="0"/>
            </a:br>
            <a:r>
              <a:rPr lang="en-US" sz="1200" b="1" dirty="0" smtClean="0">
                <a:solidFill>
                  <a:schemeClr val="accent1">
                    <a:lumMod val="75000"/>
                  </a:schemeClr>
                </a:solidFill>
              </a:rPr>
              <a:t>How long did it take to perform your last optimization?</a:t>
            </a:r>
            <a:r>
              <a:rPr lang="en-US" sz="1200" dirty="0" smtClean="0"/>
              <a:t/>
            </a:r>
            <a:br>
              <a:rPr lang="en-US" sz="1200" dirty="0" smtClean="0"/>
            </a:br>
            <a:r>
              <a:rPr lang="en-US" sz="1200" dirty="0" smtClean="0"/>
              <a:t>SpiralGen technology can deliver code in days instead of weeks, or weeks instead of months.</a:t>
            </a:r>
            <a:br>
              <a:rPr lang="en-US" sz="1200" dirty="0" smtClean="0"/>
            </a:br>
            <a:r>
              <a:rPr lang="en-US" sz="1200" dirty="0"/>
              <a:t/>
            </a:r>
            <a:br>
              <a:rPr lang="en-US" sz="1200" dirty="0"/>
            </a:br>
            <a:r>
              <a:rPr lang="en-US" sz="1200" b="1" dirty="0" smtClean="0">
                <a:solidFill>
                  <a:schemeClr val="accent1">
                    <a:lumMod val="75000"/>
                  </a:schemeClr>
                </a:solidFill>
              </a:rPr>
              <a:t>Are you prepared to do it again for the next platform?</a:t>
            </a:r>
            <a:r>
              <a:rPr lang="en-US" sz="1200" dirty="0" smtClean="0"/>
              <a:t/>
            </a:r>
            <a:br>
              <a:rPr lang="en-US" sz="1200" dirty="0" smtClean="0"/>
            </a:br>
            <a:r>
              <a:rPr lang="en-US" sz="1200" dirty="0" smtClean="0"/>
              <a:t>SpiralGen can easily port to new architectures.  Your optimization will have a longer life.</a:t>
            </a:r>
            <a:br>
              <a:rPr lang="en-US" sz="1200" dirty="0" smtClean="0"/>
            </a:br>
            <a:r>
              <a:rPr lang="en-US" sz="1200" dirty="0"/>
              <a:t/>
            </a:r>
            <a:br>
              <a:rPr lang="en-US" sz="1200" dirty="0"/>
            </a:br>
            <a:r>
              <a:rPr lang="en-US" sz="1200" b="1" dirty="0" smtClean="0">
                <a:solidFill>
                  <a:schemeClr val="accent1">
                    <a:lumMod val="75000"/>
                  </a:schemeClr>
                </a:solidFill>
              </a:rPr>
              <a:t>How reliable is your optimized code?</a:t>
            </a:r>
            <a:r>
              <a:rPr lang="en-US" sz="1200" dirty="0" smtClean="0"/>
              <a:t/>
            </a:r>
            <a:br>
              <a:rPr lang="en-US" sz="1200" dirty="0" smtClean="0"/>
            </a:br>
            <a:r>
              <a:rPr lang="en-US" sz="1200" dirty="0" smtClean="0"/>
              <a:t>SpiralGen software components are symbolically and numerically verified.</a:t>
            </a:r>
            <a:br>
              <a:rPr lang="en-US" sz="1200" dirty="0" smtClean="0"/>
            </a:br>
            <a:r>
              <a:rPr lang="en-US" sz="1200" dirty="0"/>
              <a:t/>
            </a:r>
            <a:br>
              <a:rPr lang="en-US" sz="1200" dirty="0"/>
            </a:br>
            <a:r>
              <a:rPr lang="en-US" sz="1200" b="1" dirty="0" smtClean="0">
                <a:solidFill>
                  <a:schemeClr val="accent1">
                    <a:lumMod val="75000"/>
                  </a:schemeClr>
                </a:solidFill>
              </a:rPr>
              <a:t>What happens to your optimization when your algorithm changes?</a:t>
            </a:r>
            <a:r>
              <a:rPr lang="en-US" sz="1200" dirty="0" smtClean="0"/>
              <a:t/>
            </a:r>
            <a:br>
              <a:rPr lang="en-US" sz="1200" dirty="0" smtClean="0"/>
            </a:br>
            <a:r>
              <a:rPr lang="en-US" sz="1200" dirty="0" smtClean="0"/>
              <a:t>With SpiralGen, algorithm changes are done at the symbolic levels, not in C or assembler.  Your algorithm becomes maintainable and portable.  </a:t>
            </a:r>
            <a:br>
              <a:rPr lang="en-US" sz="1200" dirty="0" smtClean="0"/>
            </a:br>
            <a:r>
              <a:rPr lang="en-US" sz="1200" dirty="0"/>
              <a:t/>
            </a:r>
            <a:br>
              <a:rPr lang="en-US" sz="1200" dirty="0"/>
            </a:br>
            <a:r>
              <a:rPr lang="en-US" sz="1200" b="1" dirty="0" smtClean="0">
                <a:solidFill>
                  <a:schemeClr val="accent1">
                    <a:lumMod val="75000"/>
                  </a:schemeClr>
                </a:solidFill>
              </a:rPr>
              <a:t>Would you like to achieve a higher power efficiency?</a:t>
            </a:r>
            <a:r>
              <a:rPr lang="en-US" sz="1200" dirty="0" smtClean="0"/>
              <a:t/>
            </a:r>
            <a:br>
              <a:rPr lang="en-US" sz="1200" dirty="0" smtClean="0"/>
            </a:br>
            <a:r>
              <a:rPr lang="en-US" sz="1200" dirty="0" smtClean="0"/>
              <a:t>SpiralGen software components can exceed the performance of code written by human optimization experts, delivering more GFLOPS/Watt.</a:t>
            </a:r>
            <a:r>
              <a:rPr lang="en-US" sz="1200" dirty="0"/>
              <a:t/>
            </a:r>
            <a:br>
              <a:rPr lang="en-US" sz="1200" dirty="0"/>
            </a:br>
            <a:r>
              <a:rPr lang="en-US" sz="1200" b="1" dirty="0" smtClean="0">
                <a:solidFill>
                  <a:schemeClr val="accent1">
                    <a:lumMod val="75000"/>
                  </a:schemeClr>
                </a:solidFill>
              </a:rPr>
              <a:t>_____________________________</a:t>
            </a:r>
            <a:br>
              <a:rPr lang="en-US" sz="1200" b="1" dirty="0" smtClean="0">
                <a:solidFill>
                  <a:schemeClr val="accent1">
                    <a:lumMod val="75000"/>
                  </a:schemeClr>
                </a:solidFill>
              </a:rPr>
            </a:br>
            <a:r>
              <a:rPr lang="en-US" sz="1200" dirty="0" smtClean="0"/>
              <a:t/>
            </a:r>
            <a:br>
              <a:rPr lang="en-US" sz="1200" dirty="0" smtClean="0"/>
            </a:br>
            <a:r>
              <a:rPr lang="en-US" sz="1200" dirty="0" smtClean="0"/>
              <a:t>Contact SpiralGen at 412.567.1010 </a:t>
            </a:r>
            <a:br>
              <a:rPr lang="en-US" sz="1200" dirty="0" smtClean="0"/>
            </a:br>
            <a:r>
              <a:rPr lang="en-US" sz="1200" dirty="0" smtClean="0"/>
              <a:t>or </a:t>
            </a:r>
            <a:r>
              <a:rPr lang="en-US" sz="1200" dirty="0" smtClean="0">
                <a:hlinkClick r:id="rId2"/>
              </a:rPr>
              <a:t>info@spiralgen.com</a:t>
            </a:r>
            <a:r>
              <a:rPr lang="en-US" sz="1200" dirty="0" smtClean="0"/>
              <a:t> for more information about our services.</a:t>
            </a:r>
            <a:br>
              <a:rPr lang="en-US" sz="1200" dirty="0" smtClean="0"/>
            </a:br>
            <a:endParaRPr lang="en-US" sz="1200" dirty="0"/>
          </a:p>
        </p:txBody>
      </p:sp>
      <p:sp>
        <p:nvSpPr>
          <p:cNvPr id="5" name="Subtitle 4"/>
          <p:cNvSpPr>
            <a:spLocks noGrp="1"/>
          </p:cNvSpPr>
          <p:nvPr>
            <p:ph type="subTitle" idx="1"/>
          </p:nvPr>
        </p:nvSpPr>
        <p:spPr>
          <a:xfrm>
            <a:off x="2514600" y="1905000"/>
            <a:ext cx="2057400" cy="7467600"/>
          </a:xfrm>
        </p:spPr>
        <p:txBody>
          <a:bodyPr>
            <a:normAutofit lnSpcReduction="10000"/>
          </a:bodyPr>
          <a:lstStyle/>
          <a:p>
            <a:pPr algn="l"/>
            <a:r>
              <a:rPr lang="en-US" sz="1000" b="1" dirty="0">
                <a:solidFill>
                  <a:schemeClr val="accent1">
                    <a:lumMod val="75000"/>
                  </a:schemeClr>
                </a:solidFill>
              </a:rPr>
              <a:t>Your Platform</a:t>
            </a:r>
            <a:r>
              <a:rPr lang="en-US" sz="1000" b="1" dirty="0"/>
              <a:t>		        </a:t>
            </a:r>
            <a:endParaRPr lang="en-US" sz="1000" dirty="0"/>
          </a:p>
          <a:p>
            <a:pPr algn="l">
              <a:buFont typeface="Arial" pitchFamily="34" charset="0"/>
              <a:buChar char="•"/>
            </a:pPr>
            <a:r>
              <a:rPr lang="en-US" sz="1000" dirty="0" smtClean="0"/>
              <a:t>SSE </a:t>
            </a:r>
            <a:r>
              <a:rPr lang="en-US" sz="1000" dirty="0"/>
              <a:t>2/3/4 and FMA4	</a:t>
            </a:r>
          </a:p>
          <a:p>
            <a:pPr algn="l">
              <a:buFont typeface="Arial" pitchFamily="34" charset="0"/>
              <a:buChar char="•"/>
            </a:pPr>
            <a:r>
              <a:rPr lang="en-US" sz="1000" dirty="0" smtClean="0"/>
              <a:t>AVX</a:t>
            </a:r>
            <a:r>
              <a:rPr lang="en-US" sz="1000" dirty="0"/>
              <a:t>		        </a:t>
            </a:r>
          </a:p>
          <a:p>
            <a:pPr algn="l">
              <a:buFont typeface="Arial" pitchFamily="34" charset="0"/>
              <a:buChar char="•"/>
            </a:pPr>
            <a:r>
              <a:rPr lang="en-US" sz="1000" dirty="0" smtClean="0"/>
              <a:t>MIC </a:t>
            </a:r>
            <a:r>
              <a:rPr lang="en-US" sz="1000" dirty="0"/>
              <a:t>and </a:t>
            </a:r>
            <a:r>
              <a:rPr lang="en-US" sz="1000" dirty="0" err="1"/>
              <a:t>LRBni</a:t>
            </a:r>
            <a:r>
              <a:rPr lang="en-US" sz="1000" dirty="0"/>
              <a:t>	     	        </a:t>
            </a:r>
          </a:p>
          <a:p>
            <a:pPr algn="l">
              <a:buFont typeface="Arial" pitchFamily="34" charset="0"/>
              <a:buChar char="•"/>
            </a:pPr>
            <a:r>
              <a:rPr lang="en-US" sz="1000" dirty="0" smtClean="0"/>
              <a:t>VMX/</a:t>
            </a:r>
            <a:r>
              <a:rPr lang="en-US" sz="1000" dirty="0" err="1" smtClean="0"/>
              <a:t>AltiVec</a:t>
            </a:r>
            <a:r>
              <a:rPr lang="en-US" sz="1000" dirty="0" smtClean="0"/>
              <a:t>/VSX</a:t>
            </a:r>
            <a:r>
              <a:rPr lang="en-US" sz="1000" dirty="0"/>
              <a:t>	        </a:t>
            </a:r>
          </a:p>
          <a:p>
            <a:pPr algn="l">
              <a:buFont typeface="Arial" pitchFamily="34" charset="0"/>
              <a:buChar char="•"/>
            </a:pPr>
            <a:r>
              <a:rPr lang="en-US" sz="1000" dirty="0" smtClean="0"/>
              <a:t>Atom</a:t>
            </a:r>
            <a:r>
              <a:rPr lang="en-US" sz="1000" dirty="0"/>
              <a:t>		</a:t>
            </a:r>
          </a:p>
          <a:p>
            <a:pPr algn="l">
              <a:buFont typeface="Arial" pitchFamily="34" charset="0"/>
              <a:buChar char="•"/>
            </a:pPr>
            <a:r>
              <a:rPr lang="en-US" sz="1000" dirty="0" smtClean="0"/>
              <a:t>ARM</a:t>
            </a:r>
            <a:endParaRPr lang="en-US" sz="1000" dirty="0"/>
          </a:p>
          <a:p>
            <a:pPr algn="l">
              <a:buFont typeface="Arial" pitchFamily="34" charset="0"/>
              <a:buChar char="•"/>
            </a:pPr>
            <a:r>
              <a:rPr lang="en-US" sz="1000" dirty="0" smtClean="0"/>
              <a:t>SPARC</a:t>
            </a:r>
            <a:r>
              <a:rPr lang="en-US" sz="1000" b="1" dirty="0"/>
              <a:t>		</a:t>
            </a:r>
            <a:endParaRPr lang="en-US" sz="1000" dirty="0"/>
          </a:p>
          <a:p>
            <a:pPr algn="l">
              <a:buFont typeface="Arial" pitchFamily="34" charset="0"/>
              <a:buChar char="•"/>
            </a:pPr>
            <a:r>
              <a:rPr lang="en-US" sz="1000" dirty="0" smtClean="0"/>
              <a:t>Core </a:t>
            </a:r>
            <a:r>
              <a:rPr lang="en-US" sz="1000" dirty="0"/>
              <a:t>i3/i5/i7		</a:t>
            </a:r>
          </a:p>
          <a:p>
            <a:pPr algn="l">
              <a:buFont typeface="Arial" pitchFamily="34" charset="0"/>
              <a:buChar char="•"/>
            </a:pPr>
            <a:r>
              <a:rPr lang="en-US" sz="1000" dirty="0" err="1" smtClean="0"/>
              <a:t>Opteron</a:t>
            </a:r>
            <a:r>
              <a:rPr lang="en-US" sz="1000" dirty="0"/>
              <a:t>		       </a:t>
            </a:r>
          </a:p>
          <a:p>
            <a:pPr algn="l">
              <a:buFont typeface="Arial" pitchFamily="34" charset="0"/>
              <a:buChar char="•"/>
            </a:pPr>
            <a:r>
              <a:rPr lang="en-US" sz="1000" dirty="0" err="1" smtClean="0"/>
              <a:t>BlueGene</a:t>
            </a:r>
            <a:r>
              <a:rPr lang="en-US" sz="1000" dirty="0" smtClean="0"/>
              <a:t>/L/P/Q</a:t>
            </a:r>
            <a:r>
              <a:rPr lang="en-US" sz="1000" dirty="0"/>
              <a:t>	        </a:t>
            </a:r>
          </a:p>
          <a:p>
            <a:pPr algn="l">
              <a:buFont typeface="Arial" pitchFamily="34" charset="0"/>
              <a:buChar char="•"/>
            </a:pPr>
            <a:r>
              <a:rPr lang="en-US" sz="1000" dirty="0" smtClean="0"/>
              <a:t>Fermi </a:t>
            </a:r>
            <a:r>
              <a:rPr lang="en-US" sz="1000" dirty="0"/>
              <a:t>and Tesla	</a:t>
            </a:r>
          </a:p>
          <a:p>
            <a:pPr algn="l">
              <a:spcAft>
                <a:spcPts val="300"/>
              </a:spcAft>
              <a:buFont typeface="Arial" pitchFamily="34" charset="0"/>
              <a:buChar char="•"/>
            </a:pPr>
            <a:r>
              <a:rPr lang="en-US" sz="1000" dirty="0" smtClean="0"/>
              <a:t>Others</a:t>
            </a:r>
            <a:r>
              <a:rPr lang="en-US" sz="1000" dirty="0"/>
              <a:t>….	</a:t>
            </a:r>
            <a:endParaRPr lang="en-US" sz="1000" dirty="0" smtClean="0"/>
          </a:p>
          <a:p>
            <a:pPr algn="l"/>
            <a:r>
              <a:rPr lang="en-US" sz="1000" b="1" dirty="0" smtClean="0">
                <a:solidFill>
                  <a:schemeClr val="accent1">
                    <a:lumMod val="75000"/>
                  </a:schemeClr>
                </a:solidFill>
              </a:rPr>
              <a:t>Your </a:t>
            </a:r>
            <a:r>
              <a:rPr lang="en-US" sz="1000" b="1" dirty="0">
                <a:solidFill>
                  <a:schemeClr val="accent1">
                    <a:lumMod val="75000"/>
                  </a:schemeClr>
                </a:solidFill>
              </a:rPr>
              <a:t>Algorithm and Application     </a:t>
            </a:r>
            <a:r>
              <a:rPr lang="en-US" sz="1000" dirty="0">
                <a:solidFill>
                  <a:schemeClr val="accent1">
                    <a:lumMod val="75000"/>
                  </a:schemeClr>
                </a:solidFill>
              </a:rPr>
              <a:t> </a:t>
            </a:r>
          </a:p>
          <a:p>
            <a:pPr algn="l">
              <a:buFont typeface="Arial" pitchFamily="34" charset="0"/>
              <a:buChar char="•"/>
            </a:pPr>
            <a:r>
              <a:rPr lang="en-US" sz="1000" dirty="0" smtClean="0"/>
              <a:t>Electronic </a:t>
            </a:r>
            <a:r>
              <a:rPr lang="en-US" sz="1000" dirty="0"/>
              <a:t>structure computation     </a:t>
            </a:r>
          </a:p>
          <a:p>
            <a:pPr algn="l">
              <a:buFont typeface="Arial" pitchFamily="34" charset="0"/>
              <a:buChar char="•"/>
            </a:pPr>
            <a:r>
              <a:rPr lang="en-US" sz="1000" dirty="0" smtClean="0"/>
              <a:t>Quantum </a:t>
            </a:r>
            <a:r>
              <a:rPr lang="en-US" sz="1000" dirty="0"/>
              <a:t>chemistry	 </a:t>
            </a:r>
          </a:p>
          <a:p>
            <a:pPr algn="l">
              <a:buFont typeface="Arial" pitchFamily="34" charset="0"/>
              <a:buChar char="•"/>
            </a:pPr>
            <a:r>
              <a:rPr lang="en-US" sz="1000" dirty="0" smtClean="0"/>
              <a:t>Physics </a:t>
            </a:r>
            <a:r>
              <a:rPr lang="en-US" sz="1000" dirty="0"/>
              <a:t>and cosmology	            </a:t>
            </a:r>
          </a:p>
          <a:p>
            <a:pPr algn="l">
              <a:buFont typeface="Arial" pitchFamily="34" charset="0"/>
              <a:buChar char="•"/>
            </a:pPr>
            <a:r>
              <a:rPr lang="en-US" sz="1000" dirty="0" smtClean="0"/>
              <a:t>Seismic </a:t>
            </a:r>
            <a:r>
              <a:rPr lang="en-US" sz="1000" dirty="0"/>
              <a:t>analysis	 </a:t>
            </a:r>
          </a:p>
          <a:p>
            <a:pPr algn="l">
              <a:buFont typeface="Arial" pitchFamily="34" charset="0"/>
              <a:buChar char="•"/>
            </a:pPr>
            <a:r>
              <a:rPr lang="en-US" sz="1000" dirty="0" smtClean="0"/>
              <a:t>Uncertainty </a:t>
            </a:r>
            <a:r>
              <a:rPr lang="en-US" sz="1000" dirty="0"/>
              <a:t>quantification	</a:t>
            </a:r>
          </a:p>
          <a:p>
            <a:pPr algn="l">
              <a:buFont typeface="Arial" pitchFamily="34" charset="0"/>
              <a:buChar char="•"/>
            </a:pPr>
            <a:r>
              <a:rPr lang="en-US" sz="1000" dirty="0" smtClean="0"/>
              <a:t>Biology </a:t>
            </a:r>
            <a:r>
              <a:rPr lang="en-US" sz="1000" dirty="0"/>
              <a:t>and bioinformatics	</a:t>
            </a:r>
            <a:r>
              <a:rPr lang="en-US" sz="1000" b="1" dirty="0"/>
              <a:t>        </a:t>
            </a:r>
            <a:endParaRPr lang="en-US" sz="1000" dirty="0"/>
          </a:p>
          <a:p>
            <a:pPr algn="l">
              <a:buFont typeface="Arial" pitchFamily="34" charset="0"/>
              <a:buChar char="•"/>
            </a:pPr>
            <a:r>
              <a:rPr lang="en-US" sz="1000" dirty="0" smtClean="0"/>
              <a:t>Climate </a:t>
            </a:r>
            <a:r>
              <a:rPr lang="en-US" sz="1000" dirty="0"/>
              <a:t>Modeling	 </a:t>
            </a:r>
          </a:p>
          <a:p>
            <a:pPr algn="l">
              <a:buFont typeface="Arial" pitchFamily="34" charset="0"/>
              <a:buChar char="•"/>
            </a:pPr>
            <a:r>
              <a:rPr lang="en-US" sz="1000" dirty="0" smtClean="0"/>
              <a:t>Finance </a:t>
            </a:r>
            <a:r>
              <a:rPr lang="en-US" sz="1000" dirty="0"/>
              <a:t>and optimization	           </a:t>
            </a:r>
          </a:p>
          <a:p>
            <a:pPr algn="l">
              <a:buFont typeface="Arial" pitchFamily="34" charset="0"/>
              <a:buChar char="•"/>
            </a:pPr>
            <a:r>
              <a:rPr lang="en-US" sz="1000" dirty="0" smtClean="0"/>
              <a:t>Finite </a:t>
            </a:r>
            <a:r>
              <a:rPr lang="en-US" sz="1000" dirty="0"/>
              <a:t>elements	 </a:t>
            </a:r>
          </a:p>
          <a:p>
            <a:pPr algn="l">
              <a:buFont typeface="Arial" pitchFamily="34" charset="0"/>
              <a:buChar char="•"/>
            </a:pPr>
            <a:r>
              <a:rPr lang="en-US" sz="1000" dirty="0" smtClean="0"/>
              <a:t>Particle </a:t>
            </a:r>
            <a:r>
              <a:rPr lang="en-US" sz="1000" dirty="0"/>
              <a:t>in cell		        </a:t>
            </a:r>
          </a:p>
          <a:p>
            <a:pPr algn="l">
              <a:buFont typeface="Arial" pitchFamily="34" charset="0"/>
              <a:buChar char="•"/>
            </a:pPr>
            <a:r>
              <a:rPr lang="en-US" sz="1000" dirty="0" smtClean="0"/>
              <a:t>CFD</a:t>
            </a:r>
            <a:r>
              <a:rPr lang="en-US" sz="1000" dirty="0"/>
              <a:t>		 </a:t>
            </a:r>
          </a:p>
          <a:p>
            <a:pPr algn="l">
              <a:buFont typeface="Arial" pitchFamily="34" charset="0"/>
              <a:buChar char="•"/>
            </a:pPr>
            <a:r>
              <a:rPr lang="en-US" sz="1000" dirty="0" smtClean="0"/>
              <a:t>Fast </a:t>
            </a:r>
            <a:r>
              <a:rPr lang="en-US" sz="1000" dirty="0" err="1"/>
              <a:t>multipole</a:t>
            </a:r>
            <a:r>
              <a:rPr lang="en-US" sz="1000" dirty="0"/>
              <a:t> and n-body	 </a:t>
            </a:r>
          </a:p>
          <a:p>
            <a:pPr algn="l">
              <a:buFont typeface="Arial" pitchFamily="34" charset="0"/>
              <a:buChar char="•"/>
            </a:pPr>
            <a:r>
              <a:rPr lang="en-US" sz="1000" dirty="0" smtClean="0"/>
              <a:t>Integral </a:t>
            </a:r>
            <a:r>
              <a:rPr lang="en-US" sz="1000" dirty="0"/>
              <a:t>codes		 </a:t>
            </a:r>
          </a:p>
          <a:p>
            <a:pPr algn="l">
              <a:buFont typeface="Arial" pitchFamily="34" charset="0"/>
              <a:buChar char="•"/>
            </a:pPr>
            <a:r>
              <a:rPr lang="en-US" sz="1000" dirty="0" smtClean="0"/>
              <a:t>Social </a:t>
            </a:r>
            <a:r>
              <a:rPr lang="en-US" sz="1000" dirty="0"/>
              <a:t>Networks	 </a:t>
            </a:r>
          </a:p>
          <a:p>
            <a:pPr algn="l">
              <a:buFont typeface="Arial" pitchFamily="34" charset="0"/>
              <a:buChar char="•"/>
            </a:pPr>
            <a:r>
              <a:rPr lang="en-US" sz="1000" dirty="0" smtClean="0"/>
              <a:t>Cloud </a:t>
            </a:r>
            <a:r>
              <a:rPr lang="en-US" sz="1000" dirty="0"/>
              <a:t>Computing	 </a:t>
            </a:r>
          </a:p>
          <a:p>
            <a:pPr algn="l">
              <a:buFont typeface="Arial" pitchFamily="34" charset="0"/>
              <a:buChar char="•"/>
            </a:pPr>
            <a:r>
              <a:rPr lang="en-US" sz="1000" dirty="0" smtClean="0"/>
              <a:t>CS </a:t>
            </a:r>
            <a:r>
              <a:rPr lang="en-US" sz="1000" dirty="0"/>
              <a:t>education		 </a:t>
            </a:r>
          </a:p>
          <a:p>
            <a:pPr algn="l">
              <a:buFont typeface="Arial" pitchFamily="34" charset="0"/>
              <a:buChar char="•"/>
            </a:pPr>
            <a:r>
              <a:rPr lang="en-US" sz="1000" dirty="0" smtClean="0"/>
              <a:t>Visualization</a:t>
            </a:r>
            <a:r>
              <a:rPr lang="en-US" sz="1000" dirty="0"/>
              <a:t>		        </a:t>
            </a:r>
          </a:p>
          <a:p>
            <a:pPr algn="l">
              <a:spcAft>
                <a:spcPts val="300"/>
              </a:spcAft>
              <a:buFont typeface="Arial" pitchFamily="34" charset="0"/>
              <a:buChar char="•"/>
            </a:pPr>
            <a:r>
              <a:rPr lang="en-US" sz="1000" dirty="0" smtClean="0"/>
              <a:t>HPC </a:t>
            </a:r>
            <a:r>
              <a:rPr lang="en-US" sz="1000" dirty="0"/>
              <a:t>Challenge </a:t>
            </a:r>
            <a:endParaRPr lang="en-US" sz="1000" dirty="0" smtClean="0"/>
          </a:p>
          <a:p>
            <a:pPr algn="l"/>
            <a:r>
              <a:rPr lang="en-US" sz="1000" dirty="0" smtClean="0"/>
              <a:t> </a:t>
            </a:r>
            <a:r>
              <a:rPr lang="en-US" sz="1000" b="1" dirty="0">
                <a:solidFill>
                  <a:schemeClr val="accent1">
                    <a:lumMod val="75000"/>
                  </a:schemeClr>
                </a:solidFill>
              </a:rPr>
              <a:t>Your Library Interface</a:t>
            </a:r>
            <a:r>
              <a:rPr lang="en-US" sz="1000" dirty="0"/>
              <a:t>	        </a:t>
            </a:r>
          </a:p>
          <a:p>
            <a:pPr algn="l">
              <a:buFont typeface="Arial" pitchFamily="34" charset="0"/>
              <a:buChar char="•"/>
            </a:pPr>
            <a:r>
              <a:rPr lang="en-US" sz="1000" dirty="0" smtClean="0"/>
              <a:t>MKL</a:t>
            </a:r>
            <a:r>
              <a:rPr lang="en-US" sz="1000" dirty="0"/>
              <a:t>		 </a:t>
            </a:r>
          </a:p>
          <a:p>
            <a:pPr algn="l">
              <a:buFont typeface="Arial" pitchFamily="34" charset="0"/>
              <a:buChar char="•"/>
            </a:pPr>
            <a:r>
              <a:rPr lang="en-US" sz="1000" dirty="0" smtClean="0"/>
              <a:t>IPP</a:t>
            </a:r>
            <a:r>
              <a:rPr lang="en-US" sz="1000" dirty="0"/>
              <a:t>	</a:t>
            </a:r>
          </a:p>
          <a:p>
            <a:pPr algn="l">
              <a:buFont typeface="Arial" pitchFamily="34" charset="0"/>
              <a:buChar char="•"/>
            </a:pPr>
            <a:r>
              <a:rPr lang="en-US" sz="1000" dirty="0" smtClean="0"/>
              <a:t>ACML</a:t>
            </a:r>
            <a:endParaRPr lang="en-US" sz="1000" dirty="0"/>
          </a:p>
          <a:p>
            <a:pPr algn="l">
              <a:buFont typeface="Arial" pitchFamily="34" charset="0"/>
              <a:buChar char="•"/>
            </a:pPr>
            <a:r>
              <a:rPr lang="en-US" sz="1000" dirty="0" smtClean="0"/>
              <a:t>(</a:t>
            </a:r>
            <a:r>
              <a:rPr lang="en-US" sz="1000" dirty="0"/>
              <a:t>P)ESSL</a:t>
            </a:r>
          </a:p>
          <a:p>
            <a:pPr algn="l">
              <a:buFont typeface="Arial" pitchFamily="34" charset="0"/>
              <a:buChar char="•"/>
            </a:pPr>
            <a:r>
              <a:rPr lang="en-US" sz="1000" dirty="0" smtClean="0"/>
              <a:t>NAG</a:t>
            </a:r>
            <a:endParaRPr lang="en-US" sz="1000" dirty="0"/>
          </a:p>
          <a:p>
            <a:pPr algn="l">
              <a:buFont typeface="Arial" pitchFamily="34" charset="0"/>
              <a:buChar char="•"/>
            </a:pPr>
            <a:r>
              <a:rPr lang="en-US" sz="1000" dirty="0" smtClean="0"/>
              <a:t>IMSL</a:t>
            </a:r>
            <a:endParaRPr lang="en-US" sz="1000" dirty="0"/>
          </a:p>
          <a:p>
            <a:pPr algn="l">
              <a:buFont typeface="Arial" pitchFamily="34" charset="0"/>
              <a:buChar char="•"/>
            </a:pPr>
            <a:r>
              <a:rPr lang="en-US" sz="1000" dirty="0" smtClean="0"/>
              <a:t>GSL</a:t>
            </a:r>
            <a:endParaRPr lang="en-US" sz="1000" dirty="0"/>
          </a:p>
          <a:p>
            <a:pPr algn="l">
              <a:buFont typeface="Arial" pitchFamily="34" charset="0"/>
              <a:buChar char="•"/>
            </a:pPr>
            <a:r>
              <a:rPr lang="en-US" sz="1000" dirty="0" smtClean="0"/>
              <a:t>FFTPACK</a:t>
            </a:r>
            <a:endParaRPr lang="en-US" sz="1000" dirty="0"/>
          </a:p>
          <a:p>
            <a:pPr algn="l"/>
            <a:endParaRPr lang="en-US" sz="1000" dirty="0"/>
          </a:p>
        </p:txBody>
      </p:sp>
      <p:sp>
        <p:nvSpPr>
          <p:cNvPr id="6" name="TextBox 5"/>
          <p:cNvSpPr txBox="1"/>
          <p:nvPr/>
        </p:nvSpPr>
        <p:spPr>
          <a:xfrm>
            <a:off x="2667000" y="762000"/>
            <a:ext cx="4038600" cy="892552"/>
          </a:xfrm>
          <a:prstGeom prst="rect">
            <a:avLst/>
          </a:prstGeom>
          <a:solidFill>
            <a:schemeClr val="accent1">
              <a:lumMod val="20000"/>
              <a:lumOff val="80000"/>
            </a:schemeClr>
          </a:solidFill>
          <a:effectLst>
            <a:innerShdw blurRad="63500" dist="50800" dir="5400000">
              <a:prstClr val="black">
                <a:alpha val="50000"/>
              </a:prstClr>
            </a:innerShdw>
          </a:effectLst>
        </p:spPr>
        <p:txBody>
          <a:bodyPr wrap="square" rtlCol="0">
            <a:spAutoFit/>
          </a:bodyPr>
          <a:lstStyle/>
          <a:p>
            <a:pPr>
              <a:spcAft>
                <a:spcPts val="1200"/>
              </a:spcAft>
            </a:pPr>
            <a:r>
              <a:rPr lang="en-US" sz="2400" dirty="0"/>
              <a:t>s</a:t>
            </a:r>
            <a:r>
              <a:rPr lang="en-US" sz="2400" dirty="0" smtClean="0"/>
              <a:t>implifying </a:t>
            </a:r>
            <a:r>
              <a:rPr lang="en-US" sz="2400" b="1" dirty="0" smtClean="0">
                <a:solidFill>
                  <a:schemeClr val="accent1">
                    <a:lumMod val="75000"/>
                  </a:schemeClr>
                </a:solidFill>
              </a:rPr>
              <a:t>PERFORMANCE</a:t>
            </a:r>
          </a:p>
          <a:p>
            <a:r>
              <a:rPr lang="en-US" dirty="0" smtClean="0"/>
              <a:t>Highly Optimized </a:t>
            </a:r>
            <a:r>
              <a:rPr lang="en-US" b="1" dirty="0" smtClean="0">
                <a:solidFill>
                  <a:schemeClr val="accent1">
                    <a:lumMod val="75000"/>
                  </a:schemeClr>
                </a:solidFill>
              </a:rPr>
              <a:t>Source Code for….</a:t>
            </a:r>
            <a:endParaRPr lang="en-US" b="1" dirty="0">
              <a:solidFill>
                <a:schemeClr val="accent1">
                  <a:lumMod val="75000"/>
                </a:schemeClr>
              </a:solidFill>
            </a:endParaRPr>
          </a:p>
        </p:txBody>
      </p:sp>
      <p:sp>
        <p:nvSpPr>
          <p:cNvPr id="10" name="TextBox 9"/>
          <p:cNvSpPr txBox="1"/>
          <p:nvPr/>
        </p:nvSpPr>
        <p:spPr>
          <a:xfrm>
            <a:off x="4572000" y="1905000"/>
            <a:ext cx="1981200" cy="7402026"/>
          </a:xfrm>
          <a:prstGeom prst="rect">
            <a:avLst/>
          </a:prstGeom>
          <a:noFill/>
        </p:spPr>
        <p:txBody>
          <a:bodyPr wrap="square" rtlCol="0">
            <a:spAutoFit/>
          </a:bodyPr>
          <a:lstStyle/>
          <a:p>
            <a:r>
              <a:rPr lang="en-US" sz="1000" b="1" dirty="0">
                <a:solidFill>
                  <a:schemeClr val="accent1">
                    <a:lumMod val="75000"/>
                  </a:schemeClr>
                </a:solidFill>
              </a:rPr>
              <a:t>Your Functionality</a:t>
            </a:r>
            <a:endParaRPr lang="en-US" sz="1000" dirty="0">
              <a:solidFill>
                <a:schemeClr val="accent1">
                  <a:lumMod val="75000"/>
                </a:schemeClr>
              </a:solidFill>
            </a:endParaRPr>
          </a:p>
          <a:p>
            <a:pPr>
              <a:buFont typeface="Arial" pitchFamily="34" charset="0"/>
              <a:buChar char="•"/>
            </a:pPr>
            <a:r>
              <a:rPr lang="en-US" sz="1000" dirty="0" smtClean="0">
                <a:solidFill>
                  <a:schemeClr val="tx1">
                    <a:tint val="75000"/>
                  </a:schemeClr>
                </a:solidFill>
              </a:rPr>
              <a:t>Fast </a:t>
            </a:r>
            <a:r>
              <a:rPr lang="en-US" sz="1000" dirty="0">
                <a:solidFill>
                  <a:schemeClr val="tx1">
                    <a:tint val="75000"/>
                  </a:schemeClr>
                </a:solidFill>
              </a:rPr>
              <a:t>Fourier Transforms (FFT)</a:t>
            </a:r>
          </a:p>
          <a:p>
            <a:pPr>
              <a:buFont typeface="Arial" pitchFamily="34" charset="0"/>
              <a:buChar char="•"/>
            </a:pPr>
            <a:r>
              <a:rPr lang="en-US" sz="1000" dirty="0" smtClean="0">
                <a:solidFill>
                  <a:schemeClr val="tx1">
                    <a:tint val="75000"/>
                  </a:schemeClr>
                </a:solidFill>
              </a:rPr>
              <a:t>Small </a:t>
            </a:r>
            <a:r>
              <a:rPr lang="en-US" sz="1000" dirty="0">
                <a:solidFill>
                  <a:schemeClr val="tx1">
                    <a:tint val="75000"/>
                  </a:schemeClr>
                </a:solidFill>
              </a:rPr>
              <a:t>Matrix BLAS</a:t>
            </a:r>
          </a:p>
          <a:p>
            <a:pPr>
              <a:buFont typeface="Arial" pitchFamily="34" charset="0"/>
              <a:buChar char="•"/>
            </a:pPr>
            <a:r>
              <a:rPr lang="en-US" sz="1000" dirty="0" smtClean="0">
                <a:solidFill>
                  <a:schemeClr val="tx1">
                    <a:tint val="75000"/>
                  </a:schemeClr>
                </a:solidFill>
              </a:rPr>
              <a:t>Correlation </a:t>
            </a:r>
            <a:r>
              <a:rPr lang="en-US" sz="1000" dirty="0">
                <a:solidFill>
                  <a:schemeClr val="tx1">
                    <a:tint val="75000"/>
                  </a:schemeClr>
                </a:solidFill>
              </a:rPr>
              <a:t>and Convolution</a:t>
            </a:r>
          </a:p>
          <a:p>
            <a:pPr>
              <a:buFont typeface="Arial" pitchFamily="34" charset="0"/>
              <a:buChar char="•"/>
            </a:pPr>
            <a:r>
              <a:rPr lang="en-US" sz="1000" dirty="0" smtClean="0">
                <a:solidFill>
                  <a:schemeClr val="tx1">
                    <a:tint val="75000"/>
                  </a:schemeClr>
                </a:solidFill>
              </a:rPr>
              <a:t>Wavelets </a:t>
            </a:r>
            <a:r>
              <a:rPr lang="en-US" sz="1000" dirty="0">
                <a:solidFill>
                  <a:schemeClr val="tx1">
                    <a:tint val="75000"/>
                  </a:schemeClr>
                </a:solidFill>
              </a:rPr>
              <a:t>and Filter Banks</a:t>
            </a:r>
          </a:p>
          <a:p>
            <a:pPr>
              <a:spcAft>
                <a:spcPts val="600"/>
              </a:spcAft>
              <a:buFont typeface="Arial" pitchFamily="34" charset="0"/>
              <a:buChar char="•"/>
            </a:pPr>
            <a:r>
              <a:rPr lang="en-US" sz="1000" dirty="0" smtClean="0">
                <a:solidFill>
                  <a:schemeClr val="tx1">
                    <a:tint val="75000"/>
                  </a:schemeClr>
                </a:solidFill>
              </a:rPr>
              <a:t>Others</a:t>
            </a:r>
            <a:r>
              <a:rPr lang="en-US" sz="1000" dirty="0">
                <a:solidFill>
                  <a:schemeClr val="tx1">
                    <a:tint val="75000"/>
                  </a:schemeClr>
                </a:solidFill>
              </a:rPr>
              <a:t>….  </a:t>
            </a:r>
          </a:p>
          <a:p>
            <a:r>
              <a:rPr lang="en-US" sz="1000" b="1" dirty="0">
                <a:solidFill>
                  <a:schemeClr val="accent1">
                    <a:lumMod val="75000"/>
                  </a:schemeClr>
                </a:solidFill>
              </a:rPr>
              <a:t>Your Implementation Details</a:t>
            </a:r>
            <a:endParaRPr lang="en-US" sz="1000" dirty="0">
              <a:solidFill>
                <a:schemeClr val="accent1">
                  <a:lumMod val="75000"/>
                </a:schemeClr>
              </a:solidFill>
            </a:endParaRPr>
          </a:p>
          <a:p>
            <a:r>
              <a:rPr lang="en-US" sz="1000" b="1" dirty="0"/>
              <a:t> Data</a:t>
            </a:r>
            <a:endParaRPr lang="en-US" sz="1000" dirty="0"/>
          </a:p>
          <a:p>
            <a:pPr>
              <a:buFont typeface="Arial" pitchFamily="34" charset="0"/>
              <a:buChar char="•"/>
            </a:pPr>
            <a:r>
              <a:rPr lang="en-US" sz="1000" dirty="0" smtClean="0">
                <a:solidFill>
                  <a:schemeClr val="tx1">
                    <a:tint val="75000"/>
                  </a:schemeClr>
                </a:solidFill>
              </a:rPr>
              <a:t>Single/Double/Extended </a:t>
            </a:r>
            <a:r>
              <a:rPr lang="en-US" sz="1000" dirty="0">
                <a:solidFill>
                  <a:schemeClr val="tx1">
                    <a:tint val="75000"/>
                  </a:schemeClr>
                </a:solidFill>
              </a:rPr>
              <a:t>and mixed </a:t>
            </a:r>
            <a:r>
              <a:rPr lang="en-US" sz="1000" dirty="0" smtClean="0">
                <a:solidFill>
                  <a:schemeClr val="tx1">
                    <a:tint val="75000"/>
                  </a:schemeClr>
                </a:solidFill>
              </a:rPr>
              <a:t>Precision </a:t>
            </a:r>
            <a:r>
              <a:rPr lang="en-US" sz="1000" dirty="0">
                <a:solidFill>
                  <a:schemeClr val="tx1">
                    <a:tint val="75000"/>
                  </a:schemeClr>
                </a:solidFill>
              </a:rPr>
              <a:t>Floating Point</a:t>
            </a:r>
          </a:p>
          <a:p>
            <a:pPr>
              <a:buFont typeface="Arial" pitchFamily="34" charset="0"/>
              <a:buChar char="•"/>
            </a:pPr>
            <a:r>
              <a:rPr lang="en-US" sz="1000" dirty="0" smtClean="0">
                <a:solidFill>
                  <a:schemeClr val="tx1">
                    <a:tint val="75000"/>
                  </a:schemeClr>
                </a:solidFill>
              </a:rPr>
              <a:t>Array </a:t>
            </a:r>
            <a:r>
              <a:rPr lang="en-US" sz="1000" dirty="0">
                <a:solidFill>
                  <a:schemeClr val="tx1">
                    <a:tint val="75000"/>
                  </a:schemeClr>
                </a:solidFill>
              </a:rPr>
              <a:t>of </a:t>
            </a:r>
            <a:r>
              <a:rPr lang="en-US" sz="1000" dirty="0" err="1">
                <a:solidFill>
                  <a:schemeClr val="tx1">
                    <a:tint val="75000"/>
                  </a:schemeClr>
                </a:solidFill>
              </a:rPr>
              <a:t>Structs</a:t>
            </a:r>
            <a:r>
              <a:rPr lang="en-US" sz="1000" dirty="0">
                <a:solidFill>
                  <a:schemeClr val="tx1">
                    <a:tint val="75000"/>
                  </a:schemeClr>
                </a:solidFill>
              </a:rPr>
              <a:t> vs. </a:t>
            </a:r>
            <a:r>
              <a:rPr lang="en-US" sz="1000" dirty="0" err="1">
                <a:solidFill>
                  <a:schemeClr val="tx1">
                    <a:tint val="75000"/>
                  </a:schemeClr>
                </a:solidFill>
              </a:rPr>
              <a:t>Struct</a:t>
            </a:r>
            <a:r>
              <a:rPr lang="en-US" sz="1000" dirty="0">
                <a:solidFill>
                  <a:schemeClr val="tx1">
                    <a:tint val="75000"/>
                  </a:schemeClr>
                </a:solidFill>
              </a:rPr>
              <a:t> of arrays</a:t>
            </a:r>
          </a:p>
          <a:p>
            <a:pPr>
              <a:spcAft>
                <a:spcPts val="300"/>
              </a:spcAft>
              <a:buFont typeface="Arial" pitchFamily="34" charset="0"/>
              <a:buChar char="•"/>
            </a:pPr>
            <a:r>
              <a:rPr lang="en-US" sz="1000" dirty="0" smtClean="0">
                <a:solidFill>
                  <a:schemeClr val="tx1">
                    <a:tint val="75000"/>
                  </a:schemeClr>
                </a:solidFill>
              </a:rPr>
              <a:t>Others</a:t>
            </a:r>
            <a:r>
              <a:rPr lang="en-US" sz="1000" dirty="0">
                <a:solidFill>
                  <a:schemeClr val="tx1">
                    <a:tint val="75000"/>
                  </a:schemeClr>
                </a:solidFill>
              </a:rPr>
              <a:t>…</a:t>
            </a:r>
          </a:p>
          <a:p>
            <a:r>
              <a:rPr lang="en-US" sz="1000" b="1" dirty="0"/>
              <a:t>Memory Allocation</a:t>
            </a:r>
            <a:endParaRPr lang="en-US" sz="1000" dirty="0"/>
          </a:p>
          <a:p>
            <a:pPr>
              <a:buFont typeface="Arial" pitchFamily="34" charset="0"/>
              <a:buChar char="•"/>
            </a:pPr>
            <a:r>
              <a:rPr lang="en-US" sz="1000" dirty="0" smtClean="0">
                <a:solidFill>
                  <a:schemeClr val="tx1">
                    <a:tint val="75000"/>
                  </a:schemeClr>
                </a:solidFill>
              </a:rPr>
              <a:t>Stack</a:t>
            </a:r>
            <a:endParaRPr lang="en-US" sz="1000" dirty="0">
              <a:solidFill>
                <a:schemeClr val="tx1">
                  <a:tint val="75000"/>
                </a:schemeClr>
              </a:solidFill>
            </a:endParaRPr>
          </a:p>
          <a:p>
            <a:pPr>
              <a:buFont typeface="Arial" pitchFamily="34" charset="0"/>
              <a:buChar char="•"/>
            </a:pPr>
            <a:r>
              <a:rPr lang="en-US" sz="1000" dirty="0" smtClean="0">
                <a:solidFill>
                  <a:schemeClr val="tx1">
                    <a:tint val="75000"/>
                  </a:schemeClr>
                </a:solidFill>
              </a:rPr>
              <a:t>Dynamic </a:t>
            </a:r>
            <a:r>
              <a:rPr lang="en-US" sz="1000" dirty="0">
                <a:solidFill>
                  <a:schemeClr val="tx1">
                    <a:tint val="75000"/>
                  </a:schemeClr>
                </a:solidFill>
              </a:rPr>
              <a:t>(Heap)</a:t>
            </a:r>
          </a:p>
          <a:p>
            <a:pPr>
              <a:buFont typeface="Arial" pitchFamily="34" charset="0"/>
              <a:buChar char="•"/>
            </a:pPr>
            <a:r>
              <a:rPr lang="en-US" sz="1000" dirty="0" smtClean="0">
                <a:solidFill>
                  <a:schemeClr val="tx1">
                    <a:tint val="75000"/>
                  </a:schemeClr>
                </a:solidFill>
              </a:rPr>
              <a:t>Dynamic </a:t>
            </a:r>
            <a:r>
              <a:rPr lang="en-US" sz="1000" dirty="0">
                <a:solidFill>
                  <a:schemeClr val="tx1">
                    <a:tint val="75000"/>
                  </a:schemeClr>
                </a:solidFill>
              </a:rPr>
              <a:t>(User-Provided memory    Allocator)</a:t>
            </a:r>
          </a:p>
          <a:p>
            <a:pPr>
              <a:spcAft>
                <a:spcPts val="300"/>
              </a:spcAft>
              <a:buFont typeface="Arial" pitchFamily="34" charset="0"/>
              <a:buChar char="•"/>
            </a:pPr>
            <a:r>
              <a:rPr lang="en-US" sz="1000" dirty="0" smtClean="0">
                <a:solidFill>
                  <a:schemeClr val="tx1">
                    <a:tint val="75000"/>
                  </a:schemeClr>
                </a:solidFill>
              </a:rPr>
              <a:t>Others</a:t>
            </a:r>
            <a:r>
              <a:rPr lang="en-US" sz="1000" dirty="0">
                <a:solidFill>
                  <a:schemeClr val="tx1">
                    <a:tint val="75000"/>
                  </a:schemeClr>
                </a:solidFill>
              </a:rPr>
              <a:t>…</a:t>
            </a:r>
          </a:p>
          <a:p>
            <a:r>
              <a:rPr lang="en-US" sz="1000" b="1" dirty="0"/>
              <a:t>Threading and Messaging</a:t>
            </a:r>
            <a:endParaRPr lang="en-US" sz="1000" dirty="0"/>
          </a:p>
          <a:p>
            <a:pPr>
              <a:buFont typeface="Arial" pitchFamily="34" charset="0"/>
              <a:buChar char="•"/>
            </a:pPr>
            <a:r>
              <a:rPr lang="en-US" sz="1000" dirty="0" smtClean="0">
                <a:solidFill>
                  <a:schemeClr val="tx1">
                    <a:tint val="75000"/>
                  </a:schemeClr>
                </a:solidFill>
              </a:rPr>
              <a:t>Fork/Join</a:t>
            </a:r>
            <a:r>
              <a:rPr lang="en-US" sz="1000" dirty="0">
                <a:solidFill>
                  <a:schemeClr val="tx1">
                    <a:tint val="75000"/>
                  </a:schemeClr>
                </a:solidFill>
              </a:rPr>
              <a:t>, Leverage Existing Threads (Multiple Entry-Points)</a:t>
            </a:r>
          </a:p>
          <a:p>
            <a:pPr>
              <a:buFont typeface="Arial" pitchFamily="34" charset="0"/>
              <a:buChar char="•"/>
            </a:pPr>
            <a:r>
              <a:rPr lang="en-US" sz="1000" dirty="0" smtClean="0">
                <a:solidFill>
                  <a:schemeClr val="tx1">
                    <a:tint val="75000"/>
                  </a:schemeClr>
                </a:solidFill>
              </a:rPr>
              <a:t>Open </a:t>
            </a:r>
            <a:r>
              <a:rPr lang="en-US" sz="1000" dirty="0">
                <a:solidFill>
                  <a:schemeClr val="tx1">
                    <a:tint val="75000"/>
                  </a:schemeClr>
                </a:solidFill>
              </a:rPr>
              <a:t>MP</a:t>
            </a:r>
          </a:p>
          <a:p>
            <a:pPr>
              <a:buFont typeface="Arial" pitchFamily="34" charset="0"/>
              <a:buChar char="•"/>
            </a:pPr>
            <a:r>
              <a:rPr lang="en-US" sz="1000" dirty="0" err="1" smtClean="0">
                <a:solidFill>
                  <a:schemeClr val="tx1">
                    <a:tint val="75000"/>
                  </a:schemeClr>
                </a:solidFill>
              </a:rPr>
              <a:t>PThreads</a:t>
            </a:r>
            <a:endParaRPr lang="en-US" sz="1000" dirty="0">
              <a:solidFill>
                <a:schemeClr val="tx1">
                  <a:tint val="75000"/>
                </a:schemeClr>
              </a:solidFill>
            </a:endParaRPr>
          </a:p>
          <a:p>
            <a:pPr>
              <a:buFont typeface="Arial" pitchFamily="34" charset="0"/>
              <a:buChar char="•"/>
            </a:pPr>
            <a:r>
              <a:rPr lang="en-US" sz="1000" dirty="0" smtClean="0">
                <a:solidFill>
                  <a:schemeClr val="tx1">
                    <a:tint val="75000"/>
                  </a:schemeClr>
                </a:solidFill>
              </a:rPr>
              <a:t>MPI</a:t>
            </a:r>
            <a:endParaRPr lang="en-US" sz="1000" dirty="0">
              <a:solidFill>
                <a:schemeClr val="tx1">
                  <a:tint val="75000"/>
                </a:schemeClr>
              </a:solidFill>
            </a:endParaRPr>
          </a:p>
          <a:p>
            <a:pPr>
              <a:buFont typeface="Arial" pitchFamily="34" charset="0"/>
              <a:buChar char="•"/>
            </a:pPr>
            <a:r>
              <a:rPr lang="en-US" sz="1000" dirty="0" err="1" smtClean="0">
                <a:solidFill>
                  <a:schemeClr val="tx1">
                    <a:tint val="75000"/>
                  </a:schemeClr>
                </a:solidFill>
              </a:rPr>
              <a:t>GASNet</a:t>
            </a:r>
            <a:endParaRPr lang="en-US" sz="1000" dirty="0">
              <a:solidFill>
                <a:schemeClr val="tx1">
                  <a:tint val="75000"/>
                </a:schemeClr>
              </a:solidFill>
            </a:endParaRPr>
          </a:p>
          <a:p>
            <a:pPr>
              <a:buFont typeface="Arial" pitchFamily="34" charset="0"/>
              <a:buChar char="•"/>
            </a:pPr>
            <a:r>
              <a:rPr lang="en-US" sz="1000" dirty="0" smtClean="0">
                <a:solidFill>
                  <a:schemeClr val="tx1">
                    <a:tint val="75000"/>
                  </a:schemeClr>
                </a:solidFill>
              </a:rPr>
              <a:t>Global </a:t>
            </a:r>
            <a:r>
              <a:rPr lang="en-US" sz="1000" dirty="0">
                <a:solidFill>
                  <a:schemeClr val="tx1">
                    <a:tint val="75000"/>
                  </a:schemeClr>
                </a:solidFill>
              </a:rPr>
              <a:t>Arrays</a:t>
            </a:r>
          </a:p>
          <a:p>
            <a:pPr>
              <a:buFont typeface="Arial" pitchFamily="34" charset="0"/>
              <a:buChar char="•"/>
            </a:pPr>
            <a:r>
              <a:rPr lang="en-US" sz="1000" dirty="0" smtClean="0">
                <a:solidFill>
                  <a:schemeClr val="tx1">
                    <a:tint val="75000"/>
                  </a:schemeClr>
                </a:solidFill>
              </a:rPr>
              <a:t>UPC </a:t>
            </a:r>
            <a:r>
              <a:rPr lang="en-US" sz="1000" dirty="0">
                <a:solidFill>
                  <a:schemeClr val="tx1">
                    <a:tint val="75000"/>
                  </a:schemeClr>
                </a:solidFill>
              </a:rPr>
              <a:t>and CAF</a:t>
            </a:r>
          </a:p>
          <a:p>
            <a:pPr>
              <a:buFont typeface="Arial" pitchFamily="34" charset="0"/>
              <a:buChar char="•"/>
            </a:pPr>
            <a:r>
              <a:rPr lang="en-US" sz="1000" dirty="0" smtClean="0">
                <a:solidFill>
                  <a:schemeClr val="tx1">
                    <a:tint val="75000"/>
                  </a:schemeClr>
                </a:solidFill>
              </a:rPr>
              <a:t>CUDA</a:t>
            </a:r>
            <a:endParaRPr lang="en-US" sz="1000" dirty="0">
              <a:solidFill>
                <a:schemeClr val="tx1">
                  <a:tint val="75000"/>
                </a:schemeClr>
              </a:solidFill>
            </a:endParaRPr>
          </a:p>
          <a:p>
            <a:pPr>
              <a:buFont typeface="Arial" pitchFamily="34" charset="0"/>
              <a:buChar char="•"/>
            </a:pPr>
            <a:r>
              <a:rPr lang="en-US" sz="1000" dirty="0" err="1" smtClean="0">
                <a:solidFill>
                  <a:schemeClr val="tx1">
                    <a:tint val="75000"/>
                  </a:schemeClr>
                </a:solidFill>
              </a:rPr>
              <a:t>OpenCL</a:t>
            </a:r>
            <a:endParaRPr lang="en-US" sz="1000" dirty="0">
              <a:solidFill>
                <a:schemeClr val="tx1">
                  <a:tint val="75000"/>
                </a:schemeClr>
              </a:solidFill>
            </a:endParaRPr>
          </a:p>
          <a:p>
            <a:pPr>
              <a:buFont typeface="Arial" pitchFamily="34" charset="0"/>
              <a:buChar char="•"/>
            </a:pPr>
            <a:r>
              <a:rPr lang="en-US" sz="1000" dirty="0" smtClean="0">
                <a:solidFill>
                  <a:schemeClr val="tx1">
                    <a:tint val="75000"/>
                  </a:schemeClr>
                </a:solidFill>
              </a:rPr>
              <a:t>Boost</a:t>
            </a:r>
            <a:endParaRPr lang="en-US" sz="1000" dirty="0">
              <a:solidFill>
                <a:schemeClr val="tx1">
                  <a:tint val="75000"/>
                </a:schemeClr>
              </a:solidFill>
            </a:endParaRPr>
          </a:p>
          <a:p>
            <a:pPr>
              <a:buFont typeface="Arial" pitchFamily="34" charset="0"/>
              <a:buChar char="•"/>
            </a:pPr>
            <a:r>
              <a:rPr lang="en-US" sz="1000" dirty="0" smtClean="0">
                <a:solidFill>
                  <a:schemeClr val="tx1">
                    <a:tint val="75000"/>
                  </a:schemeClr>
                </a:solidFill>
              </a:rPr>
              <a:t>Thread </a:t>
            </a:r>
            <a:r>
              <a:rPr lang="en-US" sz="1000" dirty="0">
                <a:solidFill>
                  <a:schemeClr val="tx1">
                    <a:tint val="75000"/>
                  </a:schemeClr>
                </a:solidFill>
              </a:rPr>
              <a:t>Building Blocks</a:t>
            </a:r>
          </a:p>
          <a:p>
            <a:pPr>
              <a:buFont typeface="Arial" pitchFamily="34" charset="0"/>
              <a:buChar char="•"/>
            </a:pPr>
            <a:r>
              <a:rPr lang="en-US" sz="1000" dirty="0" smtClean="0">
                <a:solidFill>
                  <a:schemeClr val="tx1">
                    <a:tint val="75000"/>
                  </a:schemeClr>
                </a:solidFill>
              </a:rPr>
              <a:t>HPCS </a:t>
            </a:r>
            <a:r>
              <a:rPr lang="en-US" sz="1000" dirty="0">
                <a:solidFill>
                  <a:schemeClr val="tx1">
                    <a:tint val="75000"/>
                  </a:schemeClr>
                </a:solidFill>
              </a:rPr>
              <a:t>languages (Chapel, X10)</a:t>
            </a:r>
          </a:p>
          <a:p>
            <a:pPr>
              <a:buFont typeface="Arial" pitchFamily="34" charset="0"/>
              <a:buChar char="•"/>
            </a:pPr>
            <a:r>
              <a:rPr lang="en-US" sz="1000" dirty="0" err="1" smtClean="0">
                <a:solidFill>
                  <a:schemeClr val="tx1">
                    <a:tint val="75000"/>
                  </a:schemeClr>
                </a:solidFill>
              </a:rPr>
              <a:t>MapReduce</a:t>
            </a:r>
            <a:endParaRPr lang="en-US" sz="1000" dirty="0">
              <a:solidFill>
                <a:schemeClr val="tx1">
                  <a:tint val="75000"/>
                </a:schemeClr>
              </a:solidFill>
            </a:endParaRPr>
          </a:p>
          <a:p>
            <a:pPr>
              <a:spcAft>
                <a:spcPts val="300"/>
              </a:spcAft>
              <a:buFont typeface="Arial" pitchFamily="34" charset="0"/>
              <a:buChar char="•"/>
            </a:pPr>
            <a:r>
              <a:rPr lang="en-US" sz="1000" dirty="0" smtClean="0">
                <a:solidFill>
                  <a:schemeClr val="tx1">
                    <a:tint val="75000"/>
                  </a:schemeClr>
                </a:solidFill>
              </a:rPr>
              <a:t>Others</a:t>
            </a:r>
            <a:r>
              <a:rPr lang="en-US" sz="1000" dirty="0">
                <a:solidFill>
                  <a:schemeClr val="tx1">
                    <a:tint val="75000"/>
                  </a:schemeClr>
                </a:solidFill>
              </a:rPr>
              <a:t>…</a:t>
            </a:r>
          </a:p>
          <a:p>
            <a:r>
              <a:rPr lang="en-US" sz="1000" b="1" dirty="0"/>
              <a:t>Language </a:t>
            </a:r>
            <a:endParaRPr lang="en-US" sz="1000" dirty="0"/>
          </a:p>
          <a:p>
            <a:pPr>
              <a:buFont typeface="Arial" pitchFamily="34" charset="0"/>
              <a:buChar char="•"/>
            </a:pPr>
            <a:r>
              <a:rPr lang="fr-BE" sz="1000" dirty="0" smtClean="0">
                <a:solidFill>
                  <a:schemeClr val="tx1">
                    <a:tint val="75000"/>
                  </a:schemeClr>
                </a:solidFill>
              </a:rPr>
              <a:t>C&amp;C</a:t>
            </a:r>
            <a:r>
              <a:rPr lang="fr-BE" sz="1000" dirty="0">
                <a:solidFill>
                  <a:schemeClr val="tx1">
                    <a:tint val="75000"/>
                  </a:schemeClr>
                </a:solidFill>
              </a:rPr>
              <a:t>++</a:t>
            </a:r>
            <a:endParaRPr lang="en-US" sz="1000" dirty="0">
              <a:solidFill>
                <a:schemeClr val="tx1">
                  <a:tint val="75000"/>
                </a:schemeClr>
              </a:solidFill>
            </a:endParaRPr>
          </a:p>
          <a:p>
            <a:pPr>
              <a:buFont typeface="Arial" pitchFamily="34" charset="0"/>
              <a:buChar char="•"/>
            </a:pPr>
            <a:r>
              <a:rPr lang="fr-BE" sz="1000" dirty="0" smtClean="0">
                <a:solidFill>
                  <a:schemeClr val="tx1">
                    <a:tint val="75000"/>
                  </a:schemeClr>
                </a:solidFill>
              </a:rPr>
              <a:t>Fortran </a:t>
            </a:r>
            <a:r>
              <a:rPr lang="fr-BE" sz="1000" dirty="0">
                <a:solidFill>
                  <a:schemeClr val="tx1">
                    <a:tint val="75000"/>
                  </a:schemeClr>
                </a:solidFill>
              </a:rPr>
              <a:t>77, 90, 95</a:t>
            </a:r>
            <a:endParaRPr lang="en-US" sz="1000" dirty="0">
              <a:solidFill>
                <a:schemeClr val="tx1">
                  <a:tint val="75000"/>
                </a:schemeClr>
              </a:solidFill>
            </a:endParaRPr>
          </a:p>
          <a:p>
            <a:pPr>
              <a:buFont typeface="Arial" pitchFamily="34" charset="0"/>
              <a:buChar char="•"/>
            </a:pPr>
            <a:r>
              <a:rPr lang="fr-BE" sz="1000" dirty="0" smtClean="0">
                <a:solidFill>
                  <a:schemeClr val="tx1">
                    <a:tint val="75000"/>
                  </a:schemeClr>
                </a:solidFill>
              </a:rPr>
              <a:t>Java </a:t>
            </a:r>
            <a:r>
              <a:rPr lang="fr-BE" sz="1000" dirty="0">
                <a:solidFill>
                  <a:schemeClr val="tx1">
                    <a:tint val="75000"/>
                  </a:schemeClr>
                </a:solidFill>
              </a:rPr>
              <a:t>C#</a:t>
            </a:r>
            <a:endParaRPr lang="en-US" sz="1000" dirty="0">
              <a:solidFill>
                <a:schemeClr val="tx1">
                  <a:tint val="75000"/>
                </a:schemeClr>
              </a:solidFill>
            </a:endParaRPr>
          </a:p>
          <a:p>
            <a:pPr>
              <a:spcAft>
                <a:spcPts val="300"/>
              </a:spcAft>
              <a:buFont typeface="Arial" pitchFamily="34" charset="0"/>
              <a:buChar char="•"/>
            </a:pPr>
            <a:r>
              <a:rPr lang="en-US" sz="1000" dirty="0" smtClean="0">
                <a:solidFill>
                  <a:schemeClr val="tx1">
                    <a:tint val="75000"/>
                  </a:schemeClr>
                </a:solidFill>
              </a:rPr>
              <a:t>Others</a:t>
            </a:r>
            <a:r>
              <a:rPr lang="en-US" sz="1000" dirty="0">
                <a:solidFill>
                  <a:schemeClr val="tx1">
                    <a:tint val="75000"/>
                  </a:schemeClr>
                </a:solidFill>
              </a:rPr>
              <a:t>…</a:t>
            </a:r>
          </a:p>
          <a:p>
            <a:r>
              <a:rPr lang="en-US" sz="1000" b="1" dirty="0"/>
              <a:t>Operating System</a:t>
            </a:r>
            <a:endParaRPr lang="en-US" sz="1000" dirty="0"/>
          </a:p>
          <a:p>
            <a:pPr>
              <a:buFont typeface="Arial" pitchFamily="34" charset="0"/>
              <a:buChar char="•"/>
            </a:pPr>
            <a:r>
              <a:rPr lang="en-US" sz="1000" dirty="0" smtClean="0">
                <a:solidFill>
                  <a:schemeClr val="tx1">
                    <a:tint val="75000"/>
                  </a:schemeClr>
                </a:solidFill>
              </a:rPr>
              <a:t>Unix</a:t>
            </a:r>
            <a:endParaRPr lang="en-US" sz="1000" dirty="0">
              <a:solidFill>
                <a:schemeClr val="tx1">
                  <a:tint val="75000"/>
                </a:schemeClr>
              </a:solidFill>
            </a:endParaRPr>
          </a:p>
          <a:p>
            <a:pPr>
              <a:buFont typeface="Arial" pitchFamily="34" charset="0"/>
              <a:buChar char="•"/>
            </a:pPr>
            <a:r>
              <a:rPr lang="en-US" sz="1000" dirty="0" smtClean="0">
                <a:solidFill>
                  <a:schemeClr val="tx1">
                    <a:tint val="75000"/>
                  </a:schemeClr>
                </a:solidFill>
              </a:rPr>
              <a:t>Linux</a:t>
            </a:r>
            <a:endParaRPr lang="en-US" sz="1000" dirty="0">
              <a:solidFill>
                <a:schemeClr val="tx1">
                  <a:tint val="75000"/>
                </a:schemeClr>
              </a:solidFill>
            </a:endParaRPr>
          </a:p>
          <a:p>
            <a:pPr>
              <a:buFont typeface="Arial" pitchFamily="34" charset="0"/>
              <a:buChar char="•"/>
            </a:pPr>
            <a:r>
              <a:rPr lang="en-US" sz="1000" dirty="0" smtClean="0">
                <a:solidFill>
                  <a:schemeClr val="tx1">
                    <a:tint val="75000"/>
                  </a:schemeClr>
                </a:solidFill>
              </a:rPr>
              <a:t>Windows </a:t>
            </a:r>
            <a:r>
              <a:rPr lang="en-US" sz="1000" dirty="0">
                <a:solidFill>
                  <a:schemeClr val="tx1">
                    <a:tint val="75000"/>
                  </a:schemeClr>
                </a:solidFill>
              </a:rPr>
              <a:t>HPC Server</a:t>
            </a:r>
          </a:p>
          <a:p>
            <a:pPr>
              <a:buFont typeface="Arial" pitchFamily="34" charset="0"/>
              <a:buChar char="•"/>
            </a:pPr>
            <a:r>
              <a:rPr lang="en-US" sz="1000" dirty="0" smtClean="0">
                <a:solidFill>
                  <a:schemeClr val="tx1">
                    <a:tint val="75000"/>
                  </a:schemeClr>
                </a:solidFill>
              </a:rPr>
              <a:t>AIX</a:t>
            </a:r>
            <a:endParaRPr lang="en-US" sz="1000" dirty="0">
              <a:solidFill>
                <a:schemeClr val="tx1">
                  <a:tint val="75000"/>
                </a:schemeClr>
              </a:solidFill>
            </a:endParaRPr>
          </a:p>
        </p:txBody>
      </p:sp>
      <p:pic>
        <p:nvPicPr>
          <p:cNvPr id="4" name="Picture 3" descr="SpiralGenD15aR03bP01ZL-Tyler3b.jpg"/>
          <p:cNvPicPr>
            <a:picLocks noChangeAspect="1"/>
          </p:cNvPicPr>
          <p:nvPr/>
        </p:nvPicPr>
        <p:blipFill>
          <a:blip r:embed="rId3" cstate="print"/>
          <a:stretch>
            <a:fillRect/>
          </a:stretch>
        </p:blipFill>
        <p:spPr>
          <a:xfrm>
            <a:off x="0" y="0"/>
            <a:ext cx="2667000" cy="1000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iralGenD15aR03bP01ZL-Tyler3b.jpg"/>
          <p:cNvPicPr>
            <a:picLocks noChangeAspect="1"/>
          </p:cNvPicPr>
          <p:nvPr/>
        </p:nvPicPr>
        <p:blipFill>
          <a:blip r:embed="rId2" cstate="print"/>
          <a:stretch>
            <a:fillRect/>
          </a:stretch>
        </p:blipFill>
        <p:spPr>
          <a:xfrm>
            <a:off x="1447800" y="8382000"/>
            <a:ext cx="1828800" cy="685800"/>
          </a:xfrm>
          <a:prstGeom prst="rect">
            <a:avLst/>
          </a:prstGeom>
        </p:spPr>
      </p:pic>
      <p:sp>
        <p:nvSpPr>
          <p:cNvPr id="3" name="TextBox 2"/>
          <p:cNvSpPr txBox="1"/>
          <p:nvPr/>
        </p:nvSpPr>
        <p:spPr>
          <a:xfrm>
            <a:off x="3200400" y="8610600"/>
            <a:ext cx="3810000" cy="738664"/>
          </a:xfrm>
          <a:prstGeom prst="rect">
            <a:avLst/>
          </a:prstGeom>
          <a:noFill/>
        </p:spPr>
        <p:txBody>
          <a:bodyPr wrap="square" rtlCol="0">
            <a:spAutoFit/>
          </a:bodyPr>
          <a:lstStyle/>
          <a:p>
            <a:r>
              <a:rPr lang="en-US" sz="1200" dirty="0" smtClean="0"/>
              <a:t>201 S. </a:t>
            </a:r>
            <a:r>
              <a:rPr lang="en-US" sz="1200" dirty="0"/>
              <a:t>C</a:t>
            </a:r>
            <a:r>
              <a:rPr lang="en-US" sz="1200" dirty="0" smtClean="0"/>
              <a:t>raig St., Suite 2E|Pittsburgh, PA  15213</a:t>
            </a:r>
          </a:p>
          <a:p>
            <a:r>
              <a:rPr lang="en-US" sz="1200" dirty="0" smtClean="0"/>
              <a:t>412.567.1010|info@spiralgen.com|www.spiralgen.com</a:t>
            </a:r>
          </a:p>
          <a:p>
            <a:endParaRPr lang="en-US" dirty="0"/>
          </a:p>
        </p:txBody>
      </p:sp>
      <p:sp>
        <p:nvSpPr>
          <p:cNvPr id="4" name="TextBox 3"/>
          <p:cNvSpPr txBox="1"/>
          <p:nvPr/>
        </p:nvSpPr>
        <p:spPr>
          <a:xfrm>
            <a:off x="152400" y="152401"/>
            <a:ext cx="3048000" cy="3693319"/>
          </a:xfrm>
          <a:prstGeom prst="rect">
            <a:avLst/>
          </a:prstGeom>
          <a:noFill/>
        </p:spPr>
        <p:txBody>
          <a:bodyPr wrap="square" rtlCol="0">
            <a:spAutoFit/>
          </a:bodyPr>
          <a:lstStyle/>
          <a:p>
            <a:pPr>
              <a:spcAft>
                <a:spcPts val="300"/>
              </a:spcAft>
            </a:pPr>
            <a:r>
              <a:rPr lang="en-US" dirty="0" smtClean="0"/>
              <a:t>SpiralGen </a:t>
            </a:r>
            <a:r>
              <a:rPr lang="en-US" b="1" dirty="0" smtClean="0">
                <a:solidFill>
                  <a:schemeClr val="accent1">
                    <a:lumMod val="75000"/>
                  </a:schemeClr>
                </a:solidFill>
              </a:rPr>
              <a:t>Services</a:t>
            </a:r>
          </a:p>
          <a:p>
            <a:r>
              <a:rPr lang="en-US" sz="1400" b="1" dirty="0" smtClean="0">
                <a:solidFill>
                  <a:schemeClr val="accent1">
                    <a:lumMod val="75000"/>
                  </a:schemeClr>
                </a:solidFill>
              </a:rPr>
              <a:t>Highly Optimized Custom Components</a:t>
            </a:r>
          </a:p>
          <a:p>
            <a:pPr>
              <a:spcAft>
                <a:spcPts val="300"/>
              </a:spcAft>
            </a:pPr>
            <a:r>
              <a:rPr lang="en-US" sz="1100" dirty="0" smtClean="0"/>
              <a:t>SpiralGen provides performance-critical software components for your target application, standard, and platform.  </a:t>
            </a:r>
          </a:p>
          <a:p>
            <a:r>
              <a:rPr lang="en-US" sz="1400" b="1" dirty="0" smtClean="0">
                <a:solidFill>
                  <a:schemeClr val="accent1">
                    <a:lumMod val="75000"/>
                  </a:schemeClr>
                </a:solidFill>
              </a:rPr>
              <a:t>Performance Consulting</a:t>
            </a:r>
          </a:p>
          <a:p>
            <a:pPr>
              <a:spcAft>
                <a:spcPts val="300"/>
              </a:spcAft>
            </a:pPr>
            <a:r>
              <a:rPr lang="en-US" sz="1100" dirty="0" smtClean="0"/>
              <a:t>Review your application/algorithm and recommend an architecture, hardware and software approach.</a:t>
            </a:r>
          </a:p>
          <a:p>
            <a:r>
              <a:rPr lang="en-US" sz="1400" b="1" dirty="0" smtClean="0">
                <a:solidFill>
                  <a:schemeClr val="accent1">
                    <a:lumMod val="75000"/>
                  </a:schemeClr>
                </a:solidFill>
              </a:rPr>
              <a:t>Benchmarking</a:t>
            </a:r>
          </a:p>
          <a:p>
            <a:pPr>
              <a:spcAft>
                <a:spcPts val="300"/>
              </a:spcAft>
            </a:pPr>
            <a:r>
              <a:rPr lang="en-US" sz="1100" dirty="0" smtClean="0"/>
              <a:t>Benchmark and analyze the performance of your application, estimate realizable speedup, and recommend relevant software components and services.</a:t>
            </a:r>
          </a:p>
          <a:p>
            <a:r>
              <a:rPr lang="en-US" sz="1400" b="1" dirty="0" smtClean="0">
                <a:solidFill>
                  <a:schemeClr val="accent1">
                    <a:lumMod val="75000"/>
                  </a:schemeClr>
                </a:solidFill>
              </a:rPr>
              <a:t>Integration and Maintenance</a:t>
            </a:r>
          </a:p>
          <a:p>
            <a:r>
              <a:rPr lang="en-US" sz="1100" dirty="0"/>
              <a:t>Installation, integration, testing and upgrade services for SpiralGen components. </a:t>
            </a:r>
          </a:p>
          <a:p>
            <a:endParaRPr lang="en-US" dirty="0"/>
          </a:p>
        </p:txBody>
      </p:sp>
      <p:sp>
        <p:nvSpPr>
          <p:cNvPr id="5" name="TextBox 4"/>
          <p:cNvSpPr txBox="1"/>
          <p:nvPr/>
        </p:nvSpPr>
        <p:spPr>
          <a:xfrm>
            <a:off x="152400" y="3505200"/>
            <a:ext cx="3733800" cy="3754874"/>
          </a:xfrm>
          <a:prstGeom prst="rect">
            <a:avLst/>
          </a:prstGeom>
          <a:noFill/>
        </p:spPr>
        <p:txBody>
          <a:bodyPr wrap="square" rtlCol="0">
            <a:spAutoFit/>
          </a:bodyPr>
          <a:lstStyle/>
          <a:p>
            <a:r>
              <a:rPr lang="en-US" dirty="0" smtClean="0"/>
              <a:t>SpiralGen </a:t>
            </a:r>
            <a:r>
              <a:rPr lang="en-US" b="1" dirty="0" smtClean="0">
                <a:solidFill>
                  <a:schemeClr val="accent1">
                    <a:lumMod val="75000"/>
                  </a:schemeClr>
                </a:solidFill>
              </a:rPr>
              <a:t>Expertise</a:t>
            </a:r>
          </a:p>
          <a:p>
            <a:r>
              <a:rPr lang="en-US" sz="1100" dirty="0" smtClean="0"/>
              <a:t>SpiralGen components harness the expertise of some of the world’s leading experts on parallel programming and high performance optimization and deliver it to your application.</a:t>
            </a:r>
          </a:p>
          <a:p>
            <a:endParaRPr lang="en-US" sz="1100" dirty="0"/>
          </a:p>
          <a:p>
            <a:r>
              <a:rPr lang="en-US" sz="1100" dirty="0" smtClean="0"/>
              <a:t>SpiralGen holds the exclusive license to the Spiral software generation and optimization technology developed under the lead of Carnegie Mellon University.  The technology is the result of more than a decade of research and $12 million of funding, and combines the collaborative research and development output of faculty members from signal processing, algorithm design, computer architecture, compilers, computer algebra, high performance computing and machine learning, 25 graduate students and 5 postdoctoral researchers.  Results have been published in more than 20 journal and 60 peer-reviewed conference articles.  </a:t>
            </a:r>
          </a:p>
          <a:p>
            <a:endParaRPr lang="en-US" sz="1100" dirty="0"/>
          </a:p>
          <a:p>
            <a:r>
              <a:rPr lang="en-US" sz="1100" dirty="0" smtClean="0"/>
              <a:t>SpiralGen delivers superfast software components for cutting edge parallel platforms.  Contact us to discuss your optimization needs and see how SpiralGen can help you now. </a:t>
            </a:r>
            <a:endParaRPr lang="en-US" sz="1100" dirty="0"/>
          </a:p>
        </p:txBody>
      </p:sp>
      <p:sp>
        <p:nvSpPr>
          <p:cNvPr id="6" name="TextBox 5"/>
          <p:cNvSpPr txBox="1"/>
          <p:nvPr/>
        </p:nvSpPr>
        <p:spPr>
          <a:xfrm>
            <a:off x="152400" y="7162800"/>
            <a:ext cx="2362200" cy="1869743"/>
          </a:xfrm>
          <a:prstGeom prst="rect">
            <a:avLst/>
          </a:prstGeom>
          <a:noFill/>
        </p:spPr>
        <p:txBody>
          <a:bodyPr wrap="square" rtlCol="0">
            <a:spAutoFit/>
          </a:bodyPr>
          <a:lstStyle/>
          <a:p>
            <a:pPr>
              <a:spcAft>
                <a:spcPts val="300"/>
              </a:spcAft>
            </a:pPr>
            <a:r>
              <a:rPr lang="en-US" dirty="0" smtClean="0"/>
              <a:t>SpiralGen </a:t>
            </a:r>
            <a:r>
              <a:rPr lang="en-US" b="1" dirty="0" smtClean="0">
                <a:solidFill>
                  <a:schemeClr val="accent1">
                    <a:lumMod val="75000"/>
                  </a:schemeClr>
                </a:solidFill>
              </a:rPr>
              <a:t>Benefits</a:t>
            </a:r>
          </a:p>
          <a:p>
            <a:pPr>
              <a:buFont typeface="Arial" pitchFamily="34" charset="0"/>
              <a:buChar char="•"/>
            </a:pPr>
            <a:r>
              <a:rPr lang="en-US" sz="1100" dirty="0" smtClean="0"/>
              <a:t>Faster time-to-market</a:t>
            </a:r>
          </a:p>
          <a:p>
            <a:pPr>
              <a:buFont typeface="Arial" pitchFamily="34" charset="0"/>
              <a:buChar char="•"/>
            </a:pPr>
            <a:r>
              <a:rPr lang="en-US" sz="1100" dirty="0" smtClean="0"/>
              <a:t>Higher performance</a:t>
            </a:r>
          </a:p>
          <a:p>
            <a:pPr>
              <a:buFont typeface="Arial" pitchFamily="34" charset="0"/>
              <a:buChar char="•"/>
            </a:pPr>
            <a:r>
              <a:rPr lang="en-US" sz="1100" dirty="0" smtClean="0"/>
              <a:t>Higher reliability</a:t>
            </a:r>
          </a:p>
          <a:p>
            <a:pPr>
              <a:buFont typeface="Arial" pitchFamily="34" charset="0"/>
              <a:buChar char="•"/>
            </a:pPr>
            <a:r>
              <a:rPr lang="en-US" sz="1100" dirty="0" smtClean="0"/>
              <a:t>Higher maintainability</a:t>
            </a:r>
          </a:p>
          <a:p>
            <a:pPr>
              <a:buFont typeface="Arial" pitchFamily="34" charset="0"/>
              <a:buChar char="•"/>
            </a:pPr>
            <a:r>
              <a:rPr lang="en-US" sz="1100" dirty="0" smtClean="0"/>
              <a:t>Faster porting to new architectures</a:t>
            </a:r>
          </a:p>
          <a:p>
            <a:pPr>
              <a:buFont typeface="Arial" pitchFamily="34" charset="0"/>
              <a:buChar char="•"/>
            </a:pPr>
            <a:r>
              <a:rPr lang="en-US" sz="1100" dirty="0" smtClean="0"/>
              <a:t>Plug-n-play with your API</a:t>
            </a:r>
          </a:p>
          <a:p>
            <a:pPr>
              <a:buFont typeface="Arial" pitchFamily="34" charset="0"/>
              <a:buChar char="•"/>
            </a:pPr>
            <a:r>
              <a:rPr lang="en-US" sz="1100" dirty="0" smtClean="0"/>
              <a:t>Reduced Risk.  </a:t>
            </a:r>
          </a:p>
          <a:p>
            <a:endParaRPr lang="en-US" dirty="0"/>
          </a:p>
        </p:txBody>
      </p:sp>
      <p:sp>
        <p:nvSpPr>
          <p:cNvPr id="7" name="Rectangle 6"/>
          <p:cNvSpPr/>
          <p:nvPr/>
        </p:nvSpPr>
        <p:spPr>
          <a:xfrm>
            <a:off x="4419600" y="0"/>
            <a:ext cx="2438400" cy="845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3" cstate="print"/>
          <a:srcRect/>
          <a:stretch>
            <a:fillRect/>
          </a:stretch>
        </p:blipFill>
        <p:spPr bwMode="auto">
          <a:xfrm>
            <a:off x="3962400" y="5791200"/>
            <a:ext cx="2756238" cy="19050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3886200" y="3110816"/>
            <a:ext cx="2851632" cy="20707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3886200" y="457200"/>
            <a:ext cx="2811462" cy="204090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TotalTime>
  <Words>388</Words>
  <Application>Microsoft Office PowerPoint</Application>
  <PresentationFormat>On-screen Show (4:3)</PresentationFormat>
  <Paragraphs>110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SpiralGen Technology: Solutions that give you the optimization you need,  when you need it. _____________________________  Is your algorithm optimized for the latest architecture? SpiralGen can deliver software components to your specifications.  How long did it take to perform your last optimization? SpiralGen technology can deliver code in days instead of weeks, or weeks instead of months.  Are you prepared to do it again for the next platform? SpiralGen can easily port to new architectures.  Your optimization will have a longer life.  How reliable is your optimized code? SpiralGen software components are symbolically and numerically verified.  What happens to your optimization when your algorithm changes? With SpiralGen, algorithm changes are done at the symbolic levels, not in C or assembler.  Your algorithm becomes maintainable and portable.    Would you like to achieve a higher power efficiency? SpiralGen software components can exceed the performance of code written by human optimization experts, delivering more GFLOPS/Watt. _____________________________  Contact SpiralGen at 412.567.1010  or info@spiralgen.com for more information about our services. </vt:lpstr>
      <vt:lpstr>Slide 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SpiralGen Technology: Solutions that give you the optimization you need,  when you need it. _________________________  Is your algorithm optimized for the latest architecture? SpiralGen can deliver software components to your specifications.  How long did it take to perform your last optimization? SpiralGen technology can deliver code in days instead of weeks, or weeks instead of months.  Are you prepared to do it again for the next platform? SpiralGen can easily port to new architectures.  Your optimization will have a longer life.  How reliable is your optimized code? SpiralGen software components are symbolicallly and numerically verified.  What happens to your optimization when your algorithm changes? With SpiralGen, algorithm changes are done at the symbolic levels, not in C or assembler.  Your algorithm becomes maintainable and protable.    Would you like to achieve a higher power efficiency? SpiralGen software components can exceed the performance of code written by human optimization experts, delivering more GFLOPS/Watt. _____________________________ Contact SpiralGen at 412.567.1010 or info@spiralgen.com for more information about our services.</dc:title>
  <dc:creator>Jane Opgaard Turner</dc:creator>
  <cp:lastModifiedBy>Jane Opgaard Turner</cp:lastModifiedBy>
  <cp:revision>6</cp:revision>
  <dcterms:created xsi:type="dcterms:W3CDTF">2013-10-18T15:50:46Z</dcterms:created>
  <dcterms:modified xsi:type="dcterms:W3CDTF">2013-10-28T18:18:38Z</dcterms:modified>
</cp:coreProperties>
</file>