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636" r:id="rId3"/>
    <p:sldId id="661" r:id="rId4"/>
    <p:sldId id="633" r:id="rId5"/>
    <p:sldId id="634" r:id="rId6"/>
    <p:sldId id="667" r:id="rId7"/>
    <p:sldId id="626" r:id="rId8"/>
    <p:sldId id="625" r:id="rId9"/>
    <p:sldId id="668" r:id="rId10"/>
    <p:sldId id="665" r:id="rId11"/>
    <p:sldId id="666" r:id="rId12"/>
    <p:sldId id="631" r:id="rId13"/>
    <p:sldId id="669" r:id="rId14"/>
    <p:sldId id="670" r:id="rId15"/>
    <p:sldId id="671" r:id="rId16"/>
    <p:sldId id="648" r:id="rId17"/>
    <p:sldId id="672" r:id="rId18"/>
    <p:sldId id="673" r:id="rId19"/>
    <p:sldId id="674" r:id="rId20"/>
    <p:sldId id="675" r:id="rId21"/>
    <p:sldId id="67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068" autoAdjust="0"/>
  </p:normalViewPr>
  <p:slideViewPr>
    <p:cSldViewPr>
      <p:cViewPr varScale="1">
        <p:scale>
          <a:sx n="69" d="100"/>
          <a:sy n="69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"/>
    </p:cViewPr>
  </p:sorterViewPr>
  <p:notesViewPr>
    <p:cSldViewPr>
      <p:cViewPr varScale="1">
        <p:scale>
          <a:sx n="78" d="100"/>
          <a:sy n="78" d="100"/>
        </p:scale>
        <p:origin x="-1626" y="-102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2BAD30C2-9971-49EE-99FE-95FA55E0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AF7F1738-1A3B-43EF-8951-EFAEBECE1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BAC7-1C31-492C-985C-9D681C162E5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24590"/>
            <a:ext cx="161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D432A3-C6F5-48E3-AD5B-BA4C40B28E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305300" cy="230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376613"/>
            <a:ext cx="4305300" cy="2309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24590"/>
            <a:ext cx="161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D432A3-C6F5-48E3-AD5B-BA4C40B28E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152400" y="152400"/>
            <a:ext cx="8763000" cy="6096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328" y="0"/>
              </a:cxn>
            </a:cxnLst>
            <a:rect l="0" t="0" r="r" b="b"/>
            <a:pathLst>
              <a:path w="5328" h="432">
                <a:moveTo>
                  <a:pt x="0" y="432"/>
                </a:moveTo>
                <a:lnTo>
                  <a:pt x="0" y="0"/>
                </a:lnTo>
                <a:lnTo>
                  <a:pt x="5328" y="0"/>
                </a:lnTo>
              </a:path>
            </a:pathLst>
          </a:custGeom>
          <a:noFill/>
          <a:ln w="28575" cmpd="sng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9" name="Picture 5" descr="hm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27620" y="5988050"/>
            <a:ext cx="2314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44463" y="5399088"/>
            <a:ext cx="8861425" cy="592137"/>
            <a:chOff x="91" y="3387"/>
            <a:chExt cx="5582" cy="373"/>
          </a:xfrm>
        </p:grpSpPr>
        <p:sp>
          <p:nvSpPr>
            <p:cNvPr id="24583" name="Line 7"/>
            <p:cNvSpPr>
              <a:spLocks noChangeShapeType="1"/>
            </p:cNvSpPr>
            <p:nvPr userDrawn="1"/>
          </p:nvSpPr>
          <p:spPr bwMode="auto">
            <a:xfrm>
              <a:off x="91" y="3760"/>
              <a:ext cx="558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 userDrawn="1"/>
          </p:nvSpPr>
          <p:spPr bwMode="auto">
            <a:xfrm flipV="1">
              <a:off x="5666" y="3387"/>
              <a:ext cx="0" cy="37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75005" y="2304300"/>
            <a:ext cx="9143999" cy="4811580"/>
          </a:xfrm>
        </p:spPr>
        <p:txBody>
          <a:bodyPr/>
          <a:lstStyle/>
          <a:p>
            <a:r>
              <a:rPr lang="en-US" sz="3200" dirty="0" smtClean="0"/>
              <a:t>Predicting Vibrational Mean Free Paths </a:t>
            </a:r>
            <a:br>
              <a:rPr lang="en-US" sz="3200" dirty="0" smtClean="0"/>
            </a:br>
            <a:r>
              <a:rPr lang="en-US" sz="3200" dirty="0" smtClean="0"/>
              <a:t>in Disordered Systems</a:t>
            </a:r>
          </a:p>
          <a:p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Jason Larkin and Alan McGaughey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Department of Mechanical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Carnegie Mellon University, Pittsburgh PA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Massoud Kaviany Symposium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2013 Summer Heat Transfer Conference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July 16, 2013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indent="457200" algn="l" eaLnBrk="1" hangingPunct="1">
              <a:lnSpc>
                <a:spcPct val="90000"/>
              </a:lnSpc>
            </a:pPr>
            <a:r>
              <a:rPr lang="en-US" sz="1800" dirty="0" smtClean="0"/>
              <a:t>Support: AFOSR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35" y="227973"/>
            <a:ext cx="1962220" cy="19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110" y="222182"/>
            <a:ext cx="1964355" cy="197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phon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750" y="702245"/>
            <a:ext cx="3872139" cy="1099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Thermal Conductivity Prediction</a:t>
            </a:r>
            <a:endParaRPr lang="en-US" dirty="0"/>
          </a:p>
        </p:txBody>
      </p:sp>
      <p:graphicFrame>
        <p:nvGraphicFramePr>
          <p:cNvPr id="375812" name="Content Placeholder 3"/>
          <p:cNvGraphicFramePr>
            <a:graphicFrameLocks noChangeAspect="1"/>
          </p:cNvGraphicFramePr>
          <p:nvPr/>
        </p:nvGraphicFramePr>
        <p:xfrm>
          <a:off x="1853145" y="1703145"/>
          <a:ext cx="4984750" cy="1495425"/>
        </p:xfrm>
        <a:graphic>
          <a:graphicData uri="http://schemas.openxmlformats.org/presentationml/2006/ole">
            <p:oleObj spid="_x0000_s435204" name="Equation" r:id="rId3" imgW="2031840" imgH="609480" progId="Equation.3">
              <p:embed/>
            </p:oleObj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3813050"/>
            <a:ext cx="8763000" cy="138258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Challenges:</a:t>
            </a:r>
          </a:p>
          <a:p>
            <a:pPr lvl="1"/>
            <a:r>
              <a:rPr lang="en-US" sz="2400" dirty="0" smtClean="0"/>
              <a:t>Where is the transition between </a:t>
            </a:r>
            <a:r>
              <a:rPr lang="en-US" sz="2400" dirty="0" err="1" smtClean="0"/>
              <a:t>propagons</a:t>
            </a:r>
            <a:r>
              <a:rPr lang="en-US" sz="2400" dirty="0" smtClean="0"/>
              <a:t> and </a:t>
            </a:r>
            <a:r>
              <a:rPr lang="en-US" sz="2400" dirty="0" err="1" smtClean="0"/>
              <a:t>diffusons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How to specify the </a:t>
            </a:r>
            <a:r>
              <a:rPr lang="en-US" sz="2400" dirty="0" err="1" smtClean="0"/>
              <a:t>propagon</a:t>
            </a:r>
            <a:r>
              <a:rPr lang="en-US" sz="2400" dirty="0" smtClean="0"/>
              <a:t> group velocity?</a:t>
            </a:r>
          </a:p>
          <a:p>
            <a:pPr lvl="1"/>
            <a:r>
              <a:rPr lang="en-US" sz="2400" dirty="0" smtClean="0"/>
              <a:t>How to include low-frequency modes not in MD?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of States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78505" y="1009486"/>
            <a:ext cx="3573470" cy="99853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Extract  a single velocity scale from Debye region.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2235" y="990620"/>
            <a:ext cx="4979113" cy="4896300"/>
            <a:chOff x="232235" y="990620"/>
            <a:chExt cx="4979113" cy="4896300"/>
          </a:xfrm>
        </p:grpSpPr>
        <p:pic>
          <p:nvPicPr>
            <p:cNvPr id="4147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235" y="990620"/>
              <a:ext cx="4979113" cy="489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843775" y="3236975"/>
              <a:ext cx="1267365" cy="1651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0335" y="2046420"/>
            <a:ext cx="13825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a-SiO</a:t>
            </a:r>
            <a:r>
              <a:rPr lang="en-US" sz="3200" baseline="-25000" dirty="0" smtClean="0">
                <a:latin typeface="+mn-lt"/>
              </a:rPr>
              <a:t>2</a:t>
            </a:r>
            <a:endParaRPr lang="en-US" sz="3200" baseline="-25000" dirty="0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13345" y="2776115"/>
            <a:ext cx="99853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</a:t>
            </a:r>
            <a:endParaRPr lang="en-US" sz="3200" baseline="-250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24150" y="2071826"/>
          <a:ext cx="2381110" cy="1318769"/>
        </p:xfrm>
        <a:graphic>
          <a:graphicData uri="http://schemas.openxmlformats.org/presentationml/2006/ole">
            <p:oleObj spid="_x0000_s473089" name="Equation" r:id="rId4" imgW="825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500" y="0"/>
            <a:ext cx="5186480" cy="67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202980"/>
            <a:ext cx="8763000" cy="609600"/>
          </a:xfrm>
        </p:spPr>
        <p:txBody>
          <a:bodyPr/>
          <a:lstStyle/>
          <a:p>
            <a:r>
              <a:rPr lang="en-US" dirty="0" smtClean="0"/>
              <a:t>Lifetimes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53955" y="1163105"/>
            <a:ext cx="238291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a-SiO</a:t>
            </a:r>
            <a:r>
              <a:rPr lang="en-US" sz="4800" baseline="-25000" dirty="0" smtClean="0">
                <a:latin typeface="+mn-lt"/>
              </a:rPr>
              <a:t>2</a:t>
            </a:r>
          </a:p>
          <a:p>
            <a:pPr marL="55563" lvl="1">
              <a:defRPr/>
            </a:pPr>
            <a:r>
              <a:rPr lang="en-US" sz="2400" dirty="0" smtClean="0">
                <a:latin typeface="+mn-lt"/>
              </a:rPr>
              <a:t>Almost all </a:t>
            </a:r>
            <a:r>
              <a:rPr lang="en-US" sz="2400" dirty="0" err="1" smtClean="0">
                <a:latin typeface="+mn-lt"/>
              </a:rPr>
              <a:t>diffusons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53955" y="4043480"/>
            <a:ext cx="238291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</a:t>
            </a:r>
          </a:p>
          <a:p>
            <a:pPr marL="55563" lvl="1">
              <a:defRPr/>
            </a:pPr>
            <a:r>
              <a:rPr lang="en-US" sz="2400" dirty="0" smtClean="0">
                <a:latin typeface="+mn-lt"/>
              </a:rPr>
              <a:t>Clear </a:t>
            </a:r>
            <a:r>
              <a:rPr lang="en-US" sz="2400" dirty="0" err="1" smtClean="0">
                <a:latin typeface="+mn-lt"/>
              </a:rPr>
              <a:t>propagon</a:t>
            </a:r>
            <a:r>
              <a:rPr lang="en-US" sz="2400" dirty="0" smtClean="0">
                <a:latin typeface="+mn-lt"/>
              </a:rPr>
              <a:t> to </a:t>
            </a:r>
            <a:r>
              <a:rPr lang="en-US" sz="2400" dirty="0" err="1" smtClean="0">
                <a:latin typeface="+mn-lt"/>
              </a:rPr>
              <a:t>diffuson</a:t>
            </a:r>
            <a:r>
              <a:rPr lang="en-US" sz="2400" dirty="0" smtClean="0">
                <a:latin typeface="+mn-lt"/>
              </a:rPr>
              <a:t> transition.</a:t>
            </a:r>
            <a:endParaRPr lang="en-US" sz="2400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07465" y="3006545"/>
            <a:ext cx="0" cy="2995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7340" y="10955"/>
            <a:ext cx="0" cy="2995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Addressed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86295"/>
            <a:ext cx="8763000" cy="1382580"/>
          </a:xfrm>
        </p:spPr>
        <p:txBody>
          <a:bodyPr/>
          <a:lstStyle/>
          <a:p>
            <a:r>
              <a:rPr lang="en-US" sz="2400" dirty="0" smtClean="0"/>
              <a:t>How to specify the </a:t>
            </a:r>
            <a:r>
              <a:rPr lang="en-US" sz="2400" dirty="0" err="1" smtClean="0"/>
              <a:t>propagon</a:t>
            </a:r>
            <a:r>
              <a:rPr lang="en-US" sz="2400" dirty="0" smtClean="0"/>
              <a:t> group velocity?</a:t>
            </a:r>
          </a:p>
          <a:p>
            <a:pPr lvl="1"/>
            <a:r>
              <a:rPr lang="en-US" sz="2400" i="1" dirty="0" smtClean="0"/>
              <a:t>One velocity scale from DOS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Where is the transition between </a:t>
            </a:r>
            <a:r>
              <a:rPr lang="en-US" sz="2400" dirty="0" err="1" smtClean="0"/>
              <a:t>propagons</a:t>
            </a:r>
            <a:r>
              <a:rPr lang="en-US" sz="2400" dirty="0" smtClean="0"/>
              <a:t> and </a:t>
            </a:r>
            <a:r>
              <a:rPr lang="en-US" sz="2400" dirty="0" err="1" smtClean="0"/>
              <a:t>diffusons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i="1" dirty="0" smtClean="0"/>
              <a:t>Transition in </a:t>
            </a:r>
            <a:r>
              <a:rPr lang="en-US" sz="2400" i="1" dirty="0" smtClean="0">
                <a:latin typeface="Symbol" pitchFamily="18" charset="2"/>
              </a:rPr>
              <a:t>t</a:t>
            </a:r>
            <a:r>
              <a:rPr lang="en-US" sz="2400" i="1" dirty="0" smtClean="0"/>
              <a:t> vs. </a:t>
            </a:r>
            <a:r>
              <a:rPr lang="en-US" sz="2400" i="1" dirty="0" smtClean="0">
                <a:latin typeface="Symbol" pitchFamily="18" charset="2"/>
              </a:rPr>
              <a:t>w</a:t>
            </a:r>
            <a:r>
              <a:rPr lang="en-US" sz="2400" i="1" dirty="0" smtClean="0"/>
              <a:t> plot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How to include low-frequency modes not in MD?</a:t>
            </a:r>
          </a:p>
          <a:p>
            <a:pPr lvl="1"/>
            <a:r>
              <a:rPr lang="en-US" sz="2400" i="1" dirty="0" smtClean="0"/>
              <a:t>Summation → Integral</a:t>
            </a:r>
          </a:p>
        </p:txBody>
      </p:sp>
      <p:graphicFrame>
        <p:nvGraphicFramePr>
          <p:cNvPr id="470017" name="Object 1"/>
          <p:cNvGraphicFramePr>
            <a:graphicFrameLocks noChangeAspect="1"/>
          </p:cNvGraphicFramePr>
          <p:nvPr/>
        </p:nvGraphicFramePr>
        <p:xfrm>
          <a:off x="928688" y="4619625"/>
          <a:ext cx="5919787" cy="1184275"/>
        </p:xfrm>
        <a:graphic>
          <a:graphicData uri="http://schemas.openxmlformats.org/presentationml/2006/ole">
            <p:oleObj spid="_x0000_s470017" name="Equation" r:id="rId3" imgW="2412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</a:t>
            </a:r>
            <a:endParaRPr lang="en-US" dirty="0"/>
          </a:p>
        </p:txBody>
      </p:sp>
      <p:pic>
        <p:nvPicPr>
          <p:cNvPr id="468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270" y="1067798"/>
            <a:ext cx="5146270" cy="479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532125" y="1922505"/>
            <a:ext cx="13825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a-SiO</a:t>
            </a:r>
            <a:r>
              <a:rPr lang="en-US" sz="3200" baseline="-25000" dirty="0" smtClean="0">
                <a:latin typeface="+mn-lt"/>
              </a:rPr>
              <a:t>2</a:t>
            </a:r>
            <a:endParaRPr lang="en-US" sz="3200" baseline="-250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94455" y="3697835"/>
            <a:ext cx="99853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</a:t>
            </a:r>
            <a:endParaRPr lang="en-US" sz="3200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 Accumulation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53220" y="894270"/>
            <a:ext cx="13825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a-SiO</a:t>
            </a:r>
            <a:r>
              <a:rPr lang="en-US" sz="3200" baseline="-25000" dirty="0" smtClean="0">
                <a:latin typeface="+mn-lt"/>
              </a:rPr>
              <a:t>2</a:t>
            </a:r>
            <a:endParaRPr lang="en-US" sz="3200" baseline="-250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45980" y="5171943"/>
            <a:ext cx="1997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800" dirty="0" smtClean="0">
                <a:latin typeface="+mn-lt"/>
              </a:rPr>
              <a:t>Mean Free Path, m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15440" y="894270"/>
            <a:ext cx="13825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</a:t>
            </a:r>
            <a:endParaRPr lang="en-US" sz="3200" baseline="-25000" dirty="0">
              <a:latin typeface="+mn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08200" y="5234035"/>
            <a:ext cx="1997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800" dirty="0" smtClean="0">
                <a:latin typeface="+mn-lt"/>
              </a:rPr>
              <a:t>Mean Free Path, m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05370" y="6117350"/>
            <a:ext cx="36868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Regner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 smtClean="0">
                <a:latin typeface="+mn-lt"/>
              </a:rPr>
              <a:t>Nat. Comm.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</a:t>
            </a:r>
            <a:r>
              <a:rPr lang="en-US" sz="1600" dirty="0" smtClean="0">
                <a:latin typeface="+mn-lt"/>
              </a:rPr>
              <a:t>, 1640 (2013).</a:t>
            </a:r>
          </a:p>
        </p:txBody>
      </p:sp>
      <p:pic>
        <p:nvPicPr>
          <p:cNvPr id="4792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" y="1431940"/>
            <a:ext cx="47053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5620" y="1508750"/>
            <a:ext cx="43243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 all amorphous materials are alike</a:t>
            </a:r>
          </a:p>
          <a:p>
            <a:endParaRPr lang="en-US" sz="2400" dirty="0" smtClean="0"/>
          </a:p>
          <a:p>
            <a:r>
              <a:rPr lang="en-US" sz="2400" dirty="0" smtClean="0"/>
              <a:t>In a-SiO2, majority of thermal conductivity from </a:t>
            </a:r>
            <a:r>
              <a:rPr lang="en-US" sz="2400" dirty="0" err="1" smtClean="0"/>
              <a:t>diffusons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a-Si, contributions from </a:t>
            </a:r>
            <a:r>
              <a:rPr lang="en-US" sz="2400" dirty="0" err="1" smtClean="0"/>
              <a:t>propagons</a:t>
            </a:r>
            <a:r>
              <a:rPr lang="en-US" sz="2400" dirty="0" smtClean="0"/>
              <a:t> and </a:t>
            </a:r>
            <a:r>
              <a:rPr lang="en-US" sz="2400" dirty="0" err="1" smtClean="0"/>
              <a:t>diffusons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Challenges in interpreting a-Si data due to range of 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a-Si [100] Structure Factor and Dispersion</a:t>
            </a:r>
            <a:endParaRPr lang="en-US" dirty="0"/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898" y="1700775"/>
            <a:ext cx="3913347" cy="311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021" y="2058775"/>
            <a:ext cx="3953013" cy="62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020" y="2705255"/>
            <a:ext cx="4725439" cy="9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020" y="3665380"/>
            <a:ext cx="4839031" cy="9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a-SiO</a:t>
            </a:r>
            <a:r>
              <a:rPr lang="en-US" baseline="-25000" dirty="0" smtClean="0"/>
              <a:t>2</a:t>
            </a:r>
            <a:r>
              <a:rPr lang="en-US" dirty="0" smtClean="0"/>
              <a:t> [100] Structure Factor and Dispersion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765979"/>
            <a:ext cx="6684276" cy="515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221" y="817461"/>
            <a:ext cx="4726841" cy="35332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Equilibrium MD simulations </a:t>
            </a:r>
            <a:br>
              <a:rPr lang="en-US" sz="2400" dirty="0" smtClean="0"/>
            </a:br>
            <a:r>
              <a:rPr lang="en-US" sz="2400" dirty="0" smtClean="0"/>
              <a:t>    provide atomic velocities.</a:t>
            </a:r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Project velocities onto phonon</a:t>
            </a:r>
            <a:br>
              <a:rPr lang="en-US" sz="2400" dirty="0" smtClean="0"/>
            </a:br>
            <a:r>
              <a:rPr lang="en-US" sz="2400" dirty="0" smtClean="0"/>
              <a:t>    modes from lattice dynamics</a:t>
            </a:r>
            <a:br>
              <a:rPr lang="en-US" sz="2400" dirty="0" smtClean="0"/>
            </a:br>
            <a:r>
              <a:rPr lang="en-US" sz="2400" dirty="0" smtClean="0"/>
              <a:t>    calculations.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Auto-correlation and Fourier</a:t>
            </a:r>
            <a:br>
              <a:rPr lang="en-US" sz="2400" dirty="0" smtClean="0"/>
            </a:br>
            <a:r>
              <a:rPr lang="en-US" sz="2400" dirty="0" smtClean="0"/>
              <a:t>    transform of phonon kinetic</a:t>
            </a:r>
            <a:br>
              <a:rPr lang="en-US" sz="2400" dirty="0" smtClean="0"/>
            </a:br>
            <a:r>
              <a:rPr lang="en-US" sz="2400" dirty="0" smtClean="0"/>
              <a:t>    energy.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Extract phonon lifetime.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4403252" y="817460"/>
            <a:ext cx="4508513" cy="768100"/>
            <a:chOff x="4303165" y="740650"/>
            <a:chExt cx="4508513" cy="76810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03165" y="817460"/>
              <a:ext cx="702262" cy="61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66855" y="740650"/>
              <a:ext cx="744823" cy="76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93720" y="798258"/>
              <a:ext cx="2040265" cy="6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3165" y="2233887"/>
            <a:ext cx="4764025" cy="84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6"/>
          <p:cNvGrpSpPr/>
          <p:nvPr/>
        </p:nvGrpSpPr>
        <p:grpSpPr>
          <a:xfrm>
            <a:off x="3670825" y="4504340"/>
            <a:ext cx="3397500" cy="1741162"/>
            <a:chOff x="941385" y="4120290"/>
            <a:chExt cx="3397500" cy="1741162"/>
          </a:xfrm>
        </p:grpSpPr>
        <p:pic>
          <p:nvPicPr>
            <p:cNvPr id="30730" name="Picture 10" descr="C:\Users\Alan\Documents\reports\2012\MNHMT\Gang\lorentzian.bm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41385" y="4120290"/>
              <a:ext cx="3397500" cy="1741162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998865" y="5003605"/>
              <a:ext cx="384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2882181" y="5003605"/>
              <a:ext cx="345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3304635" y="4542745"/>
            <a:ext cx="334963" cy="868362"/>
          </p:xfrm>
          <a:graphic>
            <a:graphicData uri="http://schemas.openxmlformats.org/presentationml/2006/ole">
              <p:oleObj spid="_x0000_s462850" name="Equation" r:id="rId8" imgW="152280" imgH="393480" progId="Equation.3">
                <p:embed/>
              </p:oleObj>
            </a:graphicData>
          </a:graphic>
        </p:graphicFrame>
      </p:grpSp>
      <p:grpSp>
        <p:nvGrpSpPr>
          <p:cNvPr id="5" name="Group 20"/>
          <p:cNvGrpSpPr/>
          <p:nvPr/>
        </p:nvGrpSpPr>
        <p:grpSpPr>
          <a:xfrm>
            <a:off x="4379975" y="3724206"/>
            <a:ext cx="4663424" cy="741729"/>
            <a:chOff x="4379975" y="2891330"/>
            <a:chExt cx="4663424" cy="741729"/>
          </a:xfrm>
        </p:grpSpPr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9975" y="2891330"/>
              <a:ext cx="4663424" cy="741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79975" y="3105760"/>
              <a:ext cx="7429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0" y="6002135"/>
            <a:ext cx="44183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Ladd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34</a:t>
            </a:r>
            <a:r>
              <a:rPr lang="en-US" sz="1600" dirty="0" smtClean="0">
                <a:latin typeface="+mn-lt"/>
              </a:rPr>
              <a:t>, 5068 (1986),</a:t>
            </a:r>
          </a:p>
          <a:p>
            <a:pPr marL="55563" lvl="1">
              <a:defRPr/>
            </a:pPr>
            <a:r>
              <a:rPr lang="en-US" sz="1600" dirty="0" smtClean="0">
                <a:latin typeface="+mn-lt"/>
              </a:rPr>
              <a:t>McGaughey and Kaviany,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69</a:t>
            </a:r>
            <a:r>
              <a:rPr lang="en-US" sz="1600" dirty="0" smtClean="0">
                <a:latin typeface="+mn-lt"/>
              </a:rPr>
              <a:t>, 094308 (2004).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9455"/>
            <a:ext cx="8763000" cy="609600"/>
          </a:xfrm>
        </p:spPr>
        <p:txBody>
          <a:bodyPr/>
          <a:lstStyle/>
          <a:p>
            <a:r>
              <a:rPr lang="en-US" dirty="0" smtClean="0"/>
              <a:t>Amorphous Solids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495" y="6078945"/>
            <a:ext cx="345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Experimental data from </a:t>
            </a:r>
            <a:r>
              <a:rPr lang="en-US" sz="1600" dirty="0" err="1" smtClean="0">
                <a:latin typeface="+mn-lt"/>
              </a:rPr>
              <a:t>Touloukian</a:t>
            </a:r>
            <a:r>
              <a:rPr lang="en-US" sz="1600" dirty="0" smtClean="0">
                <a:latin typeface="+mn-lt"/>
              </a:rPr>
              <a:t>, </a:t>
            </a:r>
            <a:r>
              <a:rPr lang="en-US" sz="1600" i="1" dirty="0" smtClean="0">
                <a:latin typeface="+mn-lt"/>
              </a:rPr>
              <a:t>Thermophysical Properties of Matter</a:t>
            </a:r>
            <a:r>
              <a:rPr lang="en-US" sz="1600" dirty="0" smtClean="0">
                <a:latin typeface="+mn-lt"/>
              </a:rPr>
              <a:t>.</a:t>
            </a:r>
          </a:p>
        </p:txBody>
      </p:sp>
      <p:pic>
        <p:nvPicPr>
          <p:cNvPr id="3778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090" y="1047890"/>
            <a:ext cx="5031055" cy="459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124700"/>
            <a:ext cx="3688685" cy="1766630"/>
          </a:xfrm>
        </p:spPr>
        <p:txBody>
          <a:bodyPr/>
          <a:lstStyle/>
          <a:p>
            <a:r>
              <a:rPr lang="en-US" sz="2400" dirty="0" smtClean="0"/>
              <a:t>Structural disorder</a:t>
            </a:r>
          </a:p>
          <a:p>
            <a:r>
              <a:rPr lang="en-US" sz="2400" dirty="0" smtClean="0"/>
              <a:t>Composition disorder possible</a:t>
            </a:r>
          </a:p>
          <a:p>
            <a:r>
              <a:rPr lang="en-US" sz="2400" dirty="0" smtClean="0"/>
              <a:t>Amorphous silicon (a-Si)   and silica glass (a-SiO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20" y="3505810"/>
            <a:ext cx="1962220" cy="19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735" y="146529"/>
            <a:ext cx="5069460" cy="673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5" y="164575"/>
            <a:ext cx="8763000" cy="609600"/>
          </a:xfrm>
        </p:spPr>
        <p:txBody>
          <a:bodyPr/>
          <a:lstStyle/>
          <a:p>
            <a:r>
              <a:rPr lang="en-US" dirty="0" smtClean="0"/>
              <a:t>Diffusivities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53955" y="1163105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a-SiO</a:t>
            </a:r>
            <a:r>
              <a:rPr lang="en-US" sz="4800" baseline="-25000" dirty="0" smtClean="0">
                <a:latin typeface="+mn-lt"/>
              </a:rPr>
              <a:t>2</a:t>
            </a:r>
            <a:endParaRPr lang="en-US" sz="4800" baseline="-250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53955" y="4043480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</a:t>
            </a:r>
            <a:endParaRPr lang="en-US" sz="4800" baseline="-250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61085" y="3198570"/>
            <a:ext cx="0" cy="291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Velocity from Gamma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015" y="779055"/>
            <a:ext cx="4915840" cy="9601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All modes have zero group velocity </a:t>
            </a:r>
          </a:p>
          <a:p>
            <a:pPr>
              <a:buNone/>
            </a:pPr>
            <a:r>
              <a:rPr lang="en-US" sz="2400" dirty="0" smtClean="0"/>
              <a:t>at the Gamma-point.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3829" y="1700775"/>
            <a:ext cx="4416575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Linear fit near Gamma-point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3595" y="1700775"/>
            <a:ext cx="4416575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Gamma-X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fit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040540"/>
            <a:ext cx="3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He et al., </a:t>
            </a:r>
            <a:r>
              <a:rPr lang="en-US" sz="1600" i="1" dirty="0" smtClean="0">
                <a:latin typeface="+mn-lt"/>
              </a:rPr>
              <a:t>APL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98</a:t>
            </a:r>
            <a:r>
              <a:rPr lang="en-US" sz="1600" dirty="0" smtClean="0">
                <a:latin typeface="+mn-lt"/>
              </a:rPr>
              <a:t>, 144101 (2011)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3830" y="663840"/>
          <a:ext cx="1560978" cy="1075340"/>
        </p:xfrm>
        <a:graphic>
          <a:graphicData uri="http://schemas.openxmlformats.org/presentationml/2006/ole">
            <p:oleObj spid="_x0000_s481282" name="Equation" r:id="rId3" imgW="571320" imgH="39348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2037270" y="1047890"/>
            <a:ext cx="960125" cy="3456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8821" name="Picture 5" descr="C:\Users\Alan\Documents\reports\2013\TSRC\vg_gamma_near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450" y="2123230"/>
            <a:ext cx="3460048" cy="2803565"/>
          </a:xfrm>
          <a:prstGeom prst="rect">
            <a:avLst/>
          </a:prstGeom>
          <a:noFill/>
        </p:spPr>
      </p:pic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1035050" y="4811713"/>
          <a:ext cx="2184400" cy="1212850"/>
        </p:xfrm>
        <a:graphic>
          <a:graphicData uri="http://schemas.openxmlformats.org/presentationml/2006/ole">
            <p:oleObj spid="_x0000_s481283" name="Equation" r:id="rId5" imgW="799920" imgH="444240" progId="Equation.3">
              <p:embed/>
            </p:oleObj>
          </a:graphicData>
        </a:graphic>
      </p:graphicFrame>
      <p:pic>
        <p:nvPicPr>
          <p:cNvPr id="418823" name="Picture 7" descr="C:\Users\Alan\Documents\reports\2013\TSRC\vg_gamma_x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9975" y="2084825"/>
            <a:ext cx="3421430" cy="2803565"/>
          </a:xfrm>
          <a:prstGeom prst="rect">
            <a:avLst/>
          </a:prstGeom>
          <a:noFill/>
        </p:spPr>
      </p:pic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4943475" y="4811713"/>
          <a:ext cx="2359025" cy="1179512"/>
        </p:xfrm>
        <a:graphic>
          <a:graphicData uri="http://schemas.openxmlformats.org/presentationml/2006/ole">
            <p:oleObj spid="_x0000_s481284" name="Equation" r:id="rId7" imgW="863280" imgH="4316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95925" y="6040540"/>
            <a:ext cx="3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Hori et al.,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113</a:t>
            </a:r>
            <a:r>
              <a:rPr lang="en-US" sz="1600" dirty="0" smtClean="0">
                <a:latin typeface="+mn-lt"/>
              </a:rPr>
              <a:t>, 203514 (2013)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Mechanism?</a:t>
            </a:r>
            <a:endParaRPr lang="en-US" dirty="0"/>
          </a:p>
        </p:txBody>
      </p:sp>
      <p:pic>
        <p:nvPicPr>
          <p:cNvPr id="434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39" y="3352190"/>
            <a:ext cx="3341235" cy="260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855" y="6078945"/>
            <a:ext cx="410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Shenogin et al.,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105</a:t>
            </a:r>
            <a:r>
              <a:rPr lang="en-US" sz="1600" dirty="0" smtClean="0">
                <a:latin typeface="+mn-lt"/>
              </a:rPr>
              <a:t> (2009) 034906.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3095" y="784092"/>
          <a:ext cx="1728225" cy="878278"/>
        </p:xfrm>
        <a:graphic>
          <a:graphicData uri="http://schemas.openxmlformats.org/presentationml/2006/ole">
            <p:oleObj spid="_x0000_s434179" name="Equation" r:id="rId4" imgW="774360" imgH="393480" progId="Equation.3">
              <p:embed/>
            </p:oleObj>
          </a:graphicData>
        </a:graphic>
      </p:graphicFrame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424260" y="1680130"/>
          <a:ext cx="2805113" cy="1019175"/>
        </p:xfrm>
        <a:graphic>
          <a:graphicData uri="http://schemas.openxmlformats.org/presentationml/2006/ole">
            <p:oleObj spid="_x0000_s434180" name="Equation" r:id="rId5" imgW="125712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830" y="2891330"/>
            <a:ext cx="34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But, from </a:t>
            </a:r>
            <a:r>
              <a:rPr lang="en-US" sz="2400" i="1" dirty="0" smtClean="0">
                <a:latin typeface="+mn-lt"/>
              </a:rPr>
              <a:t>classical</a:t>
            </a:r>
            <a:r>
              <a:rPr lang="en-US" sz="2400" dirty="0" smtClean="0">
                <a:latin typeface="+mn-lt"/>
              </a:rPr>
              <a:t> MD: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9239" y="278985"/>
            <a:ext cx="410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FDTR Experiments (Malen):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702245"/>
            <a:ext cx="4056645" cy="51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10405" y="6027003"/>
            <a:ext cx="279510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Regner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 smtClean="0">
                <a:latin typeface="+mn-lt"/>
              </a:rPr>
              <a:t>Nat. Comm.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</a:t>
            </a:r>
            <a:r>
              <a:rPr lang="en-US" sz="1600" dirty="0" smtClean="0">
                <a:latin typeface="+mn-lt"/>
              </a:rPr>
              <a:t>, 1640 (2013).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Vibrational Modes in Disordered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511659"/>
          </a:xfrm>
        </p:spPr>
        <p:txBody>
          <a:bodyPr/>
          <a:lstStyle/>
          <a:p>
            <a:r>
              <a:rPr lang="en-US" sz="2400" b="1" dirty="0" smtClean="0"/>
              <a:t>Extended modes</a:t>
            </a:r>
          </a:p>
          <a:p>
            <a:pPr lvl="1"/>
            <a:r>
              <a:rPr lang="en-US" sz="2200" i="1" dirty="0" err="1" smtClean="0"/>
              <a:t>Propagon</a:t>
            </a:r>
            <a:r>
              <a:rPr lang="en-US" sz="2200" dirty="0" smtClean="0"/>
              <a:t> (phonon-like)</a:t>
            </a:r>
          </a:p>
          <a:p>
            <a:pPr lvl="1"/>
            <a:r>
              <a:rPr lang="en-US" sz="2200" i="1" dirty="0" err="1" smtClean="0"/>
              <a:t>Diffuson</a:t>
            </a:r>
            <a:r>
              <a:rPr lang="en-US" sz="2200" dirty="0" smtClean="0"/>
              <a:t> (non-propagating, group velocity not well-defined)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Localized modes</a:t>
            </a:r>
          </a:p>
          <a:p>
            <a:pPr lvl="1"/>
            <a:r>
              <a:rPr lang="en-US" sz="2200" i="1" dirty="0" err="1" smtClean="0"/>
              <a:t>Locons</a:t>
            </a:r>
            <a:r>
              <a:rPr lang="en-US" sz="2200" dirty="0" smtClean="0"/>
              <a:t> (not relevant to 3-D thermal transport)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Classify using eigenvectors, other methods … 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All modes have a lifetime → decay of their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 Prediction</a:t>
            </a:r>
            <a:endParaRPr lang="en-US" dirty="0"/>
          </a:p>
        </p:txBody>
      </p:sp>
      <p:graphicFrame>
        <p:nvGraphicFramePr>
          <p:cNvPr id="375810" name="Content Placeholder 3"/>
          <p:cNvGraphicFramePr>
            <a:graphicFrameLocks noChangeAspect="1"/>
          </p:cNvGraphicFramePr>
          <p:nvPr/>
        </p:nvGraphicFramePr>
        <p:xfrm>
          <a:off x="946705" y="2405430"/>
          <a:ext cx="2895600" cy="839788"/>
        </p:xfrm>
        <a:graphic>
          <a:graphicData uri="http://schemas.openxmlformats.org/presentationml/2006/ole">
            <p:oleObj spid="_x0000_s375810" name="Equation" r:id="rId3" imgW="1180800" imgH="342720" progId="Equation.3">
              <p:embed/>
            </p:oleObj>
          </a:graphicData>
        </a:graphic>
      </p:graphicFrame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808310" y="3467405"/>
          <a:ext cx="3219450" cy="1466850"/>
        </p:xfrm>
        <a:graphic>
          <a:graphicData uri="http://schemas.openxmlformats.org/presentationml/2006/ole">
            <p:oleObj spid="_x0000_s375811" name="Equation" r:id="rId4" imgW="1523880" imgH="711000" progId="Equation.3">
              <p:embed/>
            </p:oleObj>
          </a:graphicData>
        </a:graphic>
      </p:graphicFrame>
      <p:graphicFrame>
        <p:nvGraphicFramePr>
          <p:cNvPr id="375812" name="Content Placeholder 3"/>
          <p:cNvGraphicFramePr>
            <a:graphicFrameLocks noChangeAspect="1"/>
          </p:cNvGraphicFramePr>
          <p:nvPr/>
        </p:nvGraphicFramePr>
        <p:xfrm>
          <a:off x="3360738" y="801688"/>
          <a:ext cx="2616200" cy="592137"/>
        </p:xfrm>
        <a:graphic>
          <a:graphicData uri="http://schemas.openxmlformats.org/presentationml/2006/ole">
            <p:oleObj spid="_x0000_s375812" name="Equation" r:id="rId5" imgW="1066680" imgH="241200" progId="Equation.3">
              <p:embed/>
            </p:oleObj>
          </a:graphicData>
        </a:graphic>
      </p:graphicFrame>
      <p:graphicFrame>
        <p:nvGraphicFramePr>
          <p:cNvPr id="375813" name="Content Placeholder 3"/>
          <p:cNvGraphicFramePr>
            <a:graphicFrameLocks noChangeAspect="1"/>
          </p:cNvGraphicFramePr>
          <p:nvPr/>
        </p:nvGraphicFramePr>
        <p:xfrm>
          <a:off x="5333475" y="2405430"/>
          <a:ext cx="2738438" cy="869950"/>
        </p:xfrm>
        <a:graphic>
          <a:graphicData uri="http://schemas.openxmlformats.org/presentationml/2006/ole">
            <p:oleObj spid="_x0000_s375813" name="Equation" r:id="rId6" imgW="1117440" imgH="355320" progId="Equation.3">
              <p:embed/>
            </p:oleObj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5368958" y="3467405"/>
          <a:ext cx="3005137" cy="1466850"/>
        </p:xfrm>
        <a:graphic>
          <a:graphicData uri="http://schemas.openxmlformats.org/presentationml/2006/ole">
            <p:oleObj spid="_x0000_s375814" name="Equation" r:id="rId7" imgW="1422360" imgH="7110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0333" y="1461645"/>
            <a:ext cx="2765161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PROPAGONS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124" y="1461645"/>
            <a:ext cx="2457921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DIFFUSONS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670" y="5579680"/>
            <a:ext cx="380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Allen and Feldman,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48</a:t>
            </a:r>
            <a:r>
              <a:rPr lang="en-US" sz="1600" dirty="0" smtClean="0">
                <a:latin typeface="+mn-lt"/>
              </a:rPr>
              <a:t>, 12581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Amorphous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00"/>
            <a:ext cx="6647090" cy="4089205"/>
          </a:xfrm>
        </p:spPr>
        <p:txBody>
          <a:bodyPr/>
          <a:lstStyle/>
          <a:p>
            <a:r>
              <a:rPr lang="en-US" sz="2400" dirty="0" smtClean="0"/>
              <a:t>Amorphous silica (a-SiO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BKS potential</a:t>
            </a:r>
          </a:p>
          <a:p>
            <a:pPr lvl="1"/>
            <a:r>
              <a:rPr lang="en-US" sz="2200" dirty="0" smtClean="0"/>
              <a:t>Melt-quench-anneal from quartz</a:t>
            </a:r>
          </a:p>
          <a:p>
            <a:pPr lvl="1"/>
            <a:r>
              <a:rPr lang="en-US" sz="2200" dirty="0" smtClean="0"/>
              <a:t>4608 Atoms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Amorphous silicon (a-Si)</a:t>
            </a:r>
          </a:p>
          <a:p>
            <a:pPr lvl="1"/>
            <a:r>
              <a:rPr lang="en-US" sz="2200" dirty="0" err="1" smtClean="0"/>
              <a:t>Stillinger</a:t>
            </a:r>
            <a:r>
              <a:rPr lang="en-US" sz="2200" dirty="0" smtClean="0"/>
              <a:t>-Weber potential</a:t>
            </a:r>
          </a:p>
          <a:p>
            <a:pPr lvl="1"/>
            <a:r>
              <a:rPr lang="en-US" sz="2200" dirty="0" smtClean="0"/>
              <a:t>WWW structures + anneal</a:t>
            </a:r>
          </a:p>
          <a:p>
            <a:pPr lvl="1"/>
            <a:r>
              <a:rPr lang="en-US" sz="2200" dirty="0" smtClean="0"/>
              <a:t>4096 Atoms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7239" y="6002135"/>
            <a:ext cx="553212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a-Si: </a:t>
            </a:r>
            <a:r>
              <a:rPr lang="en-US" sz="1600" dirty="0" err="1" smtClean="0">
                <a:latin typeface="+mn-lt"/>
              </a:rPr>
              <a:t>Barkema</a:t>
            </a:r>
            <a:r>
              <a:rPr lang="en-US" sz="1600" dirty="0" smtClean="0">
                <a:latin typeface="+mn-lt"/>
              </a:rPr>
              <a:t> and </a:t>
            </a:r>
            <a:r>
              <a:rPr lang="en-US" sz="1600" dirty="0" err="1" smtClean="0">
                <a:latin typeface="+mn-lt"/>
              </a:rPr>
              <a:t>Mousseau</a:t>
            </a:r>
            <a:r>
              <a:rPr lang="en-US" sz="1600" dirty="0" smtClean="0">
                <a:latin typeface="+mn-lt"/>
              </a:rPr>
              <a:t>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62</a:t>
            </a:r>
            <a:r>
              <a:rPr lang="en-US" sz="1600" dirty="0" smtClean="0">
                <a:latin typeface="+mn-lt"/>
              </a:rPr>
              <a:t>, 4985 (2000).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  <a:p>
            <a:pPr marL="55563" lvl="1">
              <a:defRPr/>
            </a:pPr>
            <a:r>
              <a:rPr lang="en-US" sz="1600" dirty="0" smtClean="0">
                <a:latin typeface="+mn-lt"/>
              </a:rPr>
              <a:t>a-SiO</a:t>
            </a:r>
            <a:r>
              <a:rPr lang="en-US" sz="1600" baseline="-2500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: McGaughey and Kaviany, </a:t>
            </a:r>
            <a:r>
              <a:rPr lang="en-US" sz="1600" i="1" dirty="0" smtClean="0">
                <a:latin typeface="+mn-lt"/>
              </a:rPr>
              <a:t>IJHMT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47</a:t>
            </a:r>
            <a:r>
              <a:rPr lang="en-US" sz="1600" dirty="0" smtClean="0">
                <a:latin typeface="+mn-lt"/>
              </a:rPr>
              <a:t>, 1799 (2004).</a:t>
            </a:r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175" y="3141890"/>
            <a:ext cx="1964355" cy="197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7242" y="991210"/>
            <a:ext cx="1962220" cy="19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9485"/>
            <a:ext cx="9144000" cy="4109335"/>
          </a:xfrm>
        </p:spPr>
        <p:txBody>
          <a:bodyPr/>
          <a:lstStyle/>
          <a:p>
            <a:r>
              <a:rPr lang="en-US" sz="2400" b="1" dirty="0" smtClean="0"/>
              <a:t>Lattice dynamics theory</a:t>
            </a:r>
          </a:p>
          <a:p>
            <a:pPr lvl="1"/>
            <a:r>
              <a:rPr lang="en-US" dirty="0" smtClean="0"/>
              <a:t>Harmonic (frequencies, Allen-Feldman diffusivities)</a:t>
            </a:r>
          </a:p>
          <a:p>
            <a:pPr lvl="1"/>
            <a:endParaRPr lang="en-US" baseline="30000" dirty="0" smtClean="0"/>
          </a:p>
          <a:p>
            <a:pPr lvl="1"/>
            <a:endParaRPr lang="en-US" sz="800" dirty="0" smtClean="0"/>
          </a:p>
          <a:p>
            <a:r>
              <a:rPr lang="en-US" sz="2400" b="1" dirty="0" smtClean="0"/>
              <a:t>Molecular dynamics simulation</a:t>
            </a:r>
          </a:p>
          <a:p>
            <a:pPr lvl="1"/>
            <a:r>
              <a:rPr lang="en-US" dirty="0" smtClean="0"/>
              <a:t>No assumptions about thermal transport (</a:t>
            </a:r>
            <a:r>
              <a:rPr lang="en-US" dirty="0" err="1" smtClean="0"/>
              <a:t>propagons</a:t>
            </a:r>
            <a:r>
              <a:rPr lang="en-US" dirty="0" smtClean="0"/>
              <a:t> vs. </a:t>
            </a:r>
            <a:r>
              <a:rPr lang="en-US" dirty="0" err="1" smtClean="0"/>
              <a:t>diffusons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Classical statistics</a:t>
            </a:r>
          </a:p>
          <a:p>
            <a:pPr lvl="1"/>
            <a:r>
              <a:rPr lang="en-US" dirty="0" smtClean="0"/>
              <a:t>Phonon lifetimes from normal mode decomposition</a:t>
            </a:r>
          </a:p>
          <a:p>
            <a:pPr lvl="1"/>
            <a:r>
              <a:rPr lang="en-US" dirty="0" smtClean="0"/>
              <a:t>Thermal conductivity from Green-Kubo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 Disorder Explicitly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04340"/>
            <a:ext cx="8763000" cy="145939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Lattice dynamics only at the Gamma-point.</a:t>
            </a:r>
          </a:p>
          <a:p>
            <a:pPr>
              <a:buNone/>
            </a:pPr>
            <a:r>
              <a:rPr lang="en-US" sz="2400" dirty="0" smtClean="0"/>
              <a:t>1 wave vector × 3</a:t>
            </a:r>
            <a:r>
              <a:rPr lang="en-US" sz="2400" i="1" dirty="0" smtClean="0"/>
              <a:t>N</a:t>
            </a:r>
            <a:r>
              <a:rPr lang="en-US" sz="2400" dirty="0" smtClean="0"/>
              <a:t> polarizations = 3</a:t>
            </a:r>
            <a:r>
              <a:rPr lang="en-US" sz="2400" i="1" dirty="0" smtClean="0"/>
              <a:t>N</a:t>
            </a:r>
            <a:r>
              <a:rPr lang="en-US" sz="2400" dirty="0" smtClean="0"/>
              <a:t> modes</a:t>
            </a:r>
          </a:p>
          <a:p>
            <a:pPr>
              <a:buNone/>
            </a:pPr>
            <a:r>
              <a:rPr lang="en-US" sz="2400" dirty="0" smtClean="0"/>
              <a:t>Cannot specify group velocity.</a:t>
            </a:r>
          </a:p>
        </p:txBody>
      </p:sp>
      <p:pic>
        <p:nvPicPr>
          <p:cNvPr id="370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9995" y="1623965"/>
            <a:ext cx="2630965" cy="248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5855" y="6040540"/>
            <a:ext cx="395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He et al., </a:t>
            </a:r>
            <a:r>
              <a:rPr lang="en-US" sz="1600" i="1" dirty="0" smtClean="0">
                <a:latin typeface="+mn-lt"/>
              </a:rPr>
              <a:t>APL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98</a:t>
            </a:r>
            <a:r>
              <a:rPr lang="en-US" sz="1600" dirty="0" smtClean="0">
                <a:latin typeface="+mn-lt"/>
              </a:rPr>
              <a:t>, 144101 (2011),</a:t>
            </a:r>
          </a:p>
          <a:p>
            <a:r>
              <a:rPr lang="en-US" sz="1600" dirty="0" smtClean="0">
                <a:latin typeface="+mn-lt"/>
              </a:rPr>
              <a:t>Hori et al.,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113</a:t>
            </a:r>
            <a:r>
              <a:rPr lang="en-US" sz="1600" dirty="0" smtClean="0">
                <a:latin typeface="+mn-lt"/>
              </a:rPr>
              <a:t>, 203514 (2013)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91625" y="2238445"/>
            <a:ext cx="1345980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atoms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775" y="2468875"/>
            <a:ext cx="576075" cy="38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87170" y="1008266"/>
            <a:ext cx="8763000" cy="46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Supercell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Unit Cell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609600"/>
          </a:xfrm>
        </p:spPr>
        <p:txBody>
          <a:bodyPr/>
          <a:lstStyle/>
          <a:p>
            <a:r>
              <a:rPr lang="en-US" dirty="0" smtClean="0"/>
              <a:t>Green-Kubo Thermal Conductivity (Top-down)</a:t>
            </a:r>
            <a:endParaRPr lang="en-US" dirty="0"/>
          </a:p>
        </p:txBody>
      </p:sp>
      <p:pic>
        <p:nvPicPr>
          <p:cNvPr id="454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270" y="855159"/>
            <a:ext cx="5132123" cy="507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55315" y="1807290"/>
            <a:ext cx="13825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a-SiO</a:t>
            </a:r>
            <a:r>
              <a:rPr lang="en-US" sz="3200" baseline="-25000" dirty="0" smtClean="0">
                <a:latin typeface="+mn-lt"/>
              </a:rPr>
              <a:t>2</a:t>
            </a:r>
            <a:endParaRPr lang="en-US" sz="3200" baseline="-25000" dirty="0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64026" y="3621025"/>
            <a:ext cx="99853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a-Si</a:t>
            </a:r>
            <a:endParaRPr lang="en-US" sz="3200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15326</TotalTime>
  <Words>556</Words>
  <Application>Microsoft Office PowerPoint</Application>
  <PresentationFormat>On-screen Show (4:3)</PresentationFormat>
  <Paragraphs>132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1_Default Design</vt:lpstr>
      <vt:lpstr>Equation</vt:lpstr>
      <vt:lpstr>Slide 1</vt:lpstr>
      <vt:lpstr>Amorphous Solids</vt:lpstr>
      <vt:lpstr>Mechanism?</vt:lpstr>
      <vt:lpstr>Vibrational Modes in Disordered Systems</vt:lpstr>
      <vt:lpstr>Thermal Conductivity Prediction</vt:lpstr>
      <vt:lpstr>Amorphous Structures</vt:lpstr>
      <vt:lpstr>Computational Tools</vt:lpstr>
      <vt:lpstr>Treat Disorder Explicitly</vt:lpstr>
      <vt:lpstr>Green-Kubo Thermal Conductivity (Top-down)</vt:lpstr>
      <vt:lpstr>Bottom-Up Thermal Conductivity Prediction</vt:lpstr>
      <vt:lpstr>Density of States</vt:lpstr>
      <vt:lpstr>Lifetimes</vt:lpstr>
      <vt:lpstr>Challenges Addressed</vt:lpstr>
      <vt:lpstr>Thermal Conductivity</vt:lpstr>
      <vt:lpstr>Thermal Conductivity Accumulation</vt:lpstr>
      <vt:lpstr>Summary</vt:lpstr>
      <vt:lpstr>a-Si [100] Structure Factor and Dispersion</vt:lpstr>
      <vt:lpstr>a-SiO2 [100] Structure Factor and Dispersion</vt:lpstr>
      <vt:lpstr>Normal Mode Decomposition</vt:lpstr>
      <vt:lpstr>Diffusivities</vt:lpstr>
      <vt:lpstr>Group Velocity from Gamma Analysis?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A. Thomas</dc:creator>
  <cp:lastModifiedBy>Alan</cp:lastModifiedBy>
  <cp:revision>442</cp:revision>
  <dcterms:created xsi:type="dcterms:W3CDTF">2009-01-13T14:41:49Z</dcterms:created>
  <dcterms:modified xsi:type="dcterms:W3CDTF">2013-07-16T13:50:12Z</dcterms:modified>
</cp:coreProperties>
</file>