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0"/>
  </p:notesMasterIdLst>
  <p:handoutMasterIdLst>
    <p:handoutMasterId r:id="rId41"/>
  </p:handoutMasterIdLst>
  <p:sldIdLst>
    <p:sldId id="257" r:id="rId2"/>
    <p:sldId id="661" r:id="rId3"/>
    <p:sldId id="615" r:id="rId4"/>
    <p:sldId id="636" r:id="rId5"/>
    <p:sldId id="633" r:id="rId6"/>
    <p:sldId id="634" r:id="rId7"/>
    <p:sldId id="642" r:id="rId8"/>
    <p:sldId id="635" r:id="rId9"/>
    <p:sldId id="626" r:id="rId10"/>
    <p:sldId id="624" r:id="rId11"/>
    <p:sldId id="625" r:id="rId12"/>
    <p:sldId id="649" r:id="rId13"/>
    <p:sldId id="640" r:id="rId14"/>
    <p:sldId id="617" r:id="rId15"/>
    <p:sldId id="618" r:id="rId16"/>
    <p:sldId id="656" r:id="rId17"/>
    <p:sldId id="643" r:id="rId18"/>
    <p:sldId id="623" r:id="rId19"/>
    <p:sldId id="619" r:id="rId20"/>
    <p:sldId id="620" r:id="rId21"/>
    <p:sldId id="622" r:id="rId22"/>
    <p:sldId id="660" r:id="rId23"/>
    <p:sldId id="644" r:id="rId24"/>
    <p:sldId id="658" r:id="rId25"/>
    <p:sldId id="645" r:id="rId26"/>
    <p:sldId id="646" r:id="rId27"/>
    <p:sldId id="659" r:id="rId28"/>
    <p:sldId id="653" r:id="rId29"/>
    <p:sldId id="628" r:id="rId30"/>
    <p:sldId id="629" r:id="rId31"/>
    <p:sldId id="630" r:id="rId32"/>
    <p:sldId id="655" r:id="rId33"/>
    <p:sldId id="631" r:id="rId34"/>
    <p:sldId id="632" r:id="rId35"/>
    <p:sldId id="648" r:id="rId36"/>
    <p:sldId id="651" r:id="rId37"/>
    <p:sldId id="654" r:id="rId38"/>
    <p:sldId id="657" r:id="rId3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B2B2B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2" autoAdjust="0"/>
    <p:restoredTop sz="94068" autoAdjust="0"/>
  </p:normalViewPr>
  <p:slideViewPr>
    <p:cSldViewPr>
      <p:cViewPr varScale="1">
        <p:scale>
          <a:sx n="69" d="100"/>
          <a:sy n="69" d="100"/>
        </p:scale>
        <p:origin x="-9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04"/>
    </p:cViewPr>
  </p:sorterViewPr>
  <p:notesViewPr>
    <p:cSldViewPr>
      <p:cViewPr varScale="1">
        <p:scale>
          <a:sx n="78" d="100"/>
          <a:sy n="78" d="100"/>
        </p:scale>
        <p:origin x="-1626" y="-102"/>
      </p:cViewPr>
      <p:guideLst>
        <p:guide orient="horz" pos="3024"/>
        <p:guide pos="2304"/>
      </p:guideLst>
    </p:cSldViewPr>
  </p:notesViewPr>
  <p:gridSpacing cx="39327138" cy="393271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defTabSz="94773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defTabSz="94773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/>
            </a:lvl1pPr>
          </a:lstStyle>
          <a:p>
            <a:pPr>
              <a:defRPr/>
            </a:pPr>
            <a:fld id="{2BAD30C2-9971-49EE-99FE-95FA55E06F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7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7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pPr>
              <a:defRPr/>
            </a:pPr>
            <a:fld id="{AF7F1738-1A3B-43EF-8951-EFAEBECE10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4BBAC7-1C31-492C-985C-9D681C162E5B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0" y="6424590"/>
            <a:ext cx="1614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DD432A3-C6F5-48E3-AD5B-BA4C40B28E2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152400"/>
            <a:ext cx="2190750" cy="5534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19850" cy="5534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63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914400"/>
            <a:ext cx="4305300" cy="4772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4305300" cy="4772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63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914400"/>
            <a:ext cx="4305300" cy="4772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914400"/>
            <a:ext cx="4305300" cy="23098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0100" y="3376613"/>
            <a:ext cx="4305300" cy="23098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0" y="6424590"/>
            <a:ext cx="1614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DD432A3-C6F5-48E3-AD5B-BA4C40B28E2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4305300" cy="4772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4305300" cy="4772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763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14400"/>
            <a:ext cx="876300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580" name="Freeform 4"/>
          <p:cNvSpPr>
            <a:spLocks/>
          </p:cNvSpPr>
          <p:nvPr/>
        </p:nvSpPr>
        <p:spPr bwMode="auto">
          <a:xfrm>
            <a:off x="152400" y="152400"/>
            <a:ext cx="8763000" cy="609600"/>
          </a:xfrm>
          <a:custGeom>
            <a:avLst/>
            <a:gdLst/>
            <a:ahLst/>
            <a:cxnLst>
              <a:cxn ang="0">
                <a:pos x="0" y="432"/>
              </a:cxn>
              <a:cxn ang="0">
                <a:pos x="0" y="0"/>
              </a:cxn>
              <a:cxn ang="0">
                <a:pos x="5328" y="0"/>
              </a:cxn>
            </a:cxnLst>
            <a:rect l="0" t="0" r="r" b="b"/>
            <a:pathLst>
              <a:path w="5328" h="432">
                <a:moveTo>
                  <a:pt x="0" y="432"/>
                </a:moveTo>
                <a:lnTo>
                  <a:pt x="0" y="0"/>
                </a:lnTo>
                <a:lnTo>
                  <a:pt x="5328" y="0"/>
                </a:lnTo>
              </a:path>
            </a:pathLst>
          </a:custGeom>
          <a:noFill/>
          <a:ln w="28575" cmpd="sng">
            <a:solidFill>
              <a:srgbClr val="99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029" name="Picture 5" descr="hm_logo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827620" y="5988050"/>
            <a:ext cx="23145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30" name="Group 6"/>
          <p:cNvGrpSpPr>
            <a:grpSpLocks/>
          </p:cNvGrpSpPr>
          <p:nvPr/>
        </p:nvGrpSpPr>
        <p:grpSpPr bwMode="auto">
          <a:xfrm>
            <a:off x="144463" y="5399088"/>
            <a:ext cx="8861425" cy="592137"/>
            <a:chOff x="91" y="3387"/>
            <a:chExt cx="5582" cy="373"/>
          </a:xfrm>
        </p:grpSpPr>
        <p:sp>
          <p:nvSpPr>
            <p:cNvPr id="24583" name="Line 7"/>
            <p:cNvSpPr>
              <a:spLocks noChangeShapeType="1"/>
            </p:cNvSpPr>
            <p:nvPr userDrawn="1"/>
          </p:nvSpPr>
          <p:spPr bwMode="auto">
            <a:xfrm>
              <a:off x="91" y="3760"/>
              <a:ext cx="5582" cy="0"/>
            </a:xfrm>
            <a:prstGeom prst="line">
              <a:avLst/>
            </a:prstGeom>
            <a:noFill/>
            <a:ln w="28575">
              <a:solidFill>
                <a:srgbClr val="99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584" name="Line 8"/>
            <p:cNvSpPr>
              <a:spLocks noChangeShapeType="1"/>
            </p:cNvSpPr>
            <p:nvPr userDrawn="1"/>
          </p:nvSpPr>
          <p:spPr bwMode="auto">
            <a:xfrm flipV="1">
              <a:off x="5666" y="3387"/>
              <a:ext cx="0" cy="371"/>
            </a:xfrm>
            <a:prstGeom prst="line">
              <a:avLst/>
            </a:prstGeom>
            <a:noFill/>
            <a:ln w="28575">
              <a:solidFill>
                <a:srgbClr val="990000"/>
              </a:solidFill>
              <a:round/>
              <a:headEnd/>
              <a:tailEnd type="none" w="lg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8.png"/><Relationship Id="rId5" Type="http://schemas.openxmlformats.org/officeDocument/2006/relationships/oleObject" Target="../embeddings/oleObject8.bin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6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2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image" Target="../media/image54.png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425" y="241385"/>
            <a:ext cx="2235661" cy="2189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-75005" y="2200040"/>
            <a:ext cx="9143999" cy="4811580"/>
          </a:xfrm>
        </p:spPr>
        <p:txBody>
          <a:bodyPr/>
          <a:lstStyle/>
          <a:p>
            <a:r>
              <a:rPr lang="en-US" sz="3200" dirty="0" smtClean="0"/>
              <a:t>Predicting Vibrational Mode </a:t>
            </a:r>
            <a:br>
              <a:rPr lang="en-US" sz="3200" dirty="0" smtClean="0"/>
            </a:br>
            <a:r>
              <a:rPr lang="en-US" sz="3200" dirty="0" smtClean="0"/>
              <a:t>Properties in Disordered Systems</a:t>
            </a:r>
          </a:p>
          <a:p>
            <a:pPr eaLnBrk="1" hangingPunct="1">
              <a:lnSpc>
                <a:spcPct val="90000"/>
              </a:lnSpc>
            </a:pPr>
            <a:endParaRPr lang="en-US" sz="1000" dirty="0" smtClean="0"/>
          </a:p>
          <a:p>
            <a:pPr eaLnBrk="1" hangingPunct="1">
              <a:lnSpc>
                <a:spcPct val="90000"/>
              </a:lnSpc>
            </a:pPr>
            <a:endParaRPr lang="en-US" sz="10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Jason Larkin and Alan McGaughey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Department of Mechanical Engineering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Carnegie Mellon University, Pittsburgh PA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Thermal Transport at the Nanoscale Workshop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Telluride Science Research Center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June 25, 2013</a:t>
            </a:r>
          </a:p>
          <a:p>
            <a:pPr eaLnBrk="1" hangingPunct="1">
              <a:lnSpc>
                <a:spcPct val="90000"/>
              </a:lnSpc>
            </a:pPr>
            <a:endParaRPr lang="en-US" sz="800" dirty="0" smtClean="0"/>
          </a:p>
          <a:p>
            <a:pPr indent="457200" algn="l" eaLnBrk="1" hangingPunct="1">
              <a:lnSpc>
                <a:spcPct val="90000"/>
              </a:lnSpc>
            </a:pPr>
            <a:r>
              <a:rPr lang="en-US" sz="1800" dirty="0" smtClean="0"/>
              <a:t>Collaboration: Jon Malen (CMU)</a:t>
            </a:r>
          </a:p>
          <a:p>
            <a:pPr indent="457200" algn="l" eaLnBrk="1" hangingPunct="1">
              <a:lnSpc>
                <a:spcPct val="90000"/>
              </a:lnSpc>
            </a:pPr>
            <a:r>
              <a:rPr lang="en-US" sz="1800" dirty="0" smtClean="0"/>
              <a:t>Support: AFOSR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14224" y="241385"/>
            <a:ext cx="2097541" cy="2110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Disorder as a Perturbation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94270"/>
            <a:ext cx="8763000" cy="460860"/>
          </a:xfrm>
        </p:spPr>
        <p:txBody>
          <a:bodyPr/>
          <a:lstStyle/>
          <a:p>
            <a:pPr>
              <a:buNone/>
            </a:pPr>
            <a:r>
              <a:rPr lang="en-US" sz="2400" b="1" dirty="0" smtClean="0"/>
              <a:t>Virtual Crystal (VC) Approximation</a:t>
            </a:r>
            <a:endParaRPr lang="en-US" sz="2400" dirty="0" smtClean="0"/>
          </a:p>
        </p:txBody>
      </p:sp>
      <p:pic>
        <p:nvPicPr>
          <p:cNvPr id="3717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7278" y="1662370"/>
            <a:ext cx="5708287" cy="2736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85855" y="6040540"/>
            <a:ext cx="5146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Abeles, </a:t>
            </a:r>
            <a:r>
              <a:rPr lang="en-US" sz="1600" i="1" dirty="0" smtClean="0">
                <a:latin typeface="+mn-lt"/>
              </a:rPr>
              <a:t>PR</a:t>
            </a:r>
            <a:r>
              <a:rPr lang="en-US" sz="1600" dirty="0" smtClean="0">
                <a:latin typeface="+mn-lt"/>
              </a:rPr>
              <a:t> </a:t>
            </a:r>
            <a:r>
              <a:rPr lang="en-US" sz="1600" b="1" dirty="0" smtClean="0">
                <a:latin typeface="+mn-lt"/>
              </a:rPr>
              <a:t>131</a:t>
            </a:r>
            <a:r>
              <a:rPr lang="en-US" sz="1600" dirty="0" smtClean="0">
                <a:latin typeface="+mn-lt"/>
              </a:rPr>
              <a:t>, 1906 (1963), </a:t>
            </a:r>
          </a:p>
          <a:p>
            <a:r>
              <a:rPr lang="en-US" sz="1600" dirty="0" smtClean="0">
                <a:latin typeface="+mn-lt"/>
              </a:rPr>
              <a:t>Tamura, </a:t>
            </a:r>
            <a:r>
              <a:rPr lang="en-US" sz="1600" i="1" dirty="0" smtClean="0">
                <a:latin typeface="+mn-lt"/>
              </a:rPr>
              <a:t>PRB</a:t>
            </a:r>
            <a:r>
              <a:rPr lang="en-US" sz="1600" dirty="0" smtClean="0">
                <a:latin typeface="+mn-lt"/>
              </a:rPr>
              <a:t> </a:t>
            </a:r>
            <a:r>
              <a:rPr lang="en-US" sz="1600" b="1" dirty="0" smtClean="0">
                <a:latin typeface="+mn-lt"/>
              </a:rPr>
              <a:t>27</a:t>
            </a:r>
            <a:r>
              <a:rPr lang="en-US" sz="1600" dirty="0" smtClean="0">
                <a:latin typeface="+mn-lt"/>
              </a:rPr>
              <a:t>, 858 (1983),</a:t>
            </a:r>
            <a:br>
              <a:rPr lang="en-US" sz="1600" dirty="0" smtClean="0">
                <a:latin typeface="+mn-lt"/>
              </a:rPr>
            </a:br>
            <a:r>
              <a:rPr lang="en-US" sz="1600" dirty="0" smtClean="0">
                <a:latin typeface="+mn-lt"/>
              </a:rPr>
              <a:t>Garg et al., </a:t>
            </a:r>
            <a:r>
              <a:rPr lang="en-US" sz="1600" i="1" dirty="0" smtClean="0">
                <a:latin typeface="+mn-lt"/>
              </a:rPr>
              <a:t>PRL</a:t>
            </a:r>
            <a:r>
              <a:rPr lang="en-US" sz="1600" dirty="0" smtClean="0">
                <a:latin typeface="+mn-lt"/>
              </a:rPr>
              <a:t> </a:t>
            </a:r>
            <a:r>
              <a:rPr lang="en-US" sz="1600" b="1" dirty="0" smtClean="0">
                <a:latin typeface="+mn-lt"/>
              </a:rPr>
              <a:t>106</a:t>
            </a:r>
            <a:r>
              <a:rPr lang="en-US" sz="1600" dirty="0" smtClean="0">
                <a:latin typeface="+mn-lt"/>
              </a:rPr>
              <a:t>, 045901 (2011)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93830" y="4464715"/>
            <a:ext cx="8763000" cy="1345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Perform lattice-dynamics calculations on the VC unit cell.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wave vectors × 3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polarizations = 3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modes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Perturbative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disorder with Tamura theory.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70640" y="2315255"/>
            <a:ext cx="1345980" cy="499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atoms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7490780" y="2545685"/>
            <a:ext cx="1345980" cy="499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atoms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422790" y="2545685"/>
            <a:ext cx="576075" cy="384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1"/>
          </p:cNvCxnSpPr>
          <p:nvPr/>
        </p:nvCxnSpPr>
        <p:spPr>
          <a:xfrm flipH="1">
            <a:off x="6261820" y="2795318"/>
            <a:ext cx="1228960" cy="3648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Disorder Explicitly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504340"/>
            <a:ext cx="8763000" cy="1382580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Lattice dynamics only at the Gamma-point.</a:t>
            </a:r>
          </a:p>
          <a:p>
            <a:pPr>
              <a:buNone/>
            </a:pPr>
            <a:r>
              <a:rPr lang="en-US" sz="2400" dirty="0" smtClean="0"/>
              <a:t>1 wave vector × 3</a:t>
            </a:r>
            <a:r>
              <a:rPr lang="en-US" sz="2400" i="1" dirty="0" smtClean="0"/>
              <a:t>N</a:t>
            </a:r>
            <a:r>
              <a:rPr lang="en-US" sz="2400" dirty="0" smtClean="0"/>
              <a:t> polarizations = 3</a:t>
            </a:r>
            <a:r>
              <a:rPr lang="en-US" sz="2400" i="1" dirty="0" smtClean="0"/>
              <a:t>N</a:t>
            </a:r>
            <a:r>
              <a:rPr lang="en-US" sz="2400" dirty="0" smtClean="0"/>
              <a:t> modes</a:t>
            </a:r>
          </a:p>
          <a:p>
            <a:pPr>
              <a:buNone/>
            </a:pPr>
            <a:r>
              <a:rPr lang="en-US" sz="2400" dirty="0" smtClean="0"/>
              <a:t>How to define group velocity?</a:t>
            </a:r>
          </a:p>
        </p:txBody>
      </p:sp>
      <p:pic>
        <p:nvPicPr>
          <p:cNvPr id="3706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69995" y="1623965"/>
            <a:ext cx="2630965" cy="2481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85855" y="6040540"/>
            <a:ext cx="39557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He et al., </a:t>
            </a:r>
            <a:r>
              <a:rPr lang="en-US" sz="1600" i="1" dirty="0" smtClean="0">
                <a:latin typeface="+mn-lt"/>
              </a:rPr>
              <a:t>APL</a:t>
            </a:r>
            <a:r>
              <a:rPr lang="en-US" sz="1600" dirty="0" smtClean="0">
                <a:latin typeface="+mn-lt"/>
              </a:rPr>
              <a:t> </a:t>
            </a:r>
            <a:r>
              <a:rPr lang="en-US" sz="1600" b="1" dirty="0" smtClean="0">
                <a:latin typeface="+mn-lt"/>
              </a:rPr>
              <a:t>98</a:t>
            </a:r>
            <a:r>
              <a:rPr lang="en-US" sz="1600" dirty="0" smtClean="0">
                <a:latin typeface="+mn-lt"/>
              </a:rPr>
              <a:t>, 144101 (2011),</a:t>
            </a:r>
          </a:p>
          <a:p>
            <a:r>
              <a:rPr lang="en-US" sz="1600" dirty="0" smtClean="0">
                <a:latin typeface="+mn-lt"/>
              </a:rPr>
              <a:t>Hori et al., </a:t>
            </a:r>
            <a:r>
              <a:rPr lang="en-US" sz="1600" i="1" dirty="0" smtClean="0">
                <a:latin typeface="+mn-lt"/>
              </a:rPr>
              <a:t>JAP</a:t>
            </a:r>
            <a:r>
              <a:rPr lang="en-US" sz="1600" dirty="0" smtClean="0">
                <a:latin typeface="+mn-lt"/>
              </a:rPr>
              <a:t> </a:t>
            </a:r>
            <a:r>
              <a:rPr lang="en-US" sz="1600" b="1" dirty="0" smtClean="0">
                <a:latin typeface="+mn-lt"/>
              </a:rPr>
              <a:t>113</a:t>
            </a:r>
            <a:r>
              <a:rPr lang="en-US" sz="1600" dirty="0" smtClean="0">
                <a:latin typeface="+mn-lt"/>
              </a:rPr>
              <a:t>, 203514 (2013)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691625" y="2238445"/>
            <a:ext cx="1345980" cy="499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atoms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843775" y="2468875"/>
            <a:ext cx="576075" cy="384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87170" y="1008266"/>
            <a:ext cx="8763000" cy="462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Supercell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Unit Cell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52400" y="1728968"/>
            <a:ext cx="7146355" cy="3274637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Times" pitchFamily="18" charset="0"/>
              <a:buAutoNum type="arabicPeriod"/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Introduction</a:t>
            </a:r>
          </a:p>
          <a:p>
            <a:pPr marL="457200" indent="-457200">
              <a:lnSpc>
                <a:spcPct val="150000"/>
              </a:lnSpc>
              <a:buFont typeface="Times" pitchFamily="18" charset="0"/>
              <a:buAutoNum type="arabicPeriod"/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Tools, Treating Disorder</a:t>
            </a:r>
          </a:p>
          <a:p>
            <a:pPr marL="457200" indent="-457200">
              <a:lnSpc>
                <a:spcPct val="150000"/>
              </a:lnSpc>
              <a:buFont typeface="Times" pitchFamily="18" charset="0"/>
              <a:buAutoNum type="arabicPeriod"/>
            </a:pPr>
            <a:r>
              <a:rPr lang="en-US" sz="2400" dirty="0" smtClean="0"/>
              <a:t>LJ Mass Alloy</a:t>
            </a:r>
          </a:p>
        </p:txBody>
      </p:sp>
      <p:pic>
        <p:nvPicPr>
          <p:cNvPr id="4" name="Picture 5" descr="phon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5218908" y="2332780"/>
            <a:ext cx="5057912" cy="14358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Alloy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" y="932675"/>
            <a:ext cx="8836176" cy="3013865"/>
          </a:xfrm>
        </p:spPr>
        <p:txBody>
          <a:bodyPr/>
          <a:lstStyle/>
          <a:p>
            <a:r>
              <a:rPr lang="en-US" sz="2400" dirty="0" err="1" smtClean="0"/>
              <a:t>Lennard</a:t>
            </a:r>
            <a:r>
              <a:rPr lang="en-US" sz="2400" dirty="0" smtClean="0"/>
              <a:t>-Jones potential, </a:t>
            </a:r>
            <a:r>
              <a:rPr lang="en-US" sz="2400" i="1" dirty="0" smtClean="0"/>
              <a:t>T</a:t>
            </a:r>
            <a:r>
              <a:rPr lang="en-US" sz="2400" dirty="0" smtClean="0"/>
              <a:t> = 10 K, </a:t>
            </a:r>
            <a:r>
              <a:rPr lang="en-US" sz="2400" i="1" dirty="0" smtClean="0"/>
              <a:t>N</a:t>
            </a:r>
            <a:r>
              <a:rPr lang="en-US" sz="2400" dirty="0" smtClean="0"/>
              <a:t> ≤ 6,092</a:t>
            </a:r>
          </a:p>
          <a:p>
            <a:r>
              <a:rPr lang="en-US" sz="2400" i="1" dirty="0" smtClean="0"/>
              <a:t>m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=1, </a:t>
            </a:r>
            <a:r>
              <a:rPr lang="en-US" sz="2400" i="1" dirty="0" smtClean="0"/>
              <a:t>m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=3 alloy (no strain)</a:t>
            </a:r>
          </a:p>
          <a:p>
            <a:r>
              <a:rPr lang="en-US" sz="2400" dirty="0" smtClean="0"/>
              <a:t>Concentrations </a:t>
            </a:r>
            <a:r>
              <a:rPr lang="en-US" sz="2400" i="1" dirty="0" smtClean="0"/>
              <a:t>c</a:t>
            </a:r>
            <a:r>
              <a:rPr lang="en-US" sz="2400" dirty="0" smtClean="0"/>
              <a:t> = 0, 0.05, 0.15, 0.5</a:t>
            </a:r>
          </a:p>
          <a:p>
            <a:endParaRPr lang="en-US" sz="2400" dirty="0" smtClean="0"/>
          </a:p>
          <a:p>
            <a:r>
              <a:rPr lang="en-US" sz="2400" dirty="0" smtClean="0"/>
              <a:t>Data from:</a:t>
            </a:r>
          </a:p>
          <a:p>
            <a:pPr lvl="1"/>
            <a:r>
              <a:rPr lang="en-US" sz="2200" dirty="0" smtClean="0"/>
              <a:t>Virtual crystal unit cell (VC)</a:t>
            </a:r>
          </a:p>
          <a:p>
            <a:pPr lvl="1"/>
            <a:r>
              <a:rPr lang="en-US" sz="2200" dirty="0" err="1" smtClean="0"/>
              <a:t>Supercell</a:t>
            </a:r>
            <a:r>
              <a:rPr lang="en-US" sz="2200" dirty="0" smtClean="0"/>
              <a:t> as unit cell (Gamma)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4919994" y="1662370"/>
            <a:ext cx="5708287" cy="2736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21889" name="Content Placeholder 3"/>
          <p:cNvGraphicFramePr>
            <a:graphicFrameLocks noChangeAspect="1"/>
          </p:cNvGraphicFramePr>
          <p:nvPr/>
        </p:nvGraphicFramePr>
        <p:xfrm>
          <a:off x="1153955" y="4145432"/>
          <a:ext cx="2925762" cy="1741488"/>
        </p:xfrm>
        <a:graphic>
          <a:graphicData uri="http://schemas.openxmlformats.org/presentationml/2006/ole">
            <p:oleObj spid="_x0000_s421889" name="Equation" r:id="rId4" imgW="1193760" imgH="711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" y="202979"/>
            <a:ext cx="8682555" cy="691291"/>
          </a:xfrm>
        </p:spPr>
        <p:txBody>
          <a:bodyPr/>
          <a:lstStyle/>
          <a:p>
            <a:r>
              <a:rPr lang="en-US" dirty="0" smtClean="0"/>
              <a:t>Density of States</a:t>
            </a:r>
            <a:endParaRPr lang="en-US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0" y="5963730"/>
            <a:ext cx="2229295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5563" lvl="1">
              <a:defRPr/>
            </a:pPr>
            <a:r>
              <a:rPr lang="en-US" sz="1600" dirty="0" smtClean="0">
                <a:latin typeface="+mn-lt"/>
              </a:rPr>
              <a:t>Larkin and McGaughey, </a:t>
            </a:r>
            <a:br>
              <a:rPr lang="en-US" sz="1600" dirty="0" smtClean="0">
                <a:latin typeface="+mn-lt"/>
              </a:rPr>
            </a:br>
            <a:r>
              <a:rPr lang="en-US" sz="1600" dirty="0" smtClean="0">
                <a:latin typeface="+mn-lt"/>
              </a:rPr>
              <a:t>to appear in </a:t>
            </a:r>
            <a:r>
              <a:rPr lang="en-US" sz="1600" i="1" dirty="0" smtClean="0">
                <a:latin typeface="+mn-lt"/>
              </a:rPr>
              <a:t>JAP</a:t>
            </a:r>
            <a:r>
              <a:rPr lang="en-US" sz="1600" dirty="0" smtClean="0">
                <a:latin typeface="+mn-lt"/>
              </a:rPr>
              <a:t>.</a:t>
            </a:r>
          </a:p>
          <a:p>
            <a:pPr marL="55563" lvl="1">
              <a:defRPr/>
            </a:pPr>
            <a:endParaRPr lang="en-US" sz="1600" dirty="0">
              <a:latin typeface="+mn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17020" y="1623965"/>
            <a:ext cx="4224550" cy="3149210"/>
            <a:chOff x="808310" y="1623965"/>
            <a:chExt cx="4224550" cy="3149210"/>
          </a:xfrm>
        </p:grpSpPr>
        <p:pic>
          <p:nvPicPr>
            <p:cNvPr id="420865" name="Picture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08310" y="4081885"/>
              <a:ext cx="3101462" cy="691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2086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84735" y="1623965"/>
              <a:ext cx="4048125" cy="2438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42086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59170" y="510220"/>
            <a:ext cx="4191000" cy="535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25" y="126170"/>
            <a:ext cx="8756340" cy="652885"/>
          </a:xfrm>
        </p:spPr>
        <p:txBody>
          <a:bodyPr/>
          <a:lstStyle/>
          <a:p>
            <a:r>
              <a:rPr lang="en-US" dirty="0" smtClean="0"/>
              <a:t>Structure Factor and Dispersion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56050" y="1393535"/>
            <a:ext cx="3955715" cy="13849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The majority of alloy vibrational modes are phonon-like.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0" y="5963730"/>
            <a:ext cx="2229295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5563" lvl="1">
              <a:defRPr/>
            </a:pPr>
            <a:r>
              <a:rPr lang="en-US" sz="1600" dirty="0" smtClean="0">
                <a:latin typeface="+mn-lt"/>
              </a:rPr>
              <a:t>Larkin and McGaughey, </a:t>
            </a:r>
            <a:br>
              <a:rPr lang="en-US" sz="1600" dirty="0" smtClean="0">
                <a:latin typeface="+mn-lt"/>
              </a:rPr>
            </a:br>
            <a:r>
              <a:rPr lang="en-US" sz="1600" dirty="0" smtClean="0">
                <a:latin typeface="+mn-lt"/>
              </a:rPr>
              <a:t>to appear in </a:t>
            </a:r>
            <a:r>
              <a:rPr lang="en-US" sz="1600" i="1" dirty="0" smtClean="0">
                <a:latin typeface="+mn-lt"/>
              </a:rPr>
              <a:t>JAP</a:t>
            </a:r>
            <a:r>
              <a:rPr lang="en-US" sz="1600" dirty="0" smtClean="0">
                <a:latin typeface="+mn-lt"/>
              </a:rPr>
              <a:t>.</a:t>
            </a:r>
          </a:p>
          <a:p>
            <a:pPr marL="55563" lvl="1">
              <a:defRPr/>
            </a:pPr>
            <a:endParaRPr lang="en-US" sz="1600" dirty="0">
              <a:latin typeface="+mn-lt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6549857" y="2814520"/>
            <a:ext cx="768100" cy="11137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956050" y="3928265"/>
            <a:ext cx="3955715" cy="13849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Use VC group velocities in thermal conductivity prediction.</a:t>
            </a:r>
          </a:p>
        </p:txBody>
      </p:sp>
      <p:pic>
        <p:nvPicPr>
          <p:cNvPr id="41984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235" y="817460"/>
            <a:ext cx="4458770" cy="5074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Velocity from Gamma Analysis?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1015" y="779055"/>
            <a:ext cx="4915840" cy="960125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All modes have zero group velocity </a:t>
            </a:r>
          </a:p>
          <a:p>
            <a:pPr>
              <a:buNone/>
            </a:pPr>
            <a:r>
              <a:rPr lang="en-US" sz="2400" dirty="0" smtClean="0"/>
              <a:t>at the Gamma-point.</a:t>
            </a:r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93829" y="1700775"/>
            <a:ext cx="4416575" cy="460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 Linear fit near Gamma-point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33595" y="1700775"/>
            <a:ext cx="4416575" cy="499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 Gamma-X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linear fit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855" y="6040540"/>
            <a:ext cx="39557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He et al., </a:t>
            </a:r>
            <a:r>
              <a:rPr lang="en-US" sz="1600" i="1" dirty="0" smtClean="0">
                <a:latin typeface="+mn-lt"/>
              </a:rPr>
              <a:t>APL</a:t>
            </a:r>
            <a:r>
              <a:rPr lang="en-US" sz="1600" dirty="0" smtClean="0">
                <a:latin typeface="+mn-lt"/>
              </a:rPr>
              <a:t> </a:t>
            </a:r>
            <a:r>
              <a:rPr lang="en-US" sz="1600" b="1" dirty="0" smtClean="0">
                <a:latin typeface="+mn-lt"/>
              </a:rPr>
              <a:t>98</a:t>
            </a:r>
            <a:r>
              <a:rPr lang="en-US" sz="1600" dirty="0" smtClean="0">
                <a:latin typeface="+mn-lt"/>
              </a:rPr>
              <a:t>, 144101 (2011)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93830" y="663840"/>
          <a:ext cx="1560978" cy="1075340"/>
        </p:xfrm>
        <a:graphic>
          <a:graphicData uri="http://schemas.openxmlformats.org/presentationml/2006/ole">
            <p:oleObj spid="_x0000_s418818" name="Equation" r:id="rId3" imgW="571320" imgH="393480" progId="Equation.3">
              <p:embed/>
            </p:oleObj>
          </a:graphicData>
        </a:graphic>
      </p:graphicFrame>
      <p:sp>
        <p:nvSpPr>
          <p:cNvPr id="8" name="Right Arrow 7"/>
          <p:cNvSpPr/>
          <p:nvPr/>
        </p:nvSpPr>
        <p:spPr>
          <a:xfrm>
            <a:off x="2037270" y="1047890"/>
            <a:ext cx="960125" cy="34564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8821" name="Picture 5" descr="C:\Users\Alan\Documents\reports\2013\TSRC\vg_gamma_near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7450" y="2123230"/>
            <a:ext cx="3460048" cy="2803565"/>
          </a:xfrm>
          <a:prstGeom prst="rect">
            <a:avLst/>
          </a:prstGeom>
          <a:noFill/>
        </p:spPr>
      </p:pic>
      <p:graphicFrame>
        <p:nvGraphicFramePr>
          <p:cNvPr id="418822" name="Object 6"/>
          <p:cNvGraphicFramePr>
            <a:graphicFrameLocks noChangeAspect="1"/>
          </p:cNvGraphicFramePr>
          <p:nvPr/>
        </p:nvGraphicFramePr>
        <p:xfrm>
          <a:off x="1035050" y="4811713"/>
          <a:ext cx="2184400" cy="1212850"/>
        </p:xfrm>
        <a:graphic>
          <a:graphicData uri="http://schemas.openxmlformats.org/presentationml/2006/ole">
            <p:oleObj spid="_x0000_s418822" name="Equation" r:id="rId5" imgW="799920" imgH="444240" progId="Equation.3">
              <p:embed/>
            </p:oleObj>
          </a:graphicData>
        </a:graphic>
      </p:graphicFrame>
      <p:pic>
        <p:nvPicPr>
          <p:cNvPr id="418823" name="Picture 7" descr="C:\Users\Alan\Documents\reports\2013\TSRC\vg_gamma_x.bmp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379975" y="2084825"/>
            <a:ext cx="3421430" cy="2803565"/>
          </a:xfrm>
          <a:prstGeom prst="rect">
            <a:avLst/>
          </a:prstGeom>
          <a:noFill/>
        </p:spPr>
      </p:pic>
      <p:graphicFrame>
        <p:nvGraphicFramePr>
          <p:cNvPr id="418824" name="Object 8"/>
          <p:cNvGraphicFramePr>
            <a:graphicFrameLocks noChangeAspect="1"/>
          </p:cNvGraphicFramePr>
          <p:nvPr/>
        </p:nvGraphicFramePr>
        <p:xfrm>
          <a:off x="4943475" y="4811713"/>
          <a:ext cx="2359025" cy="1179512"/>
        </p:xfrm>
        <a:graphic>
          <a:graphicData uri="http://schemas.openxmlformats.org/presentationml/2006/ole">
            <p:oleObj spid="_x0000_s418824" name="Equation" r:id="rId7" imgW="863280" imgH="431640" progId="Equation.3">
              <p:embed/>
            </p:oleObj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995925" y="6040540"/>
            <a:ext cx="39557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Hori et al., </a:t>
            </a:r>
            <a:r>
              <a:rPr lang="en-US" sz="1600" i="1" dirty="0" smtClean="0">
                <a:latin typeface="+mn-lt"/>
              </a:rPr>
              <a:t>JAP</a:t>
            </a:r>
            <a:r>
              <a:rPr lang="en-US" sz="1600" dirty="0" smtClean="0">
                <a:latin typeface="+mn-lt"/>
              </a:rPr>
              <a:t> </a:t>
            </a:r>
            <a:r>
              <a:rPr lang="en-US" sz="1600" b="1" dirty="0" smtClean="0">
                <a:latin typeface="+mn-lt"/>
              </a:rPr>
              <a:t>113</a:t>
            </a:r>
            <a:r>
              <a:rPr lang="en-US" sz="1600" dirty="0" smtClean="0">
                <a:latin typeface="+mn-lt"/>
              </a:rPr>
              <a:t>, 203514 (2013)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  <p:bldP spid="8" grpId="0" animBg="1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Mode Decomposition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-1221" y="817461"/>
            <a:ext cx="4726841" cy="353326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1. Equilibrium MD simulations </a:t>
            </a:r>
            <a:br>
              <a:rPr lang="en-US" sz="2400" dirty="0" smtClean="0"/>
            </a:br>
            <a:r>
              <a:rPr lang="en-US" sz="2400" dirty="0" smtClean="0"/>
              <a:t>    provide atomic velocities.</a:t>
            </a:r>
          </a:p>
          <a:p>
            <a:pPr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2. Project velocities onto phonon</a:t>
            </a:r>
            <a:br>
              <a:rPr lang="en-US" sz="2400" dirty="0" smtClean="0"/>
            </a:br>
            <a:r>
              <a:rPr lang="en-US" sz="2400" dirty="0" smtClean="0"/>
              <a:t>    modes from lattice dynamics</a:t>
            </a:r>
            <a:br>
              <a:rPr lang="en-US" sz="2400" dirty="0" smtClean="0"/>
            </a:br>
            <a:r>
              <a:rPr lang="en-US" sz="2400" dirty="0" smtClean="0"/>
              <a:t>    calculations.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3. Auto-correlation and Fourier</a:t>
            </a:r>
            <a:br>
              <a:rPr lang="en-US" sz="2400" dirty="0" smtClean="0"/>
            </a:br>
            <a:r>
              <a:rPr lang="en-US" sz="2400" dirty="0" smtClean="0"/>
              <a:t>    transform of phonon kinetic</a:t>
            </a:r>
            <a:br>
              <a:rPr lang="en-US" sz="2400" dirty="0" smtClean="0"/>
            </a:br>
            <a:r>
              <a:rPr lang="en-US" sz="2400" dirty="0" smtClean="0"/>
              <a:t>    energy.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4. Extract phonon lifetime.</a:t>
            </a:r>
          </a:p>
        </p:txBody>
      </p:sp>
      <p:grpSp>
        <p:nvGrpSpPr>
          <p:cNvPr id="3" name="Group 13"/>
          <p:cNvGrpSpPr/>
          <p:nvPr/>
        </p:nvGrpSpPr>
        <p:grpSpPr>
          <a:xfrm>
            <a:off x="4403252" y="817460"/>
            <a:ext cx="4508513" cy="768100"/>
            <a:chOff x="4303165" y="740650"/>
            <a:chExt cx="4508513" cy="768100"/>
          </a:xfrm>
        </p:grpSpPr>
        <p:pic>
          <p:nvPicPr>
            <p:cNvPr id="3072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303165" y="817460"/>
              <a:ext cx="702262" cy="614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25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066855" y="740650"/>
              <a:ext cx="744823" cy="76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26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493720" y="798258"/>
              <a:ext cx="2040265" cy="652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0727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303165" y="2233887"/>
            <a:ext cx="4764025" cy="849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16"/>
          <p:cNvGrpSpPr/>
          <p:nvPr/>
        </p:nvGrpSpPr>
        <p:grpSpPr>
          <a:xfrm>
            <a:off x="3670825" y="4504340"/>
            <a:ext cx="3397500" cy="1741162"/>
            <a:chOff x="941385" y="4120290"/>
            <a:chExt cx="3397500" cy="1741162"/>
          </a:xfrm>
        </p:grpSpPr>
        <p:pic>
          <p:nvPicPr>
            <p:cNvPr id="30730" name="Picture 10" descr="C:\Users\Alan\Documents\reports\2012\MNHMT\Gang\lorentzian.bmp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941385" y="4120290"/>
              <a:ext cx="3397500" cy="1741162"/>
            </a:xfrm>
            <a:prstGeom prst="rect">
              <a:avLst/>
            </a:prstGeom>
            <a:noFill/>
          </p:spPr>
        </p:pic>
        <p:cxnSp>
          <p:nvCxnSpPr>
            <p:cNvPr id="16" name="Straight Arrow Connector 15"/>
            <p:cNvCxnSpPr/>
            <p:nvPr/>
          </p:nvCxnSpPr>
          <p:spPr>
            <a:xfrm>
              <a:off x="1998865" y="5003605"/>
              <a:ext cx="38405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10800000">
              <a:off x="2882181" y="5003605"/>
              <a:ext cx="34564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graphicFrame>
          <p:nvGraphicFramePr>
            <p:cNvPr id="30731" name="Object 11"/>
            <p:cNvGraphicFramePr>
              <a:graphicFrameLocks noChangeAspect="1"/>
            </p:cNvGraphicFramePr>
            <p:nvPr/>
          </p:nvGraphicFramePr>
          <p:xfrm>
            <a:off x="3304635" y="4542745"/>
            <a:ext cx="334963" cy="868362"/>
          </p:xfrm>
          <a:graphic>
            <a:graphicData uri="http://schemas.openxmlformats.org/presentationml/2006/ole">
              <p:oleObj spid="_x0000_s399362" name="Equation" r:id="rId8" imgW="152280" imgH="393480" progId="Equation.3">
                <p:embed/>
              </p:oleObj>
            </a:graphicData>
          </a:graphic>
        </p:graphicFrame>
      </p:grpSp>
      <p:grpSp>
        <p:nvGrpSpPr>
          <p:cNvPr id="5" name="Group 20"/>
          <p:cNvGrpSpPr/>
          <p:nvPr/>
        </p:nvGrpSpPr>
        <p:grpSpPr>
          <a:xfrm>
            <a:off x="4379975" y="3724206"/>
            <a:ext cx="4663424" cy="741729"/>
            <a:chOff x="4379975" y="2891330"/>
            <a:chExt cx="4663424" cy="741729"/>
          </a:xfrm>
        </p:grpSpPr>
        <p:pic>
          <p:nvPicPr>
            <p:cNvPr id="30728" name="Picture 8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379975" y="2891330"/>
              <a:ext cx="4663424" cy="7417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8372" name="Picture 4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4379975" y="3105760"/>
              <a:ext cx="74295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0" y="6002135"/>
            <a:ext cx="4418380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5563" lvl="1">
              <a:defRPr/>
            </a:pPr>
            <a:r>
              <a:rPr lang="en-US" sz="1600" dirty="0" smtClean="0">
                <a:latin typeface="+mn-lt"/>
              </a:rPr>
              <a:t>Ladd </a:t>
            </a:r>
            <a:r>
              <a:rPr lang="en-US" sz="1600" dirty="0">
                <a:latin typeface="+mn-lt"/>
              </a:rPr>
              <a:t>et al., </a:t>
            </a:r>
            <a:r>
              <a:rPr lang="en-US" sz="1600" i="1" dirty="0">
                <a:latin typeface="+mn-lt"/>
              </a:rPr>
              <a:t>PRB</a:t>
            </a:r>
            <a:r>
              <a:rPr lang="en-US" sz="1600" dirty="0">
                <a:latin typeface="+mn-lt"/>
              </a:rPr>
              <a:t> </a:t>
            </a:r>
            <a:r>
              <a:rPr lang="en-US" sz="1600" b="1" dirty="0" smtClean="0">
                <a:latin typeface="+mn-lt"/>
              </a:rPr>
              <a:t>34</a:t>
            </a:r>
            <a:r>
              <a:rPr lang="en-US" sz="1600" dirty="0" smtClean="0">
                <a:latin typeface="+mn-lt"/>
              </a:rPr>
              <a:t>, 5068 (1986),</a:t>
            </a:r>
          </a:p>
          <a:p>
            <a:pPr marL="55563" lvl="1">
              <a:defRPr/>
            </a:pPr>
            <a:r>
              <a:rPr lang="en-US" sz="1600" dirty="0" smtClean="0">
                <a:latin typeface="+mn-lt"/>
              </a:rPr>
              <a:t>McGaughey and Kaviany, </a:t>
            </a:r>
            <a:r>
              <a:rPr lang="en-US" sz="1600" i="1" dirty="0" smtClean="0">
                <a:latin typeface="+mn-lt"/>
              </a:rPr>
              <a:t>PRB</a:t>
            </a:r>
            <a:r>
              <a:rPr lang="en-US" sz="1600" dirty="0" smtClean="0">
                <a:latin typeface="+mn-lt"/>
              </a:rPr>
              <a:t> </a:t>
            </a:r>
            <a:r>
              <a:rPr lang="en-US" sz="1600" b="1" dirty="0" smtClean="0">
                <a:latin typeface="+mn-lt"/>
              </a:rPr>
              <a:t>69</a:t>
            </a:r>
            <a:r>
              <a:rPr lang="en-US" sz="1600" dirty="0" smtClean="0">
                <a:latin typeface="+mn-lt"/>
              </a:rPr>
              <a:t>, 094308 (2004).</a:t>
            </a:r>
          </a:p>
          <a:p>
            <a:pPr marL="55563" lvl="1">
              <a:defRPr/>
            </a:pPr>
            <a:endParaRPr lang="en-US" sz="16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VC Normal Mode Decomposition on Alloys</a:t>
            </a:r>
            <a:endParaRPr lang="en-US" dirty="0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0" y="5963730"/>
            <a:ext cx="2229295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5563" lvl="1">
              <a:defRPr/>
            </a:pPr>
            <a:r>
              <a:rPr lang="en-US" sz="1600" dirty="0" smtClean="0">
                <a:latin typeface="+mn-lt"/>
              </a:rPr>
              <a:t>Larkin and McGaughey, </a:t>
            </a:r>
            <a:br>
              <a:rPr lang="en-US" sz="1600" dirty="0" smtClean="0">
                <a:latin typeface="+mn-lt"/>
              </a:rPr>
            </a:br>
            <a:r>
              <a:rPr lang="en-US" sz="1600" dirty="0" smtClean="0">
                <a:latin typeface="+mn-lt"/>
              </a:rPr>
              <a:t>to appear in </a:t>
            </a:r>
            <a:r>
              <a:rPr lang="en-US" sz="1600" i="1" dirty="0" smtClean="0">
                <a:latin typeface="+mn-lt"/>
              </a:rPr>
              <a:t>JAP</a:t>
            </a:r>
            <a:r>
              <a:rPr lang="en-US" sz="1600" dirty="0" smtClean="0">
                <a:latin typeface="+mn-lt"/>
              </a:rPr>
              <a:t>.</a:t>
            </a:r>
          </a:p>
          <a:p>
            <a:pPr marL="55563" lvl="1">
              <a:defRPr/>
            </a:pPr>
            <a:endParaRPr lang="en-US" sz="1600" dirty="0">
              <a:latin typeface="+mn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805" y="1009485"/>
            <a:ext cx="4498247" cy="4378170"/>
            <a:chOff x="2037270" y="916430"/>
            <a:chExt cx="5146270" cy="5008895"/>
          </a:xfrm>
        </p:grpSpPr>
        <p:pic>
          <p:nvPicPr>
            <p:cNvPr id="36966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37270" y="916430"/>
              <a:ext cx="5146270" cy="50088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Rectangle 4"/>
            <p:cNvSpPr/>
            <p:nvPr/>
          </p:nvSpPr>
          <p:spPr>
            <a:xfrm>
              <a:off x="3458255" y="1355130"/>
              <a:ext cx="3264425" cy="31108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1062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61635" y="1969610"/>
            <a:ext cx="429577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ight Arrow 7"/>
          <p:cNvSpPr/>
          <p:nvPr/>
        </p:nvSpPr>
        <p:spPr>
          <a:xfrm>
            <a:off x="3842305" y="2814520"/>
            <a:ext cx="960125" cy="65288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NMD Lifetimes: Gamma vs. VC</a:t>
            </a:r>
            <a:endParaRPr lang="en-US" dirty="0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0" y="5963730"/>
            <a:ext cx="2229295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5563" lvl="1">
              <a:defRPr/>
            </a:pPr>
            <a:r>
              <a:rPr lang="en-US" sz="1600" dirty="0" smtClean="0">
                <a:latin typeface="+mn-lt"/>
              </a:rPr>
              <a:t>Larkin and McGaughey, </a:t>
            </a:r>
            <a:br>
              <a:rPr lang="en-US" sz="1600" dirty="0" smtClean="0">
                <a:latin typeface="+mn-lt"/>
              </a:rPr>
            </a:br>
            <a:r>
              <a:rPr lang="en-US" sz="1600" dirty="0" smtClean="0">
                <a:latin typeface="+mn-lt"/>
              </a:rPr>
              <a:t>to appear in </a:t>
            </a:r>
            <a:r>
              <a:rPr lang="en-US" sz="1600" i="1" dirty="0" smtClean="0">
                <a:latin typeface="+mn-lt"/>
              </a:rPr>
              <a:t>JAP</a:t>
            </a:r>
            <a:r>
              <a:rPr lang="en-US" sz="1600" dirty="0" smtClean="0">
                <a:latin typeface="+mn-lt"/>
              </a:rPr>
              <a:t>.</a:t>
            </a:r>
          </a:p>
          <a:p>
            <a:pPr marL="55563" lvl="1">
              <a:defRPr/>
            </a:pPr>
            <a:endParaRPr lang="en-US" sz="1600" dirty="0">
              <a:latin typeface="+mn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894270"/>
            <a:ext cx="4377671" cy="4839030"/>
            <a:chOff x="0" y="894270"/>
            <a:chExt cx="3747875" cy="4142860"/>
          </a:xfrm>
        </p:grpSpPr>
        <p:pic>
          <p:nvPicPr>
            <p:cNvPr id="40038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47450" y="894270"/>
              <a:ext cx="3400425" cy="3505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038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1810" y="4427530"/>
              <a:ext cx="25908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0388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2200040"/>
              <a:ext cx="361950" cy="904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1" name="Group 10"/>
          <p:cNvGrpSpPr/>
          <p:nvPr/>
        </p:nvGrpSpPr>
        <p:grpSpPr>
          <a:xfrm>
            <a:off x="4455355" y="907536"/>
            <a:ext cx="4456410" cy="4802262"/>
            <a:chOff x="4958795" y="1047890"/>
            <a:chExt cx="3800780" cy="4095750"/>
          </a:xfrm>
        </p:grpSpPr>
        <p:pic>
          <p:nvPicPr>
            <p:cNvPr id="400389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340100" y="1047890"/>
              <a:ext cx="3419475" cy="409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0390" name="Picture 6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958795" y="2276850"/>
              <a:ext cx="342900" cy="1028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Rectangle 11"/>
          <p:cNvSpPr/>
          <p:nvPr/>
        </p:nvSpPr>
        <p:spPr>
          <a:xfrm>
            <a:off x="385855" y="3006545"/>
            <a:ext cx="4262955" cy="1958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Projects</a:t>
            </a:r>
            <a:endParaRPr lang="en-US" dirty="0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2459725" y="4542745"/>
            <a:ext cx="4032525" cy="422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sz="2400" dirty="0" smtClean="0">
                <a:latin typeface="Times" pitchFamily="18" charset="0"/>
              </a:rPr>
              <a:t>Semiconductor Nanostructures</a:t>
            </a:r>
          </a:p>
          <a:p>
            <a:pPr marL="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sz="1800" dirty="0" smtClean="0">
                <a:latin typeface="Times" pitchFamily="18" charset="0"/>
              </a:rPr>
              <a:t>(AFOSR &amp; NSF; Malen, PSC, Sandia)</a:t>
            </a:r>
          </a:p>
        </p:txBody>
      </p:sp>
      <p:pic>
        <p:nvPicPr>
          <p:cNvPr id="5632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7895" y="5213688"/>
            <a:ext cx="2306105" cy="1566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425" y="1686465"/>
            <a:ext cx="2156832" cy="4008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33595" y="855865"/>
            <a:ext cx="3398955" cy="1805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6609270" y="4273910"/>
            <a:ext cx="2534730" cy="691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sz="2400" dirty="0" smtClean="0">
                <a:latin typeface="Times" pitchFamily="18" charset="0"/>
              </a:rPr>
              <a:t>Organic-Inorganic </a:t>
            </a:r>
            <a:br>
              <a:rPr lang="en-US" sz="2400" dirty="0" smtClean="0">
                <a:latin typeface="Times" pitchFamily="18" charset="0"/>
              </a:rPr>
            </a:br>
            <a:r>
              <a:rPr lang="en-US" sz="2400" dirty="0" smtClean="0">
                <a:latin typeface="Times" pitchFamily="18" charset="0"/>
              </a:rPr>
              <a:t>Hybrid Materials</a:t>
            </a:r>
          </a:p>
          <a:p>
            <a:pPr marL="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sz="1800" dirty="0" smtClean="0">
                <a:latin typeface="Times" pitchFamily="18" charset="0"/>
              </a:rPr>
              <a:t>(Malen)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4456785" y="202980"/>
            <a:ext cx="3725285" cy="422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sz="2400" dirty="0" smtClean="0">
                <a:latin typeface="Times" pitchFamily="18" charset="0"/>
              </a:rPr>
              <a:t>Carbon Nanotube Networks</a:t>
            </a:r>
          </a:p>
          <a:p>
            <a:pPr marL="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sz="1800" dirty="0" smtClean="0">
                <a:latin typeface="Times" pitchFamily="18" charset="0"/>
              </a:rPr>
              <a:t>(NSF; Anna, Islam, Malen, Pipe)</a:t>
            </a: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78615" y="1009485"/>
            <a:ext cx="2880375" cy="460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sz="2400" dirty="0" smtClean="0">
                <a:latin typeface="Times" pitchFamily="18" charset="0"/>
              </a:rPr>
              <a:t>Active Micro Cooler</a:t>
            </a:r>
          </a:p>
          <a:p>
            <a:pPr marL="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sz="1800" dirty="0" smtClean="0">
                <a:latin typeface="Times" pitchFamily="18" charset="0"/>
              </a:rPr>
              <a:t>(DARPA; Fedder, Yao, ACT)</a:t>
            </a:r>
            <a:endParaRPr lang="en-US" sz="1800" dirty="0">
              <a:latin typeface="Times" pitchFamily="18" charset="0"/>
            </a:endParaRPr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85814" y="3114792"/>
            <a:ext cx="6158186" cy="1159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957520" y="2852925"/>
            <a:ext cx="3610070" cy="499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sz="2400" dirty="0" smtClean="0">
                <a:latin typeface="Times" pitchFamily="18" charset="0"/>
              </a:rPr>
              <a:t>Methodology Development</a:t>
            </a:r>
          </a:p>
        </p:txBody>
      </p:sp>
      <p:pic>
        <p:nvPicPr>
          <p:cNvPr id="13" name="Picture 8" descr="Dsix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74940" y="5286554"/>
            <a:ext cx="3763690" cy="1291656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>
            <a:off x="2459725" y="4465935"/>
            <a:ext cx="3994120" cy="22658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035799" y="2814520"/>
            <a:ext cx="5952775" cy="14209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7" grpId="1"/>
      <p:bldP spid="8" grpId="0"/>
      <p:bldP spid="8" grpId="1"/>
      <p:bldP spid="8" grpId="2"/>
      <p:bldP spid="9" grpId="0"/>
      <p:bldP spid="9" grpId="1"/>
      <p:bldP spid="9" grpId="2"/>
      <p:bldP spid="9" grpId="3"/>
      <p:bldP spid="12" grpId="0"/>
      <p:bldP spid="14" grpId="0" animBg="1"/>
      <p:bldP spid="1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VC-ALD Lifetimes</a:t>
            </a:r>
            <a:endParaRPr lang="en-US" dirty="0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0" y="5963730"/>
            <a:ext cx="2229295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5563" lvl="1">
              <a:defRPr/>
            </a:pPr>
            <a:r>
              <a:rPr lang="en-US" sz="1600" dirty="0" smtClean="0">
                <a:latin typeface="+mn-lt"/>
              </a:rPr>
              <a:t>Larkin and McGaughey, </a:t>
            </a:r>
            <a:br>
              <a:rPr lang="en-US" sz="1600" dirty="0" smtClean="0">
                <a:latin typeface="+mn-lt"/>
              </a:rPr>
            </a:br>
            <a:r>
              <a:rPr lang="en-US" sz="1600" dirty="0" smtClean="0">
                <a:latin typeface="+mn-lt"/>
              </a:rPr>
              <a:t>to appear in </a:t>
            </a:r>
            <a:r>
              <a:rPr lang="en-US" sz="1600" i="1" dirty="0" smtClean="0">
                <a:latin typeface="+mn-lt"/>
              </a:rPr>
              <a:t>JAP</a:t>
            </a:r>
            <a:r>
              <a:rPr lang="en-US" sz="1600" dirty="0" smtClean="0">
                <a:latin typeface="+mn-lt"/>
              </a:rPr>
              <a:t>.</a:t>
            </a:r>
          </a:p>
          <a:p>
            <a:pPr marL="55563" lvl="1">
              <a:defRPr/>
            </a:pPr>
            <a:endParaRPr lang="en-US" sz="1600" dirty="0">
              <a:latin typeface="+mn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307575" y="740650"/>
            <a:ext cx="5590471" cy="4070930"/>
            <a:chOff x="3197609" y="971080"/>
            <a:chExt cx="5590471" cy="4070930"/>
          </a:xfrm>
        </p:grpSpPr>
        <p:grpSp>
          <p:nvGrpSpPr>
            <p:cNvPr id="10" name="Group 9"/>
            <p:cNvGrpSpPr/>
            <p:nvPr/>
          </p:nvGrpSpPr>
          <p:grpSpPr>
            <a:xfrm>
              <a:off x="3803900" y="971080"/>
              <a:ext cx="4984180" cy="4070930"/>
              <a:chOff x="1422790" y="1047890"/>
              <a:chExt cx="5962650" cy="4870115"/>
            </a:xfrm>
          </p:grpSpPr>
          <p:pic>
            <p:nvPicPr>
              <p:cNvPr id="401412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422790" y="1047890"/>
                <a:ext cx="5962650" cy="3905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01413" name="Picture 5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922055" y="5003605"/>
                <a:ext cx="4295775" cy="914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401414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197609" y="2238445"/>
              <a:ext cx="612786" cy="1515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482600" y="4773613"/>
          <a:ext cx="4422775" cy="998537"/>
        </p:xfrm>
        <a:graphic>
          <a:graphicData uri="http://schemas.openxmlformats.org/presentationml/2006/ole">
            <p:oleObj spid="_x0000_s401415" name="Equation" r:id="rId6" imgW="1968480" imgH="444240" progId="Equation.3">
              <p:embed/>
            </p:oleObj>
          </a:graphicData>
        </a:graphic>
      </p:graphicFrame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419725" y="4541995"/>
            <a:ext cx="3724275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Thermal Conductivity (W/m-K)</a:t>
            </a:r>
            <a:endParaRPr lang="en-US" dirty="0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0" y="5963730"/>
            <a:ext cx="2229295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5563" lvl="1">
              <a:defRPr/>
            </a:pPr>
            <a:r>
              <a:rPr lang="en-US" sz="1600" dirty="0" smtClean="0">
                <a:latin typeface="+mn-lt"/>
              </a:rPr>
              <a:t>Larkin and McGaughey, </a:t>
            </a:r>
            <a:br>
              <a:rPr lang="en-US" sz="1600" dirty="0" smtClean="0">
                <a:latin typeface="+mn-lt"/>
              </a:rPr>
            </a:br>
            <a:r>
              <a:rPr lang="en-US" sz="1600" dirty="0" smtClean="0">
                <a:latin typeface="+mn-lt"/>
              </a:rPr>
              <a:t>to appear in </a:t>
            </a:r>
            <a:r>
              <a:rPr lang="en-US" sz="1600" i="1" dirty="0" smtClean="0">
                <a:latin typeface="+mn-lt"/>
              </a:rPr>
              <a:t>JAP</a:t>
            </a:r>
            <a:r>
              <a:rPr lang="en-US" sz="1600" dirty="0" smtClean="0">
                <a:latin typeface="+mn-lt"/>
              </a:rPr>
              <a:t>.</a:t>
            </a:r>
          </a:p>
          <a:p>
            <a:pPr marL="55563" lvl="1">
              <a:defRPr/>
            </a:pPr>
            <a:endParaRPr lang="en-US" sz="1600" dirty="0">
              <a:latin typeface="+mn-lt"/>
            </a:endParaRPr>
          </a:p>
        </p:txBody>
      </p:sp>
      <p:pic>
        <p:nvPicPr>
          <p:cNvPr id="40243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4889" y="2276850"/>
            <a:ext cx="5931106" cy="3512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12674" name="Content Placeholder 3"/>
          <p:cNvGraphicFramePr>
            <a:graphicFrameLocks noChangeAspect="1"/>
          </p:cNvGraphicFramePr>
          <p:nvPr/>
        </p:nvGraphicFramePr>
        <p:xfrm>
          <a:off x="2492742" y="855865"/>
          <a:ext cx="4191533" cy="1200830"/>
        </p:xfrm>
        <a:graphic>
          <a:graphicData uri="http://schemas.openxmlformats.org/presentationml/2006/ole">
            <p:oleObj spid="_x0000_s412674" name="Equation" r:id="rId4" imgW="1193760" imgH="342720" progId="Equation.3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>
          <a:xfrm>
            <a:off x="5877769" y="4005075"/>
            <a:ext cx="1574605" cy="16130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Thermal Conductivity Contribution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192360" y="894270"/>
            <a:ext cx="6797685" cy="4762220"/>
            <a:chOff x="1192360" y="894270"/>
            <a:chExt cx="6797685" cy="4762220"/>
          </a:xfrm>
        </p:grpSpPr>
        <p:pic>
          <p:nvPicPr>
            <p:cNvPr id="43213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79936" y="932675"/>
              <a:ext cx="6710109" cy="4723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Rectangle 4"/>
            <p:cNvSpPr/>
            <p:nvPr/>
          </p:nvSpPr>
          <p:spPr>
            <a:xfrm>
              <a:off x="1192360" y="894270"/>
              <a:ext cx="576075" cy="614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Happening?</a:t>
            </a:r>
            <a:endParaRPr lang="en-US" dirty="0"/>
          </a:p>
        </p:txBody>
      </p:sp>
      <p:pic>
        <p:nvPicPr>
          <p:cNvPr id="40346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425" y="4965200"/>
            <a:ext cx="2344375" cy="998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0" y="5963730"/>
            <a:ext cx="2229295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5563" lvl="1">
              <a:defRPr/>
            </a:pPr>
            <a:r>
              <a:rPr lang="en-US" sz="1600" dirty="0" smtClean="0">
                <a:latin typeface="+mn-lt"/>
              </a:rPr>
              <a:t>Larkin and McGaughey, </a:t>
            </a:r>
            <a:br>
              <a:rPr lang="en-US" sz="1600" dirty="0" smtClean="0">
                <a:latin typeface="+mn-lt"/>
              </a:rPr>
            </a:br>
            <a:r>
              <a:rPr lang="en-US" sz="1600" dirty="0" smtClean="0">
                <a:latin typeface="+mn-lt"/>
              </a:rPr>
              <a:t>to appear in </a:t>
            </a:r>
            <a:r>
              <a:rPr lang="en-US" sz="1600" i="1" dirty="0" smtClean="0">
                <a:latin typeface="+mn-lt"/>
              </a:rPr>
              <a:t>JAP</a:t>
            </a:r>
            <a:r>
              <a:rPr lang="en-US" sz="1600" dirty="0" smtClean="0">
                <a:latin typeface="+mn-lt"/>
              </a:rPr>
              <a:t>.</a:t>
            </a:r>
          </a:p>
          <a:p>
            <a:pPr marL="55563" lvl="1">
              <a:defRPr/>
            </a:pPr>
            <a:endParaRPr lang="en-US" sz="1600" dirty="0">
              <a:latin typeface="+mn-lt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70640" y="971080"/>
            <a:ext cx="5376700" cy="4070930"/>
            <a:chOff x="1960460" y="2005013"/>
            <a:chExt cx="4849915" cy="3536262"/>
          </a:xfrm>
        </p:grpSpPr>
        <p:pic>
          <p:nvPicPr>
            <p:cNvPr id="413700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3625" y="2005013"/>
              <a:ext cx="4476750" cy="284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3701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960460" y="2353660"/>
              <a:ext cx="342900" cy="1790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3702" name="Picture 6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686590" y="4874525"/>
              <a:ext cx="3152775" cy="666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6223414" y="2814520"/>
          <a:ext cx="2265896" cy="1190555"/>
        </p:xfrm>
        <a:graphic>
          <a:graphicData uri="http://schemas.openxmlformats.org/presentationml/2006/ole">
            <p:oleObj spid="_x0000_s413703" name="Equation" r:id="rId7" imgW="749160" imgH="393480" progId="Equation.3">
              <p:embed/>
            </p:oleObj>
          </a:graphicData>
        </a:graphic>
      </p:graphicFrame>
      <p:graphicFrame>
        <p:nvGraphicFramePr>
          <p:cNvPr id="413704" name="Object 8"/>
          <p:cNvGraphicFramePr>
            <a:graphicFrameLocks noChangeAspect="1"/>
          </p:cNvGraphicFramePr>
          <p:nvPr/>
        </p:nvGraphicFramePr>
        <p:xfrm>
          <a:off x="6146605" y="1124700"/>
          <a:ext cx="2381250" cy="768350"/>
        </p:xfrm>
        <a:graphic>
          <a:graphicData uri="http://schemas.openxmlformats.org/presentationml/2006/ole">
            <p:oleObj spid="_x0000_s413704" name="Equation" r:id="rId8" imgW="787320" imgH="253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Diffusivity Correction</a:t>
            </a:r>
            <a:endParaRPr lang="en-US" dirty="0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5916175" y="3736240"/>
            <a:ext cx="2229295" cy="1077218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5563" lvl="1">
              <a:defRPr/>
            </a:pPr>
            <a:r>
              <a:rPr lang="en-US" sz="3200" dirty="0" smtClean="0">
                <a:latin typeface="+mn-lt"/>
              </a:rPr>
              <a:t>If </a:t>
            </a:r>
            <a:r>
              <a:rPr lang="en-US" sz="3200" i="1" dirty="0" smtClean="0">
                <a:latin typeface="+mn-lt"/>
              </a:rPr>
              <a:t>D</a:t>
            </a:r>
            <a:r>
              <a:rPr lang="en-US" sz="3200" dirty="0" smtClean="0">
                <a:latin typeface="+mn-lt"/>
              </a:rPr>
              <a:t> &lt; </a:t>
            </a:r>
            <a:r>
              <a:rPr lang="en-US" sz="3200" i="1" dirty="0" smtClean="0">
                <a:latin typeface="+mn-lt"/>
              </a:rPr>
              <a:t>D</a:t>
            </a:r>
            <a:r>
              <a:rPr lang="en-US" sz="3200" i="1" baseline="-25000" dirty="0" smtClean="0">
                <a:latin typeface="+mn-lt"/>
              </a:rPr>
              <a:t>HS</a:t>
            </a:r>
            <a:r>
              <a:rPr lang="en-US" sz="3200" dirty="0" smtClean="0">
                <a:latin typeface="+mn-lt"/>
              </a:rPr>
              <a:t>, </a:t>
            </a:r>
          </a:p>
          <a:p>
            <a:pPr marL="55563" lvl="1">
              <a:defRPr/>
            </a:pPr>
            <a:r>
              <a:rPr lang="en-US" sz="3200" dirty="0" smtClean="0">
                <a:latin typeface="+mn-lt"/>
              </a:rPr>
              <a:t>set </a:t>
            </a:r>
            <a:r>
              <a:rPr lang="en-US" sz="3200" i="1" dirty="0" smtClean="0">
                <a:latin typeface="+mn-lt"/>
              </a:rPr>
              <a:t>D</a:t>
            </a:r>
            <a:r>
              <a:rPr lang="en-US" sz="3200" dirty="0" smtClean="0">
                <a:latin typeface="+mn-lt"/>
              </a:rPr>
              <a:t> = </a:t>
            </a:r>
            <a:r>
              <a:rPr lang="en-US" sz="3200" i="1" dirty="0" smtClean="0">
                <a:latin typeface="+mn-lt"/>
              </a:rPr>
              <a:t>D</a:t>
            </a:r>
            <a:r>
              <a:rPr lang="en-US" sz="3200" i="1" baseline="-25000" dirty="0" smtClean="0">
                <a:latin typeface="+mn-lt"/>
              </a:rPr>
              <a:t>HS</a:t>
            </a:r>
          </a:p>
        </p:txBody>
      </p:sp>
      <p:pic>
        <p:nvPicPr>
          <p:cNvPr id="419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235" y="1086295"/>
            <a:ext cx="4572000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5800960" y="1278320"/>
            <a:ext cx="2649945" cy="1569660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5563" lvl="1">
              <a:defRPr/>
            </a:pPr>
            <a:r>
              <a:rPr lang="en-US" sz="3200" i="1" dirty="0" err="1" smtClean="0">
                <a:latin typeface="+mn-lt"/>
              </a:rPr>
              <a:t>D</a:t>
            </a:r>
            <a:r>
              <a:rPr lang="en-US" sz="3200" i="1" baseline="-25000" dirty="0" err="1" smtClean="0">
                <a:latin typeface="+mn-lt"/>
              </a:rPr>
              <a:t>min,ph</a:t>
            </a:r>
            <a:r>
              <a:rPr lang="en-US" sz="3200" i="1" dirty="0" smtClean="0">
                <a:latin typeface="+mn-lt"/>
              </a:rPr>
              <a:t>=0</a:t>
            </a:r>
          </a:p>
          <a:p>
            <a:pPr marL="55563" lvl="1">
              <a:defRPr/>
            </a:pPr>
            <a:r>
              <a:rPr lang="en-US" sz="3200" dirty="0" smtClean="0">
                <a:latin typeface="+mn-lt"/>
              </a:rPr>
              <a:t>but</a:t>
            </a:r>
          </a:p>
          <a:p>
            <a:pPr marL="55563" lvl="1">
              <a:defRPr/>
            </a:pPr>
            <a:r>
              <a:rPr lang="en-US" sz="3200" i="1" dirty="0" err="1" smtClean="0">
                <a:latin typeface="+mn-lt"/>
              </a:rPr>
              <a:t>D</a:t>
            </a:r>
            <a:r>
              <a:rPr lang="en-US" sz="3200" i="1" baseline="-25000" dirty="0" err="1" smtClean="0">
                <a:latin typeface="+mn-lt"/>
              </a:rPr>
              <a:t>min,diff</a:t>
            </a:r>
            <a:r>
              <a:rPr lang="en-US" sz="3200" i="1" dirty="0" smtClean="0">
                <a:latin typeface="+mn-lt"/>
              </a:rPr>
              <a:t> =D</a:t>
            </a:r>
            <a:r>
              <a:rPr lang="en-US" sz="3200" i="1" baseline="-25000" dirty="0" smtClean="0">
                <a:latin typeface="+mn-lt"/>
              </a:rPr>
              <a:t>HS</a:t>
            </a:r>
            <a:endParaRPr lang="en-US" sz="320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Corrected Thermal Conductivity</a:t>
            </a:r>
            <a:endParaRPr lang="en-US" dirty="0"/>
          </a:p>
        </p:txBody>
      </p:sp>
      <p:pic>
        <p:nvPicPr>
          <p:cNvPr id="404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8103" y="1547155"/>
            <a:ext cx="8234827" cy="3149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0" y="5963730"/>
            <a:ext cx="2229295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5563" lvl="1">
              <a:defRPr/>
            </a:pPr>
            <a:r>
              <a:rPr lang="en-US" sz="1600" dirty="0" smtClean="0">
                <a:latin typeface="+mn-lt"/>
              </a:rPr>
              <a:t>Larkin and McGaughey, </a:t>
            </a:r>
            <a:br>
              <a:rPr lang="en-US" sz="1600" dirty="0" smtClean="0">
                <a:latin typeface="+mn-lt"/>
              </a:rPr>
            </a:br>
            <a:r>
              <a:rPr lang="en-US" sz="1600" dirty="0" smtClean="0">
                <a:latin typeface="+mn-lt"/>
              </a:rPr>
              <a:t>to appear in </a:t>
            </a:r>
            <a:r>
              <a:rPr lang="en-US" sz="1600" i="1" dirty="0" smtClean="0">
                <a:latin typeface="+mn-lt"/>
              </a:rPr>
              <a:t>JAP</a:t>
            </a:r>
            <a:r>
              <a:rPr lang="en-US" sz="1600" dirty="0" smtClean="0">
                <a:latin typeface="+mn-lt"/>
              </a:rPr>
              <a:t>.</a:t>
            </a:r>
          </a:p>
          <a:p>
            <a:pPr marL="55563" lvl="1">
              <a:defRPr/>
            </a:pPr>
            <a:endParaRPr lang="en-US" sz="1600" dirty="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85745" y="3198569"/>
            <a:ext cx="2957185" cy="13441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sz="2400" dirty="0" smtClean="0"/>
              <a:t>In LJ alloy, high-frequency modes contribute to thermal conductivity</a:t>
            </a:r>
          </a:p>
          <a:p>
            <a:pPr marL="342900" lvl="1" indent="-342900">
              <a:buNone/>
            </a:pPr>
            <a:endParaRPr lang="en-US" sz="2400" dirty="0" smtClean="0"/>
          </a:p>
          <a:p>
            <a:pPr marL="342900" lvl="1" indent="-342900">
              <a:buFontTx/>
              <a:buChar char="•"/>
            </a:pPr>
            <a:r>
              <a:rPr lang="en-US" sz="2400" dirty="0" smtClean="0"/>
              <a:t>Virtual crystal approximation </a:t>
            </a:r>
            <a:r>
              <a:rPr lang="en-US" sz="2400" dirty="0" err="1" smtClean="0"/>
              <a:t>underpredicts</a:t>
            </a:r>
            <a:r>
              <a:rPr lang="en-US" sz="2400" dirty="0" smtClean="0"/>
              <a:t> thermal conductivity</a:t>
            </a:r>
          </a:p>
          <a:p>
            <a:pPr marL="742950" lvl="2" indent="-342900"/>
            <a:r>
              <a:rPr lang="en-US" sz="2200" dirty="0" smtClean="0"/>
              <a:t>Low group velocity → correction proposed</a:t>
            </a:r>
          </a:p>
          <a:p>
            <a:pPr marL="742950" lvl="2" indent="-342900"/>
            <a:r>
              <a:rPr lang="en-US" sz="2200" dirty="0" smtClean="0"/>
              <a:t>Neglect of higher order terms in Tamura theory?</a:t>
            </a:r>
          </a:p>
          <a:p>
            <a:pPr marL="342900" lvl="1" indent="-342900">
              <a:buNone/>
            </a:pPr>
            <a:endParaRPr lang="en-US" sz="2400" dirty="0" smtClean="0"/>
          </a:p>
          <a:p>
            <a:pPr marL="342900" lvl="1" indent="-342900">
              <a:buFontTx/>
              <a:buChar char="•"/>
            </a:pPr>
            <a:r>
              <a:rPr lang="en-US" sz="2400" dirty="0" smtClean="0"/>
              <a:t>No issue for SW silicon, where low-frequency modes dominate thermal conductivity.</a:t>
            </a:r>
            <a:endParaRPr lang="en-US" sz="2400" i="1" baseline="-250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52400" y="1728968"/>
            <a:ext cx="7146355" cy="3274637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Times" pitchFamily="18" charset="0"/>
              <a:buAutoNum type="arabicPeriod"/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Introduction</a:t>
            </a:r>
          </a:p>
          <a:p>
            <a:pPr marL="457200" indent="-457200">
              <a:lnSpc>
                <a:spcPct val="150000"/>
              </a:lnSpc>
              <a:buFont typeface="Times" pitchFamily="18" charset="0"/>
              <a:buAutoNum type="arabicPeriod"/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Tools, Treating Disorder</a:t>
            </a:r>
          </a:p>
          <a:p>
            <a:pPr marL="457200" indent="-457200">
              <a:lnSpc>
                <a:spcPct val="150000"/>
              </a:lnSpc>
              <a:buFont typeface="Times" pitchFamily="18" charset="0"/>
              <a:buAutoNum type="arabicPeriod"/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LJ Mass Alloy</a:t>
            </a:r>
          </a:p>
          <a:p>
            <a:pPr marL="457200" indent="-457200">
              <a:lnSpc>
                <a:spcPct val="150000"/>
              </a:lnSpc>
              <a:buFont typeface="Times" pitchFamily="18" charset="0"/>
              <a:buAutoNum type="arabicPeriod"/>
            </a:pPr>
            <a:r>
              <a:rPr lang="en-US" sz="2400" dirty="0" smtClean="0"/>
              <a:t>Amorphous Silica and Amorphous Silicon</a:t>
            </a:r>
          </a:p>
        </p:txBody>
      </p:sp>
      <p:pic>
        <p:nvPicPr>
          <p:cNvPr id="4" name="Picture 5" descr="phon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5218908" y="2332780"/>
            <a:ext cx="5057912" cy="14358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28475"/>
            <a:ext cx="4150765" cy="1586780"/>
          </a:xfrm>
        </p:spPr>
        <p:txBody>
          <a:bodyPr/>
          <a:lstStyle/>
          <a:p>
            <a:r>
              <a:rPr lang="en-US" dirty="0" smtClean="0"/>
              <a:t>More Motivation:</a:t>
            </a:r>
            <a:br>
              <a:rPr lang="en-US" dirty="0" smtClean="0"/>
            </a:br>
            <a:r>
              <a:rPr lang="en-US" dirty="0" smtClean="0"/>
              <a:t>Thermal Conductivity </a:t>
            </a:r>
            <a:br>
              <a:rPr lang="en-US" dirty="0" smtClean="0"/>
            </a:br>
            <a:r>
              <a:rPr lang="en-US" dirty="0" smtClean="0"/>
              <a:t>Accumulation from Malen Group</a:t>
            </a:r>
            <a:endParaRPr lang="en-US" dirty="0"/>
          </a:p>
        </p:txBody>
      </p:sp>
      <p:pic>
        <p:nvPicPr>
          <p:cNvPr id="406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8052" y="-1"/>
            <a:ext cx="5405949" cy="685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0" y="6002135"/>
            <a:ext cx="441838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5563" lvl="1">
              <a:defRPr/>
            </a:pPr>
            <a:r>
              <a:rPr lang="en-US" sz="1600" dirty="0" smtClean="0">
                <a:latin typeface="+mn-lt"/>
              </a:rPr>
              <a:t>Regner </a:t>
            </a:r>
            <a:r>
              <a:rPr lang="en-US" sz="1600" dirty="0">
                <a:latin typeface="+mn-lt"/>
              </a:rPr>
              <a:t>et al., </a:t>
            </a:r>
            <a:r>
              <a:rPr lang="en-US" sz="1600" i="1" dirty="0" smtClean="0">
                <a:latin typeface="+mn-lt"/>
              </a:rPr>
              <a:t>Nat. Comm.</a:t>
            </a:r>
            <a:r>
              <a:rPr lang="en-US" sz="1600" dirty="0" smtClean="0">
                <a:latin typeface="+mn-lt"/>
              </a:rPr>
              <a:t> </a:t>
            </a:r>
            <a:r>
              <a:rPr lang="en-US" sz="1600" b="1" dirty="0" smtClean="0">
                <a:latin typeface="+mn-lt"/>
              </a:rPr>
              <a:t>4</a:t>
            </a:r>
            <a:r>
              <a:rPr lang="en-US" sz="1600" dirty="0" smtClean="0">
                <a:latin typeface="+mn-lt"/>
              </a:rPr>
              <a:t>, 1640 (2013).</a:t>
            </a:r>
          </a:p>
          <a:p>
            <a:pPr marL="55563" lvl="1">
              <a:defRPr/>
            </a:pPr>
            <a:endParaRPr lang="en-US" sz="16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Amorphous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15" y="855865"/>
            <a:ext cx="6647090" cy="4089205"/>
          </a:xfrm>
        </p:spPr>
        <p:txBody>
          <a:bodyPr/>
          <a:lstStyle/>
          <a:p>
            <a:r>
              <a:rPr lang="en-US" sz="2400" dirty="0" smtClean="0"/>
              <a:t>Amorphous silica (a-SiO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)</a:t>
            </a:r>
          </a:p>
          <a:p>
            <a:pPr lvl="1"/>
            <a:r>
              <a:rPr lang="en-US" sz="2200" dirty="0" smtClean="0"/>
              <a:t>BKS potential, melt-quench-anneal from quartz, 4608 Atoms</a:t>
            </a:r>
          </a:p>
          <a:p>
            <a:pPr lvl="1"/>
            <a:endParaRPr lang="en-US" sz="2400" dirty="0" smtClean="0"/>
          </a:p>
          <a:p>
            <a:r>
              <a:rPr lang="en-US" sz="2400" dirty="0" smtClean="0"/>
              <a:t>Amorphous silicon (a-Si)</a:t>
            </a:r>
          </a:p>
          <a:p>
            <a:pPr lvl="1"/>
            <a:r>
              <a:rPr lang="en-US" sz="2200" dirty="0" err="1" smtClean="0"/>
              <a:t>Stillinger</a:t>
            </a:r>
            <a:r>
              <a:rPr lang="en-US" sz="2200" dirty="0" smtClean="0"/>
              <a:t>-Weber potential, </a:t>
            </a:r>
            <a:br>
              <a:rPr lang="en-US" sz="2200" dirty="0" smtClean="0"/>
            </a:br>
            <a:r>
              <a:rPr lang="en-US" sz="2200" dirty="0" smtClean="0"/>
              <a:t>WWW structures + anneal, 4096 Atoms</a:t>
            </a:r>
          </a:p>
          <a:p>
            <a:pPr lvl="1">
              <a:buNone/>
            </a:pPr>
            <a:endParaRPr lang="en-US" sz="2400" dirty="0" smtClean="0"/>
          </a:p>
          <a:p>
            <a:r>
              <a:rPr lang="en-US" sz="2400" dirty="0" smtClean="0"/>
              <a:t>Data from </a:t>
            </a:r>
            <a:r>
              <a:rPr lang="en-US" sz="2400" dirty="0" err="1" smtClean="0"/>
              <a:t>supercell</a:t>
            </a:r>
            <a:r>
              <a:rPr lang="en-US" sz="2400" dirty="0" smtClean="0"/>
              <a:t> as unit cell (Gamma)</a:t>
            </a:r>
          </a:p>
          <a:p>
            <a:pPr lvl="1"/>
            <a:endParaRPr lang="en-US" sz="2400" dirty="0" smtClean="0"/>
          </a:p>
          <a:p>
            <a:r>
              <a:rPr lang="en-US" sz="2400" dirty="0" smtClean="0"/>
              <a:t>Lifetimes from Gamma-NMD, Diffusivities from Allen-Feldman</a:t>
            </a:r>
          </a:p>
          <a:p>
            <a:endParaRPr lang="en-US" sz="2400" dirty="0" smtClean="0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0" y="6002135"/>
            <a:ext cx="4418380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5563" lvl="1">
              <a:defRPr/>
            </a:pPr>
            <a:r>
              <a:rPr lang="en-US" sz="1600" dirty="0" smtClean="0">
                <a:latin typeface="+mn-lt"/>
              </a:rPr>
              <a:t>WWW: Ladd </a:t>
            </a:r>
            <a:r>
              <a:rPr lang="en-US" sz="1600" dirty="0">
                <a:latin typeface="+mn-lt"/>
              </a:rPr>
              <a:t>et al., </a:t>
            </a:r>
            <a:r>
              <a:rPr lang="en-US" sz="1600" i="1" dirty="0">
                <a:latin typeface="+mn-lt"/>
              </a:rPr>
              <a:t>PRB</a:t>
            </a:r>
            <a:r>
              <a:rPr lang="en-US" sz="1600" dirty="0">
                <a:latin typeface="+mn-lt"/>
              </a:rPr>
              <a:t> </a:t>
            </a:r>
            <a:r>
              <a:rPr lang="en-US" sz="1600" b="1" dirty="0" smtClean="0">
                <a:latin typeface="+mn-lt"/>
              </a:rPr>
              <a:t>34</a:t>
            </a:r>
            <a:r>
              <a:rPr lang="en-US" sz="1600" dirty="0" smtClean="0">
                <a:latin typeface="+mn-lt"/>
              </a:rPr>
              <a:t>, 5068 (1986),</a:t>
            </a:r>
          </a:p>
          <a:p>
            <a:pPr marL="55563" lvl="1">
              <a:defRPr/>
            </a:pPr>
            <a:r>
              <a:rPr lang="en-US" sz="1600" dirty="0" smtClean="0">
                <a:latin typeface="+mn-lt"/>
              </a:rPr>
              <a:t>McGaughey and Kaviany, </a:t>
            </a:r>
            <a:r>
              <a:rPr lang="en-US" sz="1600" i="1" dirty="0" smtClean="0">
                <a:latin typeface="+mn-lt"/>
              </a:rPr>
              <a:t>IJHMT</a:t>
            </a:r>
            <a:r>
              <a:rPr lang="en-US" sz="1600" dirty="0" smtClean="0">
                <a:latin typeface="+mn-lt"/>
              </a:rPr>
              <a:t> </a:t>
            </a:r>
            <a:r>
              <a:rPr lang="en-US" sz="1600" b="1" dirty="0" smtClean="0">
                <a:latin typeface="+mn-lt"/>
              </a:rPr>
              <a:t>47</a:t>
            </a:r>
            <a:r>
              <a:rPr lang="en-US" sz="1600" dirty="0" smtClean="0">
                <a:latin typeface="+mn-lt"/>
              </a:rPr>
              <a:t>, 1799 (2004).</a:t>
            </a:r>
          </a:p>
          <a:p>
            <a:pPr marL="55563" lvl="1">
              <a:defRPr/>
            </a:pPr>
            <a:endParaRPr lang="en-US" sz="1600" dirty="0">
              <a:latin typeface="+mn-lt"/>
            </a:endParaRPr>
          </a:p>
        </p:txBody>
      </p:sp>
      <p:pic>
        <p:nvPicPr>
          <p:cNvPr id="417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2383" y="2699305"/>
            <a:ext cx="1964355" cy="197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77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3450" y="548625"/>
            <a:ext cx="1962220" cy="195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Disordered Solids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5" y="3736240"/>
            <a:ext cx="6528850" cy="1766630"/>
          </a:xfrm>
        </p:spPr>
        <p:txBody>
          <a:bodyPr/>
          <a:lstStyle/>
          <a:p>
            <a:r>
              <a:rPr lang="en-US" sz="2400" b="1" dirty="0" smtClean="0"/>
              <a:t>Amorphous solid</a:t>
            </a:r>
          </a:p>
          <a:p>
            <a:pPr lvl="1"/>
            <a:r>
              <a:rPr lang="en-US" sz="2200" i="1" dirty="0" smtClean="0"/>
              <a:t>Structural disorder</a:t>
            </a:r>
            <a:endParaRPr lang="en-US" sz="2200" dirty="0" smtClean="0"/>
          </a:p>
          <a:p>
            <a:pPr lvl="1"/>
            <a:r>
              <a:rPr lang="en-US" sz="2200" dirty="0" smtClean="0"/>
              <a:t>Composition disorder possible</a:t>
            </a:r>
          </a:p>
          <a:p>
            <a:pPr lvl="1"/>
            <a:r>
              <a:rPr lang="en-US" sz="2200" dirty="0" smtClean="0"/>
              <a:t>Amorphous silicon in solar cells, silica glass</a:t>
            </a:r>
          </a:p>
          <a:p>
            <a:pPr lvl="1"/>
            <a:endParaRPr lang="en-US" sz="2400" dirty="0" smtClean="0"/>
          </a:p>
        </p:txBody>
      </p:sp>
      <p:pic>
        <p:nvPicPr>
          <p:cNvPr id="3778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2145" y="1037005"/>
            <a:ext cx="2286000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786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99009" y="3582620"/>
            <a:ext cx="2097541" cy="2110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8615" y="894270"/>
            <a:ext cx="6528850" cy="245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Disordered lattice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Isotopic crystal, alloy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Compositional disorder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No structural disorder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Alloys for thermoelectric energy conversion (</a:t>
            </a:r>
            <a:r>
              <a:rPr kumimoji="0" lang="en-US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SiGe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, </a:t>
            </a:r>
            <a:r>
              <a:rPr kumimoji="0" lang="en-US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PbTeSe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6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Amorphous Density of States</a:t>
            </a:r>
            <a:endParaRPr lang="en-US" dirty="0"/>
          </a:p>
        </p:txBody>
      </p:sp>
      <p:pic>
        <p:nvPicPr>
          <p:cNvPr id="414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3650" y="990620"/>
            <a:ext cx="4979113" cy="489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a-Si [100] Structure Factor and Dispersion</a:t>
            </a:r>
            <a:endParaRPr lang="en-US" dirty="0"/>
          </a:p>
        </p:txBody>
      </p:sp>
      <p:pic>
        <p:nvPicPr>
          <p:cNvPr id="37274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4385" y="740650"/>
            <a:ext cx="6377306" cy="5069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a-SiO</a:t>
            </a:r>
            <a:r>
              <a:rPr lang="en-US" baseline="-25000" dirty="0" smtClean="0"/>
              <a:t>2</a:t>
            </a:r>
            <a:r>
              <a:rPr lang="en-US" dirty="0" smtClean="0"/>
              <a:t> [100] Structure Factor and Dispersion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2360" y="765979"/>
            <a:ext cx="6684276" cy="5159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40500" y="0"/>
            <a:ext cx="5186480" cy="6793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60" y="241385"/>
            <a:ext cx="8763000" cy="609600"/>
          </a:xfrm>
        </p:spPr>
        <p:txBody>
          <a:bodyPr/>
          <a:lstStyle/>
          <a:p>
            <a:r>
              <a:rPr lang="en-US" dirty="0" smtClean="0"/>
              <a:t>Amorphous Lifetimes</a:t>
            </a:r>
            <a:endParaRPr lang="en-US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153955" y="1163105"/>
            <a:ext cx="2382915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5563" lvl="1">
              <a:defRPr/>
            </a:pPr>
            <a:r>
              <a:rPr lang="en-US" sz="4800" dirty="0" smtClean="0">
                <a:latin typeface="+mn-lt"/>
              </a:rPr>
              <a:t>a-SiO</a:t>
            </a:r>
            <a:r>
              <a:rPr lang="en-US" sz="4800" baseline="-25000" dirty="0" smtClean="0">
                <a:latin typeface="+mn-lt"/>
              </a:rPr>
              <a:t>2</a:t>
            </a:r>
            <a:endParaRPr lang="en-US" sz="4800" baseline="-25000" dirty="0">
              <a:latin typeface="+mn-lt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153955" y="4043480"/>
            <a:ext cx="2382915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5563" lvl="1">
              <a:defRPr/>
            </a:pPr>
            <a:r>
              <a:rPr lang="en-US" sz="4800" dirty="0" smtClean="0">
                <a:latin typeface="+mn-lt"/>
              </a:rPr>
              <a:t>a-Si</a:t>
            </a:r>
            <a:endParaRPr lang="en-US" sz="4800" baseline="-250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72735" y="146529"/>
            <a:ext cx="5069460" cy="6738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60" y="169455"/>
            <a:ext cx="8763000" cy="609600"/>
          </a:xfrm>
        </p:spPr>
        <p:txBody>
          <a:bodyPr/>
          <a:lstStyle/>
          <a:p>
            <a:r>
              <a:rPr lang="en-US" dirty="0" smtClean="0"/>
              <a:t>Amorphous Diffusivities</a:t>
            </a:r>
            <a:endParaRPr lang="en-US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153955" y="1163105"/>
            <a:ext cx="2382915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5563" lvl="1">
              <a:defRPr/>
            </a:pPr>
            <a:r>
              <a:rPr lang="en-US" sz="4800" dirty="0" smtClean="0">
                <a:latin typeface="+mn-lt"/>
              </a:rPr>
              <a:t>a-SiO</a:t>
            </a:r>
            <a:r>
              <a:rPr lang="en-US" sz="4800" baseline="-25000" dirty="0" smtClean="0">
                <a:latin typeface="+mn-lt"/>
              </a:rPr>
              <a:t>2</a:t>
            </a:r>
            <a:endParaRPr lang="en-US" sz="4800" baseline="-25000" dirty="0">
              <a:latin typeface="+mn-lt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153955" y="4043480"/>
            <a:ext cx="2382915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5563" lvl="1">
              <a:defRPr/>
            </a:pPr>
            <a:r>
              <a:rPr lang="en-US" sz="4800" dirty="0" smtClean="0">
                <a:latin typeface="+mn-lt"/>
              </a:rPr>
              <a:t>a-Si</a:t>
            </a:r>
            <a:endParaRPr lang="en-US" sz="4800" baseline="-250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Amorphous Summary and Looking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Only Gamma analysis is possible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a-SiO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and a-Si show very different behaviors</a:t>
            </a:r>
          </a:p>
          <a:p>
            <a:pPr lvl="1"/>
            <a:r>
              <a:rPr lang="en-US" sz="2400" dirty="0" smtClean="0"/>
              <a:t>Consistent with previous modeling and experiments</a:t>
            </a:r>
          </a:p>
          <a:p>
            <a:pPr lvl="1">
              <a:buNone/>
            </a:pPr>
            <a:endParaRPr lang="en-US" sz="2400" dirty="0" smtClean="0"/>
          </a:p>
          <a:p>
            <a:r>
              <a:rPr lang="en-US" sz="2400" dirty="0" smtClean="0"/>
              <a:t>Group velocity must be specified to predict thermal conductivity</a:t>
            </a:r>
          </a:p>
          <a:p>
            <a:pPr lvl="1"/>
            <a:r>
              <a:rPr lang="en-US" sz="2400" dirty="0" smtClean="0"/>
              <a:t>Working on making this decision</a:t>
            </a:r>
          </a:p>
          <a:p>
            <a:pPr lvl="1"/>
            <a:endParaRPr lang="en-US" sz="2400" dirty="0" smtClean="0"/>
          </a:p>
          <a:p>
            <a:r>
              <a:rPr lang="en-US" sz="2400" dirty="0" smtClean="0"/>
              <a:t>Phonon-</a:t>
            </a:r>
            <a:r>
              <a:rPr lang="en-US" sz="2400" dirty="0" err="1" smtClean="0"/>
              <a:t>diffuson</a:t>
            </a:r>
            <a:r>
              <a:rPr lang="en-US" sz="2400" dirty="0" smtClean="0"/>
              <a:t> transition</a:t>
            </a:r>
          </a:p>
          <a:p>
            <a:endParaRPr lang="en-US" sz="2400" dirty="0" smtClean="0"/>
          </a:p>
          <a:p>
            <a:r>
              <a:rPr lang="en-US" sz="2400" dirty="0" smtClean="0"/>
              <a:t>Predict thermal conductivity accumulation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Tamura Theory</a:t>
            </a:r>
            <a:endParaRPr lang="en-US" dirty="0"/>
          </a:p>
        </p:txBody>
      </p:sp>
      <p:pic>
        <p:nvPicPr>
          <p:cNvPr id="420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36535" y="1700775"/>
            <a:ext cx="3724275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74205" y="6040540"/>
            <a:ext cx="2649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Tamura, </a:t>
            </a:r>
            <a:r>
              <a:rPr lang="en-US" sz="1600" i="1" dirty="0" smtClean="0">
                <a:latin typeface="+mn-lt"/>
              </a:rPr>
              <a:t>PRB</a:t>
            </a:r>
            <a:r>
              <a:rPr lang="en-US" sz="1600" dirty="0" smtClean="0">
                <a:latin typeface="+mn-lt"/>
              </a:rPr>
              <a:t> </a:t>
            </a:r>
            <a:r>
              <a:rPr lang="en-US" sz="1600" b="1" dirty="0" smtClean="0">
                <a:latin typeface="+mn-lt"/>
              </a:rPr>
              <a:t>27</a:t>
            </a:r>
            <a:r>
              <a:rPr lang="en-US" sz="1600" dirty="0" smtClean="0">
                <a:latin typeface="+mn-lt"/>
              </a:rPr>
              <a:t>, 858 (1983).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Amorphous Thermal Conductivity</a:t>
            </a:r>
            <a:endParaRPr lang="en-US" dirty="0"/>
          </a:p>
        </p:txBody>
      </p:sp>
      <p:pic>
        <p:nvPicPr>
          <p:cNvPr id="405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6963" y="1362075"/>
            <a:ext cx="4410075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25" y="164575"/>
            <a:ext cx="4650030" cy="955245"/>
          </a:xfrm>
        </p:spPr>
        <p:txBody>
          <a:bodyPr/>
          <a:lstStyle/>
          <a:p>
            <a:r>
              <a:rPr lang="en-US" dirty="0" smtClean="0"/>
              <a:t>Structure Factor </a:t>
            </a:r>
            <a:br>
              <a:rPr lang="en-US" dirty="0" smtClean="0"/>
            </a:br>
            <a:r>
              <a:rPr lang="en-US" dirty="0" smtClean="0"/>
              <a:t>Equations</a:t>
            </a:r>
            <a:endParaRPr lang="en-US" dirty="0"/>
          </a:p>
        </p:txBody>
      </p:sp>
      <p:pic>
        <p:nvPicPr>
          <p:cNvPr id="398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65471" y="-5532"/>
            <a:ext cx="3976724" cy="6863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8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0640" y="1361535"/>
            <a:ext cx="3953013" cy="624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834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0639" y="2008015"/>
            <a:ext cx="4725439" cy="965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834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0639" y="2968140"/>
            <a:ext cx="4839031" cy="95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885120" y="4120290"/>
            <a:ext cx="3955715" cy="15696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+mn-lt"/>
              </a:rPr>
              <a:t>The majority of alloy vibrational modes are phonon-like.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0" y="5963730"/>
            <a:ext cx="2229295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5563" lvl="1">
              <a:defRPr/>
            </a:pPr>
            <a:r>
              <a:rPr lang="en-US" sz="1600" dirty="0" smtClean="0">
                <a:latin typeface="+mn-lt"/>
              </a:rPr>
              <a:t>Larkin and McGaughey, </a:t>
            </a:r>
            <a:br>
              <a:rPr lang="en-US" sz="1600" dirty="0" smtClean="0">
                <a:latin typeface="+mn-lt"/>
              </a:rPr>
            </a:br>
            <a:r>
              <a:rPr lang="en-US" sz="1600" dirty="0" smtClean="0">
                <a:latin typeface="+mn-lt"/>
              </a:rPr>
              <a:t>to appear in </a:t>
            </a:r>
            <a:r>
              <a:rPr lang="en-US" sz="1600" i="1" dirty="0" smtClean="0">
                <a:latin typeface="+mn-lt"/>
              </a:rPr>
              <a:t>JAP</a:t>
            </a:r>
            <a:r>
              <a:rPr lang="en-US" sz="1600" dirty="0" smtClean="0">
                <a:latin typeface="+mn-lt"/>
              </a:rPr>
              <a:t>.</a:t>
            </a:r>
          </a:p>
          <a:p>
            <a:pPr marL="55563" lvl="1">
              <a:defRPr/>
            </a:pPr>
            <a:endParaRPr lang="en-US" sz="16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69455"/>
            <a:ext cx="8763000" cy="609600"/>
          </a:xfrm>
        </p:spPr>
        <p:txBody>
          <a:bodyPr/>
          <a:lstStyle/>
          <a:p>
            <a:r>
              <a:rPr lang="en-US" dirty="0" smtClean="0"/>
              <a:t>Disordered Lattice Thermal Conductivity</a:t>
            </a:r>
            <a:endParaRPr lang="en-US" dirty="0"/>
          </a:p>
        </p:txBody>
      </p:sp>
      <p:pic>
        <p:nvPicPr>
          <p:cNvPr id="3768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640" y="3774645"/>
            <a:ext cx="3995925" cy="2983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683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6480" y="688171"/>
            <a:ext cx="3187616" cy="4364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345980" y="5110120"/>
            <a:ext cx="2227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Garg et al., </a:t>
            </a:r>
          </a:p>
          <a:p>
            <a:r>
              <a:rPr lang="en-US" sz="1600" i="1" dirty="0" smtClean="0">
                <a:latin typeface="+mn-lt"/>
              </a:rPr>
              <a:t>PRL</a:t>
            </a:r>
            <a:r>
              <a:rPr lang="en-US" sz="1600" dirty="0" smtClean="0">
                <a:latin typeface="+mn-lt"/>
              </a:rPr>
              <a:t> </a:t>
            </a:r>
            <a:r>
              <a:rPr lang="en-US" sz="1600" b="1" dirty="0" smtClean="0">
                <a:latin typeface="+mn-lt"/>
              </a:rPr>
              <a:t>106</a:t>
            </a:r>
            <a:r>
              <a:rPr lang="en-US" sz="1600" dirty="0" smtClean="0">
                <a:latin typeface="+mn-lt"/>
              </a:rPr>
              <a:t>, 045901 (2011)</a:t>
            </a:r>
          </a:p>
        </p:txBody>
      </p:sp>
      <p:pic>
        <p:nvPicPr>
          <p:cNvPr id="37683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8551" y="663840"/>
            <a:ext cx="3673754" cy="2762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424260" y="3320876"/>
            <a:ext cx="3610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+mn-lt"/>
              </a:rPr>
              <a:t>Asen</a:t>
            </a:r>
            <a:r>
              <a:rPr lang="en-US" sz="1600" dirty="0" smtClean="0">
                <a:latin typeface="+mn-lt"/>
              </a:rPr>
              <a:t>-Palmer et al., </a:t>
            </a:r>
            <a:r>
              <a:rPr lang="en-US" sz="1600" i="1" dirty="0" smtClean="0">
                <a:latin typeface="+mn-lt"/>
              </a:rPr>
              <a:t>PRB</a:t>
            </a:r>
            <a:r>
              <a:rPr lang="en-US" sz="1600" dirty="0" smtClean="0">
                <a:latin typeface="+mn-lt"/>
              </a:rPr>
              <a:t> </a:t>
            </a:r>
            <a:r>
              <a:rPr lang="en-US" sz="1600" b="1" dirty="0" smtClean="0">
                <a:latin typeface="+mn-lt"/>
              </a:rPr>
              <a:t>56</a:t>
            </a:r>
            <a:r>
              <a:rPr lang="en-US" sz="1600" dirty="0" smtClean="0">
                <a:latin typeface="+mn-lt"/>
              </a:rPr>
              <a:t>, 9431 (1997)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40101" y="5080415"/>
            <a:ext cx="3187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Cahill et al., </a:t>
            </a:r>
            <a:r>
              <a:rPr lang="en-US" sz="1600" i="1" dirty="0" smtClean="0">
                <a:latin typeface="+mn-lt"/>
              </a:rPr>
              <a:t>PRB </a:t>
            </a:r>
            <a:r>
              <a:rPr lang="en-US" sz="1600" b="1" dirty="0" smtClean="0">
                <a:latin typeface="+mn-lt"/>
              </a:rPr>
              <a:t>71</a:t>
            </a:r>
            <a:r>
              <a:rPr lang="en-US" sz="1600" dirty="0" smtClean="0">
                <a:latin typeface="+mn-lt"/>
              </a:rPr>
              <a:t>, 235202 (2005)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Vibrational Modes in Disordered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763000" cy="4511659"/>
          </a:xfrm>
        </p:spPr>
        <p:txBody>
          <a:bodyPr/>
          <a:lstStyle/>
          <a:p>
            <a:r>
              <a:rPr lang="en-US" sz="2400" b="1" dirty="0" smtClean="0"/>
              <a:t>Extended modes</a:t>
            </a:r>
          </a:p>
          <a:p>
            <a:pPr lvl="1"/>
            <a:r>
              <a:rPr lang="en-US" sz="2200" i="1" dirty="0" err="1" smtClean="0"/>
              <a:t>Propagon</a:t>
            </a:r>
            <a:r>
              <a:rPr lang="en-US" sz="2200" dirty="0" smtClean="0"/>
              <a:t> (phonon-like)</a:t>
            </a:r>
          </a:p>
          <a:p>
            <a:pPr lvl="1"/>
            <a:r>
              <a:rPr lang="en-US" sz="2200" i="1" dirty="0" err="1" smtClean="0"/>
              <a:t>Diffuson</a:t>
            </a:r>
            <a:r>
              <a:rPr lang="en-US" sz="2200" dirty="0" smtClean="0"/>
              <a:t> (non-propagating, group velocity not well-defined)</a:t>
            </a:r>
          </a:p>
          <a:p>
            <a:pPr lvl="1"/>
            <a:endParaRPr lang="en-US" sz="2400" dirty="0" smtClean="0"/>
          </a:p>
          <a:p>
            <a:r>
              <a:rPr lang="en-US" sz="2400" b="1" dirty="0" smtClean="0"/>
              <a:t>Localized modes</a:t>
            </a:r>
          </a:p>
          <a:p>
            <a:pPr lvl="1"/>
            <a:r>
              <a:rPr lang="en-US" sz="2200" i="1" dirty="0" err="1" smtClean="0"/>
              <a:t>Locons</a:t>
            </a:r>
            <a:r>
              <a:rPr lang="en-US" sz="2200" dirty="0" smtClean="0"/>
              <a:t> (not relevant to 3-D thermal transport)</a:t>
            </a:r>
          </a:p>
          <a:p>
            <a:pPr lvl="1"/>
            <a:endParaRPr lang="en-US" sz="2400" dirty="0" smtClean="0"/>
          </a:p>
          <a:p>
            <a:r>
              <a:rPr lang="en-US" sz="2400" dirty="0" smtClean="0"/>
              <a:t>Classify using eigenvectors, other methods … </a:t>
            </a:r>
          </a:p>
          <a:p>
            <a:pPr lvl="1">
              <a:buNone/>
            </a:pPr>
            <a:endParaRPr lang="en-US" sz="2400" dirty="0" smtClean="0"/>
          </a:p>
          <a:p>
            <a:r>
              <a:rPr lang="en-US" sz="2400" dirty="0" smtClean="0"/>
              <a:t>All modes have a lifetime → decay of their energy.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Thermal Conductivity Prediction</a:t>
            </a:r>
            <a:endParaRPr lang="en-US" dirty="0"/>
          </a:p>
        </p:txBody>
      </p:sp>
      <p:graphicFrame>
        <p:nvGraphicFramePr>
          <p:cNvPr id="375810" name="Content Placeholder 3"/>
          <p:cNvGraphicFramePr>
            <a:graphicFrameLocks noChangeAspect="1"/>
          </p:cNvGraphicFramePr>
          <p:nvPr/>
        </p:nvGraphicFramePr>
        <p:xfrm>
          <a:off x="532492" y="2225182"/>
          <a:ext cx="2925763" cy="1741488"/>
        </p:xfrm>
        <a:graphic>
          <a:graphicData uri="http://schemas.openxmlformats.org/presentationml/2006/ole">
            <p:oleObj spid="_x0000_s375810" name="Equation" r:id="rId3" imgW="1193760" imgH="711000" progId="Equation.3">
              <p:embed/>
            </p:oleObj>
          </a:graphicData>
        </a:graphic>
      </p:graphicFrame>
      <p:graphicFrame>
        <p:nvGraphicFramePr>
          <p:cNvPr id="375811" name="Object 3"/>
          <p:cNvGraphicFramePr>
            <a:graphicFrameLocks noChangeAspect="1"/>
          </p:cNvGraphicFramePr>
          <p:nvPr/>
        </p:nvGraphicFramePr>
        <p:xfrm>
          <a:off x="462665" y="4011410"/>
          <a:ext cx="3219450" cy="1990725"/>
        </p:xfrm>
        <a:graphic>
          <a:graphicData uri="http://schemas.openxmlformats.org/presentationml/2006/ole">
            <p:oleObj spid="_x0000_s375811" name="Equation" r:id="rId4" imgW="1523880" imgH="965160" progId="Equation.3">
              <p:embed/>
            </p:oleObj>
          </a:graphicData>
        </a:graphic>
      </p:graphicFrame>
      <p:graphicFrame>
        <p:nvGraphicFramePr>
          <p:cNvPr id="375812" name="Content Placeholder 3"/>
          <p:cNvGraphicFramePr>
            <a:graphicFrameLocks noChangeAspect="1"/>
          </p:cNvGraphicFramePr>
          <p:nvPr/>
        </p:nvGraphicFramePr>
        <p:xfrm>
          <a:off x="3346622" y="801398"/>
          <a:ext cx="2646363" cy="592137"/>
        </p:xfrm>
        <a:graphic>
          <a:graphicData uri="http://schemas.openxmlformats.org/presentationml/2006/ole">
            <p:oleObj spid="_x0000_s375812" name="Equation" r:id="rId5" imgW="1079280" imgH="241200" progId="Equation.3">
              <p:embed/>
            </p:oleObj>
          </a:graphicData>
        </a:graphic>
      </p:graphicFrame>
      <p:graphicFrame>
        <p:nvGraphicFramePr>
          <p:cNvPr id="375813" name="Content Placeholder 3"/>
          <p:cNvGraphicFramePr>
            <a:graphicFrameLocks noChangeAspect="1"/>
          </p:cNvGraphicFramePr>
          <p:nvPr/>
        </p:nvGraphicFramePr>
        <p:xfrm>
          <a:off x="5340100" y="2225182"/>
          <a:ext cx="2738438" cy="869950"/>
        </p:xfrm>
        <a:graphic>
          <a:graphicData uri="http://schemas.openxmlformats.org/presentationml/2006/ole">
            <p:oleObj spid="_x0000_s375813" name="Equation" r:id="rId6" imgW="1117440" imgH="355320" progId="Equation.3">
              <p:embed/>
            </p:oleObj>
          </a:graphicData>
        </a:graphic>
      </p:graphicFrame>
      <p:graphicFrame>
        <p:nvGraphicFramePr>
          <p:cNvPr id="375814" name="Object 6"/>
          <p:cNvGraphicFramePr>
            <a:graphicFrameLocks noChangeAspect="1"/>
          </p:cNvGraphicFramePr>
          <p:nvPr/>
        </p:nvGraphicFramePr>
        <p:xfrm>
          <a:off x="5368958" y="4011410"/>
          <a:ext cx="3005137" cy="1466850"/>
        </p:xfrm>
        <a:graphic>
          <a:graphicData uri="http://schemas.openxmlformats.org/presentationml/2006/ole">
            <p:oleObj spid="_x0000_s375814" name="Equation" r:id="rId7" imgW="1422360" imgH="71100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00334" y="1461645"/>
            <a:ext cx="2189086" cy="5847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+mn-lt"/>
              </a:rPr>
              <a:t>PHONONS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32124" y="1461645"/>
            <a:ext cx="2457921" cy="58477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+mn-lt"/>
              </a:rPr>
              <a:t>DIFFUSONS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09670" y="5579680"/>
            <a:ext cx="380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Allen and Feldman, </a:t>
            </a:r>
            <a:r>
              <a:rPr lang="en-US" sz="1600" i="1" dirty="0" smtClean="0">
                <a:latin typeface="+mn-lt"/>
              </a:rPr>
              <a:t>PRB</a:t>
            </a:r>
            <a:r>
              <a:rPr lang="en-US" sz="1600" dirty="0" smtClean="0">
                <a:latin typeface="+mn-lt"/>
              </a:rPr>
              <a:t> </a:t>
            </a:r>
            <a:r>
              <a:rPr lang="en-US" sz="1600" b="1" dirty="0" smtClean="0">
                <a:latin typeface="+mn-lt"/>
              </a:rPr>
              <a:t>48</a:t>
            </a:r>
            <a:r>
              <a:rPr lang="en-US" sz="1600" dirty="0" smtClean="0">
                <a:latin typeface="+mn-lt"/>
              </a:rPr>
              <a:t>, 12581 (1993)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Understand thermal transport in disordered lattices</a:t>
            </a:r>
          </a:p>
          <a:p>
            <a:pPr lvl="1"/>
            <a:r>
              <a:rPr lang="en-US" sz="2200" dirty="0" err="1" smtClean="0"/>
              <a:t>Lennard</a:t>
            </a:r>
            <a:r>
              <a:rPr lang="en-US" sz="2200" dirty="0" smtClean="0"/>
              <a:t>-Jones mass alloy</a:t>
            </a:r>
          </a:p>
          <a:p>
            <a:pPr lvl="1">
              <a:buNone/>
            </a:pPr>
            <a:endParaRPr lang="en-US" sz="2400" dirty="0" smtClean="0"/>
          </a:p>
          <a:p>
            <a:r>
              <a:rPr lang="en-US" sz="2400" dirty="0" smtClean="0"/>
              <a:t>Assess commonly-used tools and assumptions</a:t>
            </a:r>
          </a:p>
          <a:p>
            <a:pPr lvl="1"/>
            <a:r>
              <a:rPr lang="en-US" sz="2200" dirty="0" smtClean="0"/>
              <a:t>Virtual crystal approximation</a:t>
            </a:r>
          </a:p>
          <a:p>
            <a:pPr lvl="1"/>
            <a:r>
              <a:rPr lang="en-US" sz="2200" dirty="0" smtClean="0"/>
              <a:t>Tamura theory for mass-point defect scattering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52400" y="1728968"/>
            <a:ext cx="7146355" cy="3274637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Times" pitchFamily="18" charset="0"/>
              <a:buAutoNum type="arabicPeriod"/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Introduction</a:t>
            </a:r>
          </a:p>
          <a:p>
            <a:pPr marL="457200" indent="-457200">
              <a:lnSpc>
                <a:spcPct val="150000"/>
              </a:lnSpc>
              <a:buFont typeface="Times" pitchFamily="18" charset="0"/>
              <a:buAutoNum type="arabicPeriod"/>
            </a:pPr>
            <a:r>
              <a:rPr lang="en-US" sz="2400" dirty="0" smtClean="0"/>
              <a:t>Tools, Treating Disorder</a:t>
            </a:r>
          </a:p>
          <a:p>
            <a:pPr marL="457200" indent="-457200">
              <a:lnSpc>
                <a:spcPct val="150000"/>
              </a:lnSpc>
              <a:buFont typeface="Times" pitchFamily="18" charset="0"/>
              <a:buAutoNum type="arabicPeriod"/>
            </a:pPr>
            <a:r>
              <a:rPr lang="en-US" sz="2400" dirty="0" smtClean="0"/>
              <a:t>LJ Mass Alloy</a:t>
            </a:r>
          </a:p>
        </p:txBody>
      </p:sp>
      <p:pic>
        <p:nvPicPr>
          <p:cNvPr id="4" name="Picture 5" descr="phon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5218908" y="2332780"/>
            <a:ext cx="5057912" cy="14358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79055"/>
            <a:ext cx="9144000" cy="5146270"/>
          </a:xfrm>
        </p:spPr>
        <p:txBody>
          <a:bodyPr/>
          <a:lstStyle/>
          <a:p>
            <a:r>
              <a:rPr lang="en-US" sz="2400" b="1" dirty="0" smtClean="0"/>
              <a:t>Lattice dynamics theory</a:t>
            </a:r>
          </a:p>
          <a:p>
            <a:pPr lvl="1"/>
            <a:r>
              <a:rPr lang="en-US" dirty="0" smtClean="0"/>
              <a:t>Harmonic (frequencies, phonon-defect lifetimes, Allen-Feldman diffusivities)</a:t>
            </a:r>
          </a:p>
          <a:p>
            <a:pPr lvl="1"/>
            <a:r>
              <a:rPr lang="en-US" dirty="0" smtClean="0"/>
              <a:t>Anharmonic (phonon-phonon lifetimes)</a:t>
            </a:r>
          </a:p>
          <a:p>
            <a:pPr lvl="1"/>
            <a:r>
              <a:rPr lang="en-US" dirty="0" smtClean="0"/>
              <a:t>Force constants from DFT or empirical potentials</a:t>
            </a:r>
          </a:p>
          <a:p>
            <a:pPr lvl="1"/>
            <a:r>
              <a:rPr lang="en-US" dirty="0" smtClean="0"/>
              <a:t>Quantum or classical statistics</a:t>
            </a:r>
          </a:p>
          <a:p>
            <a:pPr lvl="1"/>
            <a:r>
              <a:rPr lang="en-US" dirty="0" smtClean="0"/>
              <a:t>Scales as (atoms in unit cell)</a:t>
            </a:r>
            <a:r>
              <a:rPr lang="en-US" baseline="30000" dirty="0" smtClean="0"/>
              <a:t>4</a:t>
            </a:r>
          </a:p>
          <a:p>
            <a:pPr lvl="1"/>
            <a:endParaRPr lang="en-US" sz="800" dirty="0" smtClean="0"/>
          </a:p>
          <a:p>
            <a:r>
              <a:rPr lang="en-US" sz="2400" b="1" dirty="0" smtClean="0"/>
              <a:t>Molecular dynamics simulation</a:t>
            </a:r>
          </a:p>
          <a:p>
            <a:pPr lvl="1"/>
            <a:r>
              <a:rPr lang="en-US" dirty="0" smtClean="0"/>
              <a:t>No assumptions about thermal transport</a:t>
            </a:r>
          </a:p>
          <a:p>
            <a:pPr lvl="1"/>
            <a:r>
              <a:rPr lang="en-US" dirty="0" smtClean="0"/>
              <a:t>Classical statistics</a:t>
            </a:r>
          </a:p>
          <a:p>
            <a:pPr lvl="1"/>
            <a:r>
              <a:rPr lang="en-US" dirty="0" smtClean="0"/>
              <a:t>Empirical potentials → large length and time scales</a:t>
            </a:r>
          </a:p>
          <a:p>
            <a:pPr lvl="1"/>
            <a:r>
              <a:rPr lang="en-US" dirty="0" smtClean="0"/>
              <a:t>Phonon lifetimes from normal mode decomposition</a:t>
            </a:r>
          </a:p>
          <a:p>
            <a:pPr lvl="1"/>
            <a:r>
              <a:rPr lang="en-US" dirty="0" smtClean="0"/>
              <a:t>Thermal conductivity from Green-Kubo method</a:t>
            </a:r>
          </a:p>
          <a:p>
            <a:pPr lvl="1"/>
            <a:r>
              <a:rPr lang="en-US" dirty="0" smtClean="0"/>
              <a:t>Scales as total number of atoms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14930</TotalTime>
  <Words>869</Words>
  <Application>Microsoft Office PowerPoint</Application>
  <PresentationFormat>On-screen Show (4:3)</PresentationFormat>
  <Paragraphs>205</Paragraphs>
  <Slides>38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1_Default Design</vt:lpstr>
      <vt:lpstr>Equation</vt:lpstr>
      <vt:lpstr>Slide 1</vt:lpstr>
      <vt:lpstr>Research Projects</vt:lpstr>
      <vt:lpstr>Disordered Solids</vt:lpstr>
      <vt:lpstr>Disordered Lattice Thermal Conductivity</vt:lpstr>
      <vt:lpstr>Vibrational Modes in Disordered Systems</vt:lpstr>
      <vt:lpstr>Thermal Conductivity Prediction</vt:lpstr>
      <vt:lpstr>Objectives</vt:lpstr>
      <vt:lpstr>Outline</vt:lpstr>
      <vt:lpstr>Computational Tools</vt:lpstr>
      <vt:lpstr>1. Disorder as a Perturbation</vt:lpstr>
      <vt:lpstr>2. Disorder Explicitly</vt:lpstr>
      <vt:lpstr>Outline</vt:lpstr>
      <vt:lpstr>Alloy System</vt:lpstr>
      <vt:lpstr>Density of States</vt:lpstr>
      <vt:lpstr>Structure Factor and Dispersion</vt:lpstr>
      <vt:lpstr>Group Velocity from Gamma Analysis?</vt:lpstr>
      <vt:lpstr>Normal Mode Decomposition</vt:lpstr>
      <vt:lpstr>VC Normal Mode Decomposition on Alloys</vt:lpstr>
      <vt:lpstr>NMD Lifetimes: Gamma vs. VC</vt:lpstr>
      <vt:lpstr>VC-ALD Lifetimes</vt:lpstr>
      <vt:lpstr>Thermal Conductivity (W/m-K)</vt:lpstr>
      <vt:lpstr>Thermal Conductivity Contribution</vt:lpstr>
      <vt:lpstr>What is Happening?</vt:lpstr>
      <vt:lpstr>Diffusivity Correction</vt:lpstr>
      <vt:lpstr>Corrected Thermal Conductivity</vt:lpstr>
      <vt:lpstr>Summary</vt:lpstr>
      <vt:lpstr>Outline</vt:lpstr>
      <vt:lpstr>More Motivation: Thermal Conductivity  Accumulation from Malen Group</vt:lpstr>
      <vt:lpstr>Amorphous Structures</vt:lpstr>
      <vt:lpstr>Amorphous Density of States</vt:lpstr>
      <vt:lpstr>a-Si [100] Structure Factor and Dispersion</vt:lpstr>
      <vt:lpstr>a-SiO2 [100] Structure Factor and Dispersion</vt:lpstr>
      <vt:lpstr>Amorphous Lifetimes</vt:lpstr>
      <vt:lpstr>Amorphous Diffusivities</vt:lpstr>
      <vt:lpstr>Amorphous Summary and Looking Forward</vt:lpstr>
      <vt:lpstr>Tamura Theory</vt:lpstr>
      <vt:lpstr>Amorphous Thermal Conductivity</vt:lpstr>
      <vt:lpstr>Structure Factor  Equations</vt:lpstr>
    </vt:vector>
  </TitlesOfParts>
  <Company>Carnegie Mellon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A. Thomas</dc:creator>
  <cp:lastModifiedBy>Alan</cp:lastModifiedBy>
  <cp:revision>425</cp:revision>
  <dcterms:created xsi:type="dcterms:W3CDTF">2009-01-13T14:41:49Z</dcterms:created>
  <dcterms:modified xsi:type="dcterms:W3CDTF">2013-06-26T00:18:04Z</dcterms:modified>
</cp:coreProperties>
</file>