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438912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6D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53"/>
    <p:restoredTop sz="96837" autoAdjust="0"/>
  </p:normalViewPr>
  <p:slideViewPr>
    <p:cSldViewPr snapToGrid="0">
      <p:cViewPr>
        <p:scale>
          <a:sx n="50" d="100"/>
          <a:sy n="50" d="100"/>
        </p:scale>
        <p:origin x="36" y="-4122"/>
      </p:cViewPr>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36C96E-D5EA-4201-922B-05BE25426B6E}" type="datetimeFigureOut">
              <a:rPr lang="en-US" smtClean="0"/>
              <a:t>11/12/2018</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F34160-ADFD-4382-94F5-134704E4129D}" type="slidenum">
              <a:rPr lang="en-US" smtClean="0"/>
              <a:t>‹#›</a:t>
            </a:fld>
            <a:endParaRPr lang="en-US"/>
          </a:p>
        </p:txBody>
      </p:sp>
    </p:spTree>
    <p:extLst>
      <p:ext uri="{BB962C8B-B14F-4D97-AF65-F5344CB8AC3E}">
        <p14:creationId xmlns:p14="http://schemas.microsoft.com/office/powerpoint/2010/main" val="41709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F34160-ADFD-4382-94F5-134704E4129D}" type="slidenum">
              <a:rPr lang="en-US" smtClean="0"/>
              <a:t>1</a:t>
            </a:fld>
            <a:endParaRPr lang="en-US"/>
          </a:p>
        </p:txBody>
      </p:sp>
    </p:spTree>
    <p:extLst>
      <p:ext uri="{BB962C8B-B14F-4D97-AF65-F5344CB8AC3E}">
        <p14:creationId xmlns:p14="http://schemas.microsoft.com/office/powerpoint/2010/main" val="74530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7183123"/>
            <a:ext cx="24688800" cy="15280640"/>
          </a:xfrm>
        </p:spPr>
        <p:txBody>
          <a:bodyPr anchor="b"/>
          <a:lstStyle>
            <a:lvl1pPr algn="ctr">
              <a:defRPr sz="16200"/>
            </a:lvl1pPr>
          </a:lstStyle>
          <a:p>
            <a:r>
              <a:rPr lang="en-US"/>
              <a:t>Click to edit Master title style</a:t>
            </a:r>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6480"/>
            </a:lvl1pPr>
            <a:lvl2pPr marL="1234440" indent="0" algn="ctr">
              <a:buNone/>
              <a:defRPr sz="5400"/>
            </a:lvl2pPr>
            <a:lvl3pPr marL="2468880" indent="0" algn="ctr">
              <a:buNone/>
              <a:defRPr sz="4860"/>
            </a:lvl3pPr>
            <a:lvl4pPr marL="3703320" indent="0" algn="ctr">
              <a:buNone/>
              <a:defRPr sz="4320"/>
            </a:lvl4pPr>
            <a:lvl5pPr marL="4937760" indent="0" algn="ctr">
              <a:buNone/>
              <a:defRPr sz="4320"/>
            </a:lvl5pPr>
            <a:lvl6pPr marL="6172200" indent="0" algn="ctr">
              <a:buNone/>
              <a:defRPr sz="4320"/>
            </a:lvl6pPr>
            <a:lvl7pPr marL="7406640" indent="0" algn="ctr">
              <a:buNone/>
              <a:defRPr sz="4320"/>
            </a:lvl7pPr>
            <a:lvl8pPr marL="8641080" indent="0" algn="ctr">
              <a:buNone/>
              <a:defRPr sz="4320"/>
            </a:lvl8pPr>
            <a:lvl9pPr marL="9875520" indent="0" algn="ctr">
              <a:buNone/>
              <a:defRPr sz="4320"/>
            </a:lvl9pPr>
          </a:lstStyle>
          <a:p>
            <a:r>
              <a:rPr lang="en-US"/>
              <a:t>Click to edit Master subtitle style</a:t>
            </a:r>
          </a:p>
        </p:txBody>
      </p:sp>
      <p:sp>
        <p:nvSpPr>
          <p:cNvPr id="4" name="Date Placeholder 3"/>
          <p:cNvSpPr>
            <a:spLocks noGrp="1"/>
          </p:cNvSpPr>
          <p:nvPr>
            <p:ph type="dt" sz="half" idx="10"/>
          </p:nvPr>
        </p:nvSpPr>
        <p:spPr/>
        <p:txBody>
          <a:bodyPr/>
          <a:lstStyle/>
          <a:p>
            <a:fld id="{00C2FAD1-BA73-475E-860A-705402540A9C}" type="datetimeFigureOut">
              <a:rPr lang="en-US" smtClean="0"/>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05BDD8-E563-4B32-8945-2B6B60F1B9EC}" type="slidenum">
              <a:rPr lang="en-US" smtClean="0"/>
              <a:t>‹#›</a:t>
            </a:fld>
            <a:endParaRPr lang="en-US"/>
          </a:p>
        </p:txBody>
      </p:sp>
    </p:spTree>
    <p:extLst>
      <p:ext uri="{BB962C8B-B14F-4D97-AF65-F5344CB8AC3E}">
        <p14:creationId xmlns:p14="http://schemas.microsoft.com/office/powerpoint/2010/main" val="1062115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C2FAD1-BA73-475E-860A-705402540A9C}" type="datetimeFigureOut">
              <a:rPr lang="en-US" smtClean="0"/>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05BDD8-E563-4B32-8945-2B6B60F1B9EC}" type="slidenum">
              <a:rPr lang="en-US" smtClean="0"/>
              <a:t>‹#›</a:t>
            </a:fld>
            <a:endParaRPr lang="en-US"/>
          </a:p>
        </p:txBody>
      </p:sp>
    </p:spTree>
    <p:extLst>
      <p:ext uri="{BB962C8B-B14F-4D97-AF65-F5344CB8AC3E}">
        <p14:creationId xmlns:p14="http://schemas.microsoft.com/office/powerpoint/2010/main" val="3730844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0" y="2336800"/>
            <a:ext cx="7098030" cy="37195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63140" y="2336800"/>
            <a:ext cx="20882610" cy="371957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C2FAD1-BA73-475E-860A-705402540A9C}" type="datetimeFigureOut">
              <a:rPr lang="en-US" smtClean="0"/>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05BDD8-E563-4B32-8945-2B6B60F1B9EC}" type="slidenum">
              <a:rPr lang="en-US" smtClean="0"/>
              <a:t>‹#›</a:t>
            </a:fld>
            <a:endParaRPr lang="en-US"/>
          </a:p>
        </p:txBody>
      </p:sp>
    </p:spTree>
    <p:extLst>
      <p:ext uri="{BB962C8B-B14F-4D97-AF65-F5344CB8AC3E}">
        <p14:creationId xmlns:p14="http://schemas.microsoft.com/office/powerpoint/2010/main" val="3630343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C2FAD1-BA73-475E-860A-705402540A9C}" type="datetimeFigureOut">
              <a:rPr lang="en-US" smtClean="0"/>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05BDD8-E563-4B32-8945-2B6B60F1B9EC}" type="slidenum">
              <a:rPr lang="en-US" smtClean="0"/>
              <a:t>‹#›</a:t>
            </a:fld>
            <a:endParaRPr lang="en-US"/>
          </a:p>
        </p:txBody>
      </p:sp>
    </p:spTree>
    <p:extLst>
      <p:ext uri="{BB962C8B-B14F-4D97-AF65-F5344CB8AC3E}">
        <p14:creationId xmlns:p14="http://schemas.microsoft.com/office/powerpoint/2010/main" val="2067413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5" y="10942326"/>
            <a:ext cx="28392120" cy="18257517"/>
          </a:xfrm>
        </p:spPr>
        <p:txBody>
          <a:bodyPr anchor="b"/>
          <a:lstStyle>
            <a:lvl1pPr>
              <a:defRPr sz="16200"/>
            </a:lvl1pPr>
          </a:lstStyle>
          <a:p>
            <a:r>
              <a:rPr lang="en-US"/>
              <a:t>Click to edit Master title style</a:t>
            </a:r>
          </a:p>
        </p:txBody>
      </p:sp>
      <p:sp>
        <p:nvSpPr>
          <p:cNvPr id="3" name="Text Placeholder 2"/>
          <p:cNvSpPr>
            <a:spLocks noGrp="1"/>
          </p:cNvSpPr>
          <p:nvPr>
            <p:ph type="body" idx="1"/>
          </p:nvPr>
        </p:nvSpPr>
        <p:spPr>
          <a:xfrm>
            <a:off x="2245995" y="29372566"/>
            <a:ext cx="28392120" cy="9601197"/>
          </a:xfrm>
        </p:spPr>
        <p:txBody>
          <a:bodyPr/>
          <a:lstStyle>
            <a:lvl1pPr marL="0" indent="0">
              <a:buNone/>
              <a:defRPr sz="6480">
                <a:solidFill>
                  <a:schemeClr val="tx1">
                    <a:tint val="75000"/>
                  </a:schemeClr>
                </a:solidFill>
              </a:defRPr>
            </a:lvl1pPr>
            <a:lvl2pPr marL="1234440" indent="0">
              <a:buNone/>
              <a:defRPr sz="5400">
                <a:solidFill>
                  <a:schemeClr val="tx1">
                    <a:tint val="75000"/>
                  </a:schemeClr>
                </a:solidFill>
              </a:defRPr>
            </a:lvl2pPr>
            <a:lvl3pPr marL="2468880" indent="0">
              <a:buNone/>
              <a:defRPr sz="4860">
                <a:solidFill>
                  <a:schemeClr val="tx1">
                    <a:tint val="75000"/>
                  </a:schemeClr>
                </a:solidFill>
              </a:defRPr>
            </a:lvl3pPr>
            <a:lvl4pPr marL="3703320" indent="0">
              <a:buNone/>
              <a:defRPr sz="4320">
                <a:solidFill>
                  <a:schemeClr val="tx1">
                    <a:tint val="75000"/>
                  </a:schemeClr>
                </a:solidFill>
              </a:defRPr>
            </a:lvl4pPr>
            <a:lvl5pPr marL="4937760" indent="0">
              <a:buNone/>
              <a:defRPr sz="4320">
                <a:solidFill>
                  <a:schemeClr val="tx1">
                    <a:tint val="75000"/>
                  </a:schemeClr>
                </a:solidFill>
              </a:defRPr>
            </a:lvl5pPr>
            <a:lvl6pPr marL="6172200" indent="0">
              <a:buNone/>
              <a:defRPr sz="4320">
                <a:solidFill>
                  <a:schemeClr val="tx1">
                    <a:tint val="75000"/>
                  </a:schemeClr>
                </a:solidFill>
              </a:defRPr>
            </a:lvl6pPr>
            <a:lvl7pPr marL="7406640" indent="0">
              <a:buNone/>
              <a:defRPr sz="4320">
                <a:solidFill>
                  <a:schemeClr val="tx1">
                    <a:tint val="75000"/>
                  </a:schemeClr>
                </a:solidFill>
              </a:defRPr>
            </a:lvl7pPr>
            <a:lvl8pPr marL="8641080" indent="0">
              <a:buNone/>
              <a:defRPr sz="4320">
                <a:solidFill>
                  <a:schemeClr val="tx1">
                    <a:tint val="75000"/>
                  </a:schemeClr>
                </a:solidFill>
              </a:defRPr>
            </a:lvl8pPr>
            <a:lvl9pPr marL="9875520" indent="0">
              <a:buNone/>
              <a:defRPr sz="43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C2FAD1-BA73-475E-860A-705402540A9C}" type="datetimeFigureOut">
              <a:rPr lang="en-US" smtClean="0"/>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05BDD8-E563-4B32-8945-2B6B60F1B9EC}" type="slidenum">
              <a:rPr lang="en-US" smtClean="0"/>
              <a:t>‹#›</a:t>
            </a:fld>
            <a:endParaRPr lang="en-US"/>
          </a:p>
        </p:txBody>
      </p:sp>
    </p:spTree>
    <p:extLst>
      <p:ext uri="{BB962C8B-B14F-4D97-AF65-F5344CB8AC3E}">
        <p14:creationId xmlns:p14="http://schemas.microsoft.com/office/powerpoint/2010/main" val="661433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63140" y="11684000"/>
            <a:ext cx="13990320" cy="27848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664940" y="11684000"/>
            <a:ext cx="13990320" cy="27848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C2FAD1-BA73-475E-860A-705402540A9C}" type="datetimeFigureOut">
              <a:rPr lang="en-US" smtClean="0"/>
              <a:t>11/12/2018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05BDD8-E563-4B32-8945-2B6B60F1B9EC}" type="slidenum">
              <a:rPr lang="en-US" smtClean="0"/>
              <a:t>‹#›</a:t>
            </a:fld>
            <a:endParaRPr lang="en-US"/>
          </a:p>
        </p:txBody>
      </p:sp>
    </p:spTree>
    <p:extLst>
      <p:ext uri="{BB962C8B-B14F-4D97-AF65-F5344CB8AC3E}">
        <p14:creationId xmlns:p14="http://schemas.microsoft.com/office/powerpoint/2010/main" val="957906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03"/>
            <a:ext cx="28392120" cy="8483603"/>
          </a:xfrm>
        </p:spPr>
        <p:txBody>
          <a:bodyPr/>
          <a:lstStyle/>
          <a:p>
            <a:r>
              <a:rPr lang="en-US"/>
              <a:t>Click to edit Master title style</a:t>
            </a:r>
          </a:p>
        </p:txBody>
      </p:sp>
      <p:sp>
        <p:nvSpPr>
          <p:cNvPr id="3" name="Text Placeholder 2"/>
          <p:cNvSpPr>
            <a:spLocks noGrp="1"/>
          </p:cNvSpPr>
          <p:nvPr>
            <p:ph type="body" idx="1"/>
          </p:nvPr>
        </p:nvSpPr>
        <p:spPr>
          <a:xfrm>
            <a:off x="2267429" y="10759443"/>
            <a:ext cx="13926025" cy="5273037"/>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a:t>Edit Master text styles</a:t>
            </a:r>
          </a:p>
        </p:txBody>
      </p:sp>
      <p:sp>
        <p:nvSpPr>
          <p:cNvPr id="4" name="Content Placeholder 3"/>
          <p:cNvSpPr>
            <a:spLocks noGrp="1"/>
          </p:cNvSpPr>
          <p:nvPr>
            <p:ph sz="half" idx="2"/>
          </p:nvPr>
        </p:nvSpPr>
        <p:spPr>
          <a:xfrm>
            <a:off x="2267429" y="16032480"/>
            <a:ext cx="13926025" cy="23581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664940" y="10759443"/>
            <a:ext cx="13994608" cy="5273037"/>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a:t>Edit Master text styles</a:t>
            </a:r>
          </a:p>
        </p:txBody>
      </p:sp>
      <p:sp>
        <p:nvSpPr>
          <p:cNvPr id="6" name="Content Placeholder 5"/>
          <p:cNvSpPr>
            <a:spLocks noGrp="1"/>
          </p:cNvSpPr>
          <p:nvPr>
            <p:ph sz="quarter" idx="4"/>
          </p:nvPr>
        </p:nvSpPr>
        <p:spPr>
          <a:xfrm>
            <a:off x="16664940" y="16032480"/>
            <a:ext cx="13994608" cy="23581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C2FAD1-BA73-475E-860A-705402540A9C}" type="datetimeFigureOut">
              <a:rPr lang="en-US" smtClean="0"/>
              <a:t>11/12/2018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05BDD8-E563-4B32-8945-2B6B60F1B9EC}" type="slidenum">
              <a:rPr lang="en-US" smtClean="0"/>
              <a:t>‹#›</a:t>
            </a:fld>
            <a:endParaRPr lang="en-US"/>
          </a:p>
        </p:txBody>
      </p:sp>
    </p:spTree>
    <p:extLst>
      <p:ext uri="{BB962C8B-B14F-4D97-AF65-F5344CB8AC3E}">
        <p14:creationId xmlns:p14="http://schemas.microsoft.com/office/powerpoint/2010/main" val="130376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C2FAD1-BA73-475E-860A-705402540A9C}" type="datetimeFigureOut">
              <a:rPr lang="en-US" smtClean="0"/>
              <a:t>11/12/2018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05BDD8-E563-4B32-8945-2B6B60F1B9EC}" type="slidenum">
              <a:rPr lang="en-US" smtClean="0"/>
              <a:t>‹#›</a:t>
            </a:fld>
            <a:endParaRPr lang="en-US"/>
          </a:p>
        </p:txBody>
      </p:sp>
    </p:spTree>
    <p:extLst>
      <p:ext uri="{BB962C8B-B14F-4D97-AF65-F5344CB8AC3E}">
        <p14:creationId xmlns:p14="http://schemas.microsoft.com/office/powerpoint/2010/main" val="2320626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C2FAD1-BA73-475E-860A-705402540A9C}" type="datetimeFigureOut">
              <a:rPr lang="en-US" smtClean="0"/>
              <a:t>11/12/2018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05BDD8-E563-4B32-8945-2B6B60F1B9EC}" type="slidenum">
              <a:rPr lang="en-US" smtClean="0"/>
              <a:t>‹#›</a:t>
            </a:fld>
            <a:endParaRPr lang="en-US"/>
          </a:p>
        </p:txBody>
      </p:sp>
    </p:spTree>
    <p:extLst>
      <p:ext uri="{BB962C8B-B14F-4D97-AF65-F5344CB8AC3E}">
        <p14:creationId xmlns:p14="http://schemas.microsoft.com/office/powerpoint/2010/main" val="1361405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2926080"/>
            <a:ext cx="10617040" cy="10241280"/>
          </a:xfrm>
        </p:spPr>
        <p:txBody>
          <a:bodyPr anchor="b"/>
          <a:lstStyle>
            <a:lvl1pPr>
              <a:defRPr sz="8640"/>
            </a:lvl1pPr>
          </a:lstStyle>
          <a:p>
            <a:r>
              <a:rPr lang="en-US"/>
              <a:t>Click to edit Master title style</a:t>
            </a:r>
          </a:p>
        </p:txBody>
      </p:sp>
      <p:sp>
        <p:nvSpPr>
          <p:cNvPr id="3" name="Content Placeholder 2"/>
          <p:cNvSpPr>
            <a:spLocks noGrp="1"/>
          </p:cNvSpPr>
          <p:nvPr>
            <p:ph idx="1"/>
          </p:nvPr>
        </p:nvSpPr>
        <p:spPr>
          <a:xfrm>
            <a:off x="13994608" y="6319523"/>
            <a:ext cx="16664940" cy="31191200"/>
          </a:xfrm>
        </p:spPr>
        <p:txBody>
          <a:bodyPr/>
          <a:lstStyle>
            <a:lvl1pPr>
              <a:defRPr sz="8640"/>
            </a:lvl1pPr>
            <a:lvl2pPr>
              <a:defRPr sz="7560"/>
            </a:lvl2pPr>
            <a:lvl3pPr>
              <a:defRPr sz="6480"/>
            </a:lvl3pPr>
            <a:lvl4pPr>
              <a:defRPr sz="5400"/>
            </a:lvl4pPr>
            <a:lvl5pPr>
              <a:defRPr sz="5400"/>
            </a:lvl5pPr>
            <a:lvl6pPr>
              <a:defRPr sz="5400"/>
            </a:lvl6pPr>
            <a:lvl7pPr>
              <a:defRPr sz="5400"/>
            </a:lvl7pPr>
            <a:lvl8pPr>
              <a:defRPr sz="5400"/>
            </a:lvl8pPr>
            <a:lvl9pPr>
              <a:defRPr sz="5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267429" y="13167360"/>
            <a:ext cx="10617040" cy="24394163"/>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a:t>Edit Master text styles</a:t>
            </a:r>
          </a:p>
        </p:txBody>
      </p:sp>
      <p:sp>
        <p:nvSpPr>
          <p:cNvPr id="5" name="Date Placeholder 4"/>
          <p:cNvSpPr>
            <a:spLocks noGrp="1"/>
          </p:cNvSpPr>
          <p:nvPr>
            <p:ph type="dt" sz="half" idx="10"/>
          </p:nvPr>
        </p:nvSpPr>
        <p:spPr/>
        <p:txBody>
          <a:bodyPr/>
          <a:lstStyle/>
          <a:p>
            <a:fld id="{00C2FAD1-BA73-475E-860A-705402540A9C}" type="datetimeFigureOut">
              <a:rPr lang="en-US" smtClean="0"/>
              <a:t>11/12/2018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05BDD8-E563-4B32-8945-2B6B60F1B9EC}" type="slidenum">
              <a:rPr lang="en-US" smtClean="0"/>
              <a:t>‹#›</a:t>
            </a:fld>
            <a:endParaRPr lang="en-US"/>
          </a:p>
        </p:txBody>
      </p:sp>
    </p:spTree>
    <p:extLst>
      <p:ext uri="{BB962C8B-B14F-4D97-AF65-F5344CB8AC3E}">
        <p14:creationId xmlns:p14="http://schemas.microsoft.com/office/powerpoint/2010/main" val="43462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2926080"/>
            <a:ext cx="10617040" cy="10241280"/>
          </a:xfrm>
        </p:spPr>
        <p:txBody>
          <a:bodyPr anchor="b"/>
          <a:lstStyle>
            <a:lvl1pPr>
              <a:defRPr sz="8640"/>
            </a:lvl1pPr>
          </a:lstStyle>
          <a:p>
            <a:r>
              <a:rPr lang="en-US"/>
              <a:t>Click to edit Master title style</a:t>
            </a:r>
          </a:p>
        </p:txBody>
      </p:sp>
      <p:sp>
        <p:nvSpPr>
          <p:cNvPr id="3" name="Picture Placeholder 2"/>
          <p:cNvSpPr>
            <a:spLocks noGrp="1"/>
          </p:cNvSpPr>
          <p:nvPr>
            <p:ph type="pic" idx="1"/>
          </p:nvPr>
        </p:nvSpPr>
        <p:spPr>
          <a:xfrm>
            <a:off x="13994608" y="6319523"/>
            <a:ext cx="16664940" cy="31191200"/>
          </a:xfrm>
        </p:spPr>
        <p:txBody>
          <a:bodyPr/>
          <a:lstStyle>
            <a:lvl1pPr marL="0" indent="0">
              <a:buNone/>
              <a:defRPr sz="8640"/>
            </a:lvl1pPr>
            <a:lvl2pPr marL="1234440" indent="0">
              <a:buNone/>
              <a:defRPr sz="7560"/>
            </a:lvl2pPr>
            <a:lvl3pPr marL="2468880" indent="0">
              <a:buNone/>
              <a:defRPr sz="6480"/>
            </a:lvl3pPr>
            <a:lvl4pPr marL="3703320" indent="0">
              <a:buNone/>
              <a:defRPr sz="5400"/>
            </a:lvl4pPr>
            <a:lvl5pPr marL="4937760" indent="0">
              <a:buNone/>
              <a:defRPr sz="5400"/>
            </a:lvl5pPr>
            <a:lvl6pPr marL="6172200" indent="0">
              <a:buNone/>
              <a:defRPr sz="5400"/>
            </a:lvl6pPr>
            <a:lvl7pPr marL="7406640" indent="0">
              <a:buNone/>
              <a:defRPr sz="5400"/>
            </a:lvl7pPr>
            <a:lvl8pPr marL="8641080" indent="0">
              <a:buNone/>
              <a:defRPr sz="5400"/>
            </a:lvl8pPr>
            <a:lvl9pPr marL="9875520" indent="0">
              <a:buNone/>
              <a:defRPr sz="5400"/>
            </a:lvl9pPr>
          </a:lstStyle>
          <a:p>
            <a:endParaRPr lang="en-US"/>
          </a:p>
        </p:txBody>
      </p:sp>
      <p:sp>
        <p:nvSpPr>
          <p:cNvPr id="4" name="Text Placeholder 3"/>
          <p:cNvSpPr>
            <a:spLocks noGrp="1"/>
          </p:cNvSpPr>
          <p:nvPr>
            <p:ph type="body" sz="half" idx="2"/>
          </p:nvPr>
        </p:nvSpPr>
        <p:spPr>
          <a:xfrm>
            <a:off x="2267429" y="13167360"/>
            <a:ext cx="10617040" cy="24394163"/>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a:t>Edit Master text styles</a:t>
            </a:r>
          </a:p>
        </p:txBody>
      </p:sp>
      <p:sp>
        <p:nvSpPr>
          <p:cNvPr id="5" name="Date Placeholder 4"/>
          <p:cNvSpPr>
            <a:spLocks noGrp="1"/>
          </p:cNvSpPr>
          <p:nvPr>
            <p:ph type="dt" sz="half" idx="10"/>
          </p:nvPr>
        </p:nvSpPr>
        <p:spPr/>
        <p:txBody>
          <a:bodyPr/>
          <a:lstStyle/>
          <a:p>
            <a:fld id="{00C2FAD1-BA73-475E-860A-705402540A9C}" type="datetimeFigureOut">
              <a:rPr lang="en-US" smtClean="0"/>
              <a:t>11/12/2018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05BDD8-E563-4B32-8945-2B6B60F1B9EC}" type="slidenum">
              <a:rPr lang="en-US" smtClean="0"/>
              <a:t>‹#›</a:t>
            </a:fld>
            <a:endParaRPr lang="en-US"/>
          </a:p>
        </p:txBody>
      </p:sp>
    </p:spTree>
    <p:extLst>
      <p:ext uri="{BB962C8B-B14F-4D97-AF65-F5344CB8AC3E}">
        <p14:creationId xmlns:p14="http://schemas.microsoft.com/office/powerpoint/2010/main" val="115273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03"/>
            <a:ext cx="28392120" cy="848360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263140" y="40680643"/>
            <a:ext cx="7406640" cy="2336800"/>
          </a:xfrm>
          <a:prstGeom prst="rect">
            <a:avLst/>
          </a:prstGeom>
        </p:spPr>
        <p:txBody>
          <a:bodyPr vert="horz" lIns="91440" tIns="45720" rIns="91440" bIns="45720" rtlCol="0" anchor="ctr"/>
          <a:lstStyle>
            <a:lvl1pPr algn="l">
              <a:defRPr sz="3240">
                <a:solidFill>
                  <a:schemeClr val="tx1">
                    <a:tint val="75000"/>
                  </a:schemeClr>
                </a:solidFill>
              </a:defRPr>
            </a:lvl1pPr>
          </a:lstStyle>
          <a:p>
            <a:fld id="{00C2FAD1-BA73-475E-860A-705402540A9C}" type="datetimeFigureOut">
              <a:rPr lang="en-US" smtClean="0"/>
              <a:t>11/12/2018</a:t>
            </a:fld>
            <a:endParaRPr lang="en-US"/>
          </a:p>
        </p:txBody>
      </p:sp>
      <p:sp>
        <p:nvSpPr>
          <p:cNvPr id="5" name="Footer Placeholder 4"/>
          <p:cNvSpPr>
            <a:spLocks noGrp="1"/>
          </p:cNvSpPr>
          <p:nvPr>
            <p:ph type="ftr" sz="quarter" idx="3"/>
          </p:nvPr>
        </p:nvSpPr>
        <p:spPr>
          <a:xfrm>
            <a:off x="10904220" y="40680643"/>
            <a:ext cx="11109960" cy="2336800"/>
          </a:xfrm>
          <a:prstGeom prst="rect">
            <a:avLst/>
          </a:prstGeom>
        </p:spPr>
        <p:txBody>
          <a:bodyPr vert="horz" lIns="91440" tIns="45720" rIns="91440" bIns="45720" rtlCol="0" anchor="ctr"/>
          <a:lstStyle>
            <a:lvl1pPr algn="ctr">
              <a:defRPr sz="32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40680643"/>
            <a:ext cx="7406640" cy="2336800"/>
          </a:xfrm>
          <a:prstGeom prst="rect">
            <a:avLst/>
          </a:prstGeom>
        </p:spPr>
        <p:txBody>
          <a:bodyPr vert="horz" lIns="91440" tIns="45720" rIns="91440" bIns="45720" rtlCol="0" anchor="ctr"/>
          <a:lstStyle>
            <a:lvl1pPr algn="r">
              <a:defRPr sz="3240">
                <a:solidFill>
                  <a:schemeClr val="tx1">
                    <a:tint val="75000"/>
                  </a:schemeClr>
                </a:solidFill>
              </a:defRPr>
            </a:lvl1pPr>
          </a:lstStyle>
          <a:p>
            <a:fld id="{A805BDD8-E563-4B32-8945-2B6B60F1B9EC}" type="slidenum">
              <a:rPr lang="en-US" smtClean="0"/>
              <a:t>‹#›</a:t>
            </a:fld>
            <a:endParaRPr lang="en-US"/>
          </a:p>
        </p:txBody>
      </p:sp>
    </p:spTree>
    <p:extLst>
      <p:ext uri="{BB962C8B-B14F-4D97-AF65-F5344CB8AC3E}">
        <p14:creationId xmlns:p14="http://schemas.microsoft.com/office/powerpoint/2010/main" val="720832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468880" rtl="0" eaLnBrk="1" latinLnBrk="0" hangingPunct="1">
        <a:lnSpc>
          <a:spcPct val="90000"/>
        </a:lnSpc>
        <a:spcBef>
          <a:spcPct val="0"/>
        </a:spcBef>
        <a:buNone/>
        <a:defRPr sz="11880" kern="1200">
          <a:solidFill>
            <a:schemeClr val="tx1"/>
          </a:solidFill>
          <a:latin typeface="+mj-lt"/>
          <a:ea typeface="+mj-ea"/>
          <a:cs typeface="+mj-cs"/>
        </a:defRPr>
      </a:lvl1pPr>
    </p:titleStyle>
    <p:bodyStyle>
      <a:lvl1pPr marL="617220" indent="-617220" algn="l" defTabSz="2468880" rtl="0" eaLnBrk="1" latinLnBrk="0" hangingPunct="1">
        <a:lnSpc>
          <a:spcPct val="90000"/>
        </a:lnSpc>
        <a:spcBef>
          <a:spcPts val="2700"/>
        </a:spcBef>
        <a:buFont typeface="Arial" panose="020B0604020202020204" pitchFamily="34" charset="0"/>
        <a:buChar char="•"/>
        <a:defRPr sz="7560" kern="1200">
          <a:solidFill>
            <a:schemeClr val="tx1"/>
          </a:solidFill>
          <a:latin typeface="+mn-lt"/>
          <a:ea typeface="+mn-ea"/>
          <a:cs typeface="+mn-cs"/>
        </a:defRPr>
      </a:lvl1pPr>
      <a:lvl2pPr marL="1851660" indent="-617220" algn="l" defTabSz="2468880" rtl="0" eaLnBrk="1" latinLnBrk="0" hangingPunct="1">
        <a:lnSpc>
          <a:spcPct val="90000"/>
        </a:lnSpc>
        <a:spcBef>
          <a:spcPts val="1350"/>
        </a:spcBef>
        <a:buFont typeface="Arial" panose="020B0604020202020204" pitchFamily="34" charset="0"/>
        <a:buChar char="•"/>
        <a:defRPr sz="6480" kern="1200">
          <a:solidFill>
            <a:schemeClr val="tx1"/>
          </a:solidFill>
          <a:latin typeface="+mn-lt"/>
          <a:ea typeface="+mn-ea"/>
          <a:cs typeface="+mn-cs"/>
        </a:defRPr>
      </a:lvl2pPr>
      <a:lvl3pPr marL="3086100" indent="-617220" algn="l" defTabSz="2468880" rtl="0" eaLnBrk="1" latinLnBrk="0" hangingPunct="1">
        <a:lnSpc>
          <a:spcPct val="90000"/>
        </a:lnSpc>
        <a:spcBef>
          <a:spcPts val="1350"/>
        </a:spcBef>
        <a:buFont typeface="Arial" panose="020B0604020202020204" pitchFamily="34" charset="0"/>
        <a:buChar char="•"/>
        <a:defRPr sz="5400" kern="1200">
          <a:solidFill>
            <a:schemeClr val="tx1"/>
          </a:solidFill>
          <a:latin typeface="+mn-lt"/>
          <a:ea typeface="+mn-ea"/>
          <a:cs typeface="+mn-cs"/>
        </a:defRPr>
      </a:lvl3pPr>
      <a:lvl4pPr marL="43205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4pPr>
      <a:lvl5pPr marL="555498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5pPr>
      <a:lvl6pPr marL="678942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tif"/><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38" name="Content Placeholder 37"/>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2532296" y="28377982"/>
            <a:ext cx="1741021" cy="1598374"/>
          </a:xfrm>
        </p:spPr>
      </p:pic>
      <p:sp>
        <p:nvSpPr>
          <p:cNvPr id="4" name="Rounded Rectangle 3"/>
          <p:cNvSpPr/>
          <p:nvPr/>
        </p:nvSpPr>
        <p:spPr>
          <a:xfrm>
            <a:off x="612691" y="102570"/>
            <a:ext cx="31825050" cy="303596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solidFill>
                  <a:schemeClr val="tx1"/>
                </a:solidFill>
              </a:rPr>
              <a:t>Accessible Tools for Blind Students to Design Digital Circuits</a:t>
            </a:r>
          </a:p>
          <a:p>
            <a:pPr algn="ctr"/>
            <a:r>
              <a:rPr lang="en-US" sz="3600" b="1" dirty="0" err="1">
                <a:solidFill>
                  <a:schemeClr val="tx1"/>
                </a:solidFill>
              </a:rPr>
              <a:t>Yitong</a:t>
            </a:r>
            <a:r>
              <a:rPr lang="en-US" sz="3600" b="1" dirty="0">
                <a:solidFill>
                  <a:schemeClr val="tx1"/>
                </a:solidFill>
              </a:rPr>
              <a:t> Li</a:t>
            </a:r>
            <a:r>
              <a:rPr lang="en-US" sz="3600" dirty="0">
                <a:solidFill>
                  <a:schemeClr val="tx1"/>
                </a:solidFill>
              </a:rPr>
              <a:t>,</a:t>
            </a:r>
            <a:r>
              <a:rPr lang="en-US" sz="3600" b="1" dirty="0">
                <a:solidFill>
                  <a:schemeClr val="tx1"/>
                </a:solidFill>
              </a:rPr>
              <a:t> </a:t>
            </a:r>
            <a:r>
              <a:rPr lang="en-US" sz="3600" dirty="0">
                <a:solidFill>
                  <a:schemeClr val="tx1"/>
                </a:solidFill>
              </a:rPr>
              <a:t>Mentors: Kyle Rector &amp; Brandon Myers</a:t>
            </a:r>
          </a:p>
          <a:p>
            <a:pPr algn="ctr"/>
            <a:r>
              <a:rPr lang="en-US" sz="3600" dirty="0">
                <a:solidFill>
                  <a:schemeClr val="tx1"/>
                </a:solidFill>
              </a:rPr>
              <a:t>{</a:t>
            </a:r>
            <a:r>
              <a:rPr lang="en-US" sz="3600" dirty="0" err="1">
                <a:solidFill>
                  <a:schemeClr val="tx1"/>
                </a:solidFill>
              </a:rPr>
              <a:t>yitong</a:t>
            </a:r>
            <a:r>
              <a:rPr lang="en-US" sz="3600" dirty="0">
                <a:solidFill>
                  <a:schemeClr val="tx1"/>
                </a:solidFill>
              </a:rPr>
              <a:t>-li, </a:t>
            </a:r>
            <a:r>
              <a:rPr lang="en-US" sz="3600" dirty="0" err="1">
                <a:solidFill>
                  <a:schemeClr val="tx1"/>
                </a:solidFill>
              </a:rPr>
              <a:t>kyle</a:t>
            </a:r>
            <a:r>
              <a:rPr lang="en-US" sz="3600" dirty="0">
                <a:solidFill>
                  <a:schemeClr val="tx1"/>
                </a:solidFill>
              </a:rPr>
              <a:t>-rector, </a:t>
            </a:r>
            <a:r>
              <a:rPr lang="en-US" sz="3600" dirty="0" err="1">
                <a:solidFill>
                  <a:schemeClr val="tx1"/>
                </a:solidFill>
              </a:rPr>
              <a:t>brandon</a:t>
            </a:r>
            <a:r>
              <a:rPr lang="en-US" sz="3600" dirty="0">
                <a:solidFill>
                  <a:schemeClr val="tx1"/>
                </a:solidFill>
              </a:rPr>
              <a:t>-d-</a:t>
            </a:r>
            <a:r>
              <a:rPr lang="en-US" sz="3600" dirty="0" err="1">
                <a:solidFill>
                  <a:schemeClr val="tx1"/>
                </a:solidFill>
              </a:rPr>
              <a:t>myers</a:t>
            </a:r>
            <a:r>
              <a:rPr lang="en-US" sz="3600" dirty="0">
                <a:solidFill>
                  <a:schemeClr val="tx1"/>
                </a:solidFill>
              </a:rPr>
              <a:t>}@</a:t>
            </a:r>
            <a:r>
              <a:rPr lang="en-US" sz="3600" dirty="0" err="1">
                <a:solidFill>
                  <a:schemeClr val="tx1"/>
                </a:solidFill>
              </a:rPr>
              <a:t>uiowa.edu</a:t>
            </a:r>
            <a:endParaRPr lang="en-US" sz="3600" dirty="0">
              <a:solidFill>
                <a:schemeClr val="tx1"/>
              </a:solidFill>
            </a:endParaRPr>
          </a:p>
          <a:p>
            <a:pPr algn="ctr"/>
            <a:r>
              <a:rPr lang="en-US" sz="3600" dirty="0">
                <a:solidFill>
                  <a:schemeClr val="tx1"/>
                </a:solidFill>
              </a:rPr>
              <a:t>Department of Computer Science</a:t>
            </a:r>
          </a:p>
        </p:txBody>
      </p:sp>
      <p:sp>
        <p:nvSpPr>
          <p:cNvPr id="5" name="Rounded Rectangle 4"/>
          <p:cNvSpPr/>
          <p:nvPr/>
        </p:nvSpPr>
        <p:spPr>
          <a:xfrm>
            <a:off x="612690" y="3890042"/>
            <a:ext cx="31825050" cy="240129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numCol="2" spcCol="731520" rtlCol="0" anchor="t"/>
          <a:lstStyle/>
          <a:p>
            <a:pPr marL="914400" indent="-457200">
              <a:buFont typeface="Arial" panose="020B0604020202020204" pitchFamily="34" charset="0"/>
              <a:buChar char="•"/>
            </a:pPr>
            <a:r>
              <a:rPr lang="en-US" sz="2800" dirty="0">
                <a:solidFill>
                  <a:schemeClr val="tx1"/>
                </a:solidFill>
              </a:rPr>
              <a:t>Students who are visually impaired face barriers in higher-level computing courses.</a:t>
            </a:r>
          </a:p>
          <a:p>
            <a:pPr marL="914400" indent="-457200">
              <a:buFont typeface="Arial" panose="020B0604020202020204" pitchFamily="34" charset="0"/>
              <a:buChar char="•"/>
            </a:pPr>
            <a:r>
              <a:rPr lang="en-US" sz="2800" dirty="0">
                <a:solidFill>
                  <a:schemeClr val="tx1"/>
                </a:solidFill>
              </a:rPr>
              <a:t>A common task is for students to design digital circuits, through writing code or creating schematics through a drag-and-drop interface.</a:t>
            </a:r>
          </a:p>
          <a:p>
            <a:pPr marL="914400" indent="-457200">
              <a:buFont typeface="Arial" panose="020B0604020202020204" pitchFamily="34" charset="0"/>
              <a:buChar char="•"/>
            </a:pPr>
            <a:r>
              <a:rPr lang="en-US" sz="2800" dirty="0">
                <a:solidFill>
                  <a:schemeClr val="tx1"/>
                </a:solidFill>
              </a:rPr>
              <a:t>For students with visual impairments, drag-and-drop interfaces are not accessible, forcing them to only use code. </a:t>
            </a:r>
          </a:p>
          <a:p>
            <a:pPr marL="914400" indent="-457200">
              <a:buFont typeface="Arial" panose="020B0604020202020204" pitchFamily="34" charset="0"/>
              <a:buChar char="•"/>
            </a:pPr>
            <a:r>
              <a:rPr lang="en-US" sz="2800" dirty="0">
                <a:solidFill>
                  <a:schemeClr val="tx1"/>
                </a:solidFill>
              </a:rPr>
              <a:t>However, exclusively using code is insufficient for learning digital circuit design.</a:t>
            </a:r>
          </a:p>
          <a:p>
            <a:pPr marL="914400" indent="-457200">
              <a:buFont typeface="Arial" panose="020B0604020202020204" pitchFamily="34" charset="0"/>
              <a:buChar char="•"/>
            </a:pPr>
            <a:r>
              <a:rPr lang="en-US" sz="2800" dirty="0">
                <a:solidFill>
                  <a:schemeClr val="tx1"/>
                </a:solidFill>
              </a:rPr>
              <a:t>To address these problems, we are reviewing the literature to determine how current programming software is inaccessible and how to develop software that enables students who are visually impaired to create and interact with schematics.</a:t>
            </a:r>
          </a:p>
        </p:txBody>
      </p:sp>
      <p:sp>
        <p:nvSpPr>
          <p:cNvPr id="9" name="Rounded Rectangle 8"/>
          <p:cNvSpPr/>
          <p:nvPr/>
        </p:nvSpPr>
        <p:spPr>
          <a:xfrm>
            <a:off x="549267" y="7146757"/>
            <a:ext cx="15493217" cy="559684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a:solidFill>
                  <a:schemeClr val="tx1"/>
                </a:solidFill>
              </a:rPr>
              <a:t>Textual</a:t>
            </a:r>
            <a:r>
              <a:rPr lang="en-US" sz="4800" dirty="0">
                <a:solidFill>
                  <a:schemeClr val="tx1"/>
                </a:solidFill>
              </a:rPr>
              <a:t> </a:t>
            </a:r>
            <a:r>
              <a:rPr lang="en-US" sz="4800" b="1" dirty="0">
                <a:solidFill>
                  <a:schemeClr val="tx1"/>
                </a:solidFill>
              </a:rPr>
              <a:t>Navigation</a:t>
            </a:r>
          </a:p>
          <a:p>
            <a:pPr marL="914400" indent="-457200">
              <a:buFont typeface="Arial" panose="020B0604020202020204" pitchFamily="34" charset="0"/>
              <a:buChar char="•"/>
            </a:pPr>
            <a:r>
              <a:rPr lang="en-US" sz="2800" dirty="0">
                <a:solidFill>
                  <a:schemeClr val="tx1"/>
                </a:solidFill>
              </a:rPr>
              <a:t>Programmers and students usually use visual aids called</a:t>
            </a:r>
          </a:p>
          <a:p>
            <a:pPr marL="914400"/>
            <a:r>
              <a:rPr lang="en-US" sz="2800" dirty="0" smtClean="0">
                <a:solidFill>
                  <a:schemeClr val="tx1"/>
                </a:solidFill>
              </a:rPr>
              <a:t>Integrated Development Environments (IDE) </a:t>
            </a:r>
            <a:r>
              <a:rPr lang="en-US" sz="2800" dirty="0">
                <a:solidFill>
                  <a:schemeClr val="tx1"/>
                </a:solidFill>
              </a:rPr>
              <a:t>to help write </a:t>
            </a:r>
            <a:endParaRPr lang="en-US" sz="2800" dirty="0" smtClean="0">
              <a:solidFill>
                <a:schemeClr val="tx1"/>
              </a:solidFill>
            </a:endParaRPr>
          </a:p>
          <a:p>
            <a:pPr marL="914400"/>
            <a:r>
              <a:rPr lang="en-US" sz="2800" dirty="0" smtClean="0">
                <a:solidFill>
                  <a:schemeClr val="tx1"/>
                </a:solidFill>
              </a:rPr>
              <a:t>programs</a:t>
            </a:r>
            <a:r>
              <a:rPr lang="en-US" sz="2800" dirty="0">
                <a:solidFill>
                  <a:schemeClr val="tx1"/>
                </a:solidFill>
              </a:rPr>
              <a:t>, but blind programmers might </a:t>
            </a:r>
            <a:r>
              <a:rPr lang="en-US" sz="2800" dirty="0" smtClean="0">
                <a:solidFill>
                  <a:schemeClr val="tx1"/>
                </a:solidFill>
              </a:rPr>
              <a:t>not </a:t>
            </a:r>
            <a:r>
              <a:rPr lang="en-US" sz="2800" dirty="0">
                <a:solidFill>
                  <a:schemeClr val="tx1"/>
                </a:solidFill>
              </a:rPr>
              <a:t>get as </a:t>
            </a:r>
            <a:r>
              <a:rPr lang="en-US" sz="2800" dirty="0" smtClean="0">
                <a:solidFill>
                  <a:schemeClr val="tx1"/>
                </a:solidFill>
              </a:rPr>
              <a:t>much</a:t>
            </a:r>
          </a:p>
          <a:p>
            <a:pPr marL="914400"/>
            <a:r>
              <a:rPr lang="en-US" sz="2800" dirty="0" smtClean="0">
                <a:solidFill>
                  <a:schemeClr val="tx1"/>
                </a:solidFill>
              </a:rPr>
              <a:t>information </a:t>
            </a:r>
            <a:r>
              <a:rPr lang="en-US" sz="2800" dirty="0">
                <a:solidFill>
                  <a:schemeClr val="tx1"/>
                </a:solidFill>
              </a:rPr>
              <a:t>as their sighted counterparts</a:t>
            </a:r>
            <a:r>
              <a:rPr lang="en-US" sz="2800" dirty="0" smtClean="0">
                <a:solidFill>
                  <a:schemeClr val="tx1"/>
                </a:solidFill>
              </a:rPr>
              <a:t>. (</a:t>
            </a:r>
            <a:r>
              <a:rPr lang="en-US" sz="2800" dirty="0" err="1">
                <a:solidFill>
                  <a:schemeClr val="tx1"/>
                </a:solidFill>
              </a:rPr>
              <a:t>StructJumper</a:t>
            </a:r>
            <a:r>
              <a:rPr lang="en-US" sz="2800" dirty="0">
                <a:solidFill>
                  <a:schemeClr val="tx1"/>
                </a:solidFill>
              </a:rPr>
              <a:t>)</a:t>
            </a:r>
          </a:p>
          <a:p>
            <a:pPr marL="914400" indent="-457200">
              <a:buFont typeface="Arial" panose="020B0604020202020204" pitchFamily="34" charset="0"/>
              <a:buChar char="•"/>
            </a:pPr>
            <a:r>
              <a:rPr lang="en-US" sz="2800" dirty="0" smtClean="0">
                <a:solidFill>
                  <a:schemeClr val="tx1"/>
                </a:solidFill>
              </a:rPr>
              <a:t>Context </a:t>
            </a:r>
            <a:r>
              <a:rPr lang="en-US" sz="2800" dirty="0">
                <a:solidFill>
                  <a:schemeClr val="tx1"/>
                </a:solidFill>
              </a:rPr>
              <a:t>switching between lines of code or debugging </a:t>
            </a:r>
          </a:p>
          <a:p>
            <a:pPr marL="914400"/>
            <a:r>
              <a:rPr lang="en-US" sz="2800" dirty="0">
                <a:solidFill>
                  <a:schemeClr val="tx1"/>
                </a:solidFill>
              </a:rPr>
              <a:t>might be inefficient for blind students. (</a:t>
            </a:r>
            <a:r>
              <a:rPr lang="en-US" sz="2800" dirty="0" err="1">
                <a:solidFill>
                  <a:schemeClr val="tx1"/>
                </a:solidFill>
              </a:rPr>
              <a:t>StructJumper</a:t>
            </a:r>
            <a:r>
              <a:rPr lang="en-US" sz="2800" dirty="0">
                <a:solidFill>
                  <a:schemeClr val="tx1"/>
                </a:solidFill>
              </a:rPr>
              <a:t>)</a:t>
            </a:r>
          </a:p>
          <a:p>
            <a:pPr marL="914400" indent="-457200">
              <a:buFont typeface="Arial" panose="020B0604020202020204" pitchFamily="34" charset="0"/>
              <a:buChar char="•"/>
            </a:pPr>
            <a:r>
              <a:rPr lang="en-US" sz="2800" dirty="0">
                <a:solidFill>
                  <a:schemeClr val="tx1"/>
                </a:solidFill>
              </a:rPr>
              <a:t>Screen reader cannot help generate a general picture of </a:t>
            </a:r>
            <a:r>
              <a:rPr lang="en-US" sz="2800" dirty="0" smtClean="0">
                <a:solidFill>
                  <a:schemeClr val="tx1"/>
                </a:solidFill>
              </a:rPr>
              <a:t> </a:t>
            </a:r>
            <a:endParaRPr lang="en-US" sz="2800" dirty="0">
              <a:solidFill>
                <a:schemeClr val="tx1"/>
              </a:solidFill>
            </a:endParaRPr>
          </a:p>
          <a:p>
            <a:pPr marL="914400"/>
            <a:r>
              <a:rPr lang="en-US" sz="2800" dirty="0" smtClean="0">
                <a:solidFill>
                  <a:schemeClr val="tx1"/>
                </a:solidFill>
              </a:rPr>
              <a:t>the code </a:t>
            </a:r>
            <a:r>
              <a:rPr lang="en-US" sz="2800" dirty="0">
                <a:solidFill>
                  <a:schemeClr val="tx1"/>
                </a:solidFill>
              </a:rPr>
              <a:t>structure for blind programmers. (</a:t>
            </a:r>
            <a:r>
              <a:rPr lang="en-US" sz="2800" dirty="0" err="1">
                <a:solidFill>
                  <a:schemeClr val="tx1"/>
                </a:solidFill>
              </a:rPr>
              <a:t>StructJumper</a:t>
            </a:r>
            <a:r>
              <a:rPr lang="en-US" sz="2800" dirty="0">
                <a:solidFill>
                  <a:schemeClr val="tx1"/>
                </a:solidFill>
              </a:rPr>
              <a:t>) </a:t>
            </a:r>
            <a:endParaRPr lang="en-US" sz="2800" dirty="0" smtClean="0">
              <a:solidFill>
                <a:schemeClr val="tx1"/>
              </a:solidFill>
            </a:endParaRPr>
          </a:p>
          <a:p>
            <a:pPr marL="914400" indent="-457200">
              <a:buFont typeface="Arial" panose="020B0604020202020204" pitchFamily="34" charset="0"/>
              <a:buChar char="•"/>
            </a:pPr>
            <a:r>
              <a:rPr lang="en-US" sz="2800" dirty="0" smtClean="0">
                <a:solidFill>
                  <a:schemeClr val="tx1"/>
                </a:solidFill>
              </a:rPr>
              <a:t>Complicated </a:t>
            </a:r>
            <a:r>
              <a:rPr lang="en-US" sz="2800" dirty="0">
                <a:solidFill>
                  <a:schemeClr val="tx1"/>
                </a:solidFill>
              </a:rPr>
              <a:t>syntax of certain programming language.</a:t>
            </a:r>
          </a:p>
          <a:p>
            <a:pPr marL="914400"/>
            <a:r>
              <a:rPr lang="en-US" sz="2800" dirty="0">
                <a:solidFill>
                  <a:schemeClr val="tx1"/>
                </a:solidFill>
              </a:rPr>
              <a:t>(A Comparison of Program Strategies)</a:t>
            </a:r>
          </a:p>
          <a:p>
            <a:pPr marL="914400">
              <a:spcAft>
                <a:spcPts val="600"/>
              </a:spcAft>
            </a:pPr>
            <a:endParaRPr lang="en-US" sz="2800" dirty="0">
              <a:solidFill>
                <a:schemeClr val="tx1"/>
              </a:solidFill>
            </a:endParaRPr>
          </a:p>
          <a:p>
            <a:pPr marL="914400">
              <a:spcAft>
                <a:spcPts val="600"/>
              </a:spcAft>
            </a:pPr>
            <a:endParaRPr lang="en-US" sz="2800" dirty="0">
              <a:solidFill>
                <a:schemeClr val="tx1"/>
              </a:solidFill>
            </a:endParaRPr>
          </a:p>
          <a:p>
            <a:pPr marL="548640"/>
            <a:endParaRPr lang="en-US" sz="2800" dirty="0">
              <a:solidFill>
                <a:schemeClr val="tx1"/>
              </a:solidFill>
            </a:endParaRPr>
          </a:p>
        </p:txBody>
      </p:sp>
      <p:sp>
        <p:nvSpPr>
          <p:cNvPr id="10" name="TextBox 9"/>
          <p:cNvSpPr txBox="1"/>
          <p:nvPr/>
        </p:nvSpPr>
        <p:spPr>
          <a:xfrm>
            <a:off x="7307473" y="3155758"/>
            <a:ext cx="18435484" cy="830997"/>
          </a:xfrm>
          <a:prstGeom prst="rect">
            <a:avLst/>
          </a:prstGeom>
          <a:noFill/>
        </p:spPr>
        <p:txBody>
          <a:bodyPr wrap="square" rtlCol="0">
            <a:spAutoFit/>
          </a:bodyPr>
          <a:lstStyle/>
          <a:p>
            <a:pPr algn="ctr"/>
            <a:r>
              <a:rPr lang="en-US" sz="4800" b="1" dirty="0">
                <a:solidFill>
                  <a:schemeClr val="bg1"/>
                </a:solidFill>
              </a:rPr>
              <a:t>Abstract</a:t>
            </a:r>
          </a:p>
        </p:txBody>
      </p:sp>
      <p:sp>
        <p:nvSpPr>
          <p:cNvPr id="11" name="TextBox 10"/>
          <p:cNvSpPr txBox="1"/>
          <p:nvPr/>
        </p:nvSpPr>
        <p:spPr>
          <a:xfrm>
            <a:off x="9159349" y="6371441"/>
            <a:ext cx="15574297" cy="830997"/>
          </a:xfrm>
          <a:prstGeom prst="rect">
            <a:avLst/>
          </a:prstGeom>
          <a:noFill/>
        </p:spPr>
        <p:txBody>
          <a:bodyPr wrap="square" rtlCol="0">
            <a:spAutoFit/>
          </a:bodyPr>
          <a:lstStyle/>
          <a:p>
            <a:pPr algn="ctr"/>
            <a:r>
              <a:rPr lang="en-US" sz="4800" b="1" dirty="0">
                <a:solidFill>
                  <a:schemeClr val="bg1"/>
                </a:solidFill>
              </a:rPr>
              <a:t>Barriers That Blind Programmers Face</a:t>
            </a:r>
          </a:p>
        </p:txBody>
      </p:sp>
      <p:sp>
        <p:nvSpPr>
          <p:cNvPr id="12" name="Rounded Rectangle 11"/>
          <p:cNvSpPr/>
          <p:nvPr/>
        </p:nvSpPr>
        <p:spPr>
          <a:xfrm>
            <a:off x="16743084" y="7146221"/>
            <a:ext cx="15625251" cy="560977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914400" algn="ctr"/>
            <a:r>
              <a:rPr lang="en-US" sz="4800" b="1" dirty="0">
                <a:solidFill>
                  <a:schemeClr val="tx1"/>
                </a:solidFill>
              </a:rPr>
              <a:t>Spatial/Graphical Navigation</a:t>
            </a:r>
          </a:p>
          <a:p>
            <a:pPr marL="914400" indent="-457200">
              <a:buFont typeface="Arial" panose="020B0604020202020204" pitchFamily="34" charset="0"/>
              <a:buChar char="•"/>
            </a:pPr>
            <a:r>
              <a:rPr lang="en-US" sz="2800" dirty="0">
                <a:solidFill>
                  <a:schemeClr val="tx1"/>
                </a:solidFill>
              </a:rPr>
              <a:t>Screen reader cannot “read” graphs. (Blocks4All)</a:t>
            </a:r>
          </a:p>
          <a:p>
            <a:pPr marL="914400" indent="-457200">
              <a:buFont typeface="Arial" panose="020B0604020202020204" pitchFamily="34" charset="0"/>
              <a:buChar char="•"/>
            </a:pPr>
            <a:r>
              <a:rPr lang="en-US" sz="2800" dirty="0">
                <a:solidFill>
                  <a:schemeClr val="tx1"/>
                </a:solidFill>
              </a:rPr>
              <a:t>Drag-and-drop programming is highly visual; therefore </a:t>
            </a:r>
          </a:p>
          <a:p>
            <a:pPr marL="914400"/>
            <a:r>
              <a:rPr lang="en-US" sz="2800" dirty="0">
                <a:solidFill>
                  <a:schemeClr val="tx1"/>
                </a:solidFill>
              </a:rPr>
              <a:t>unavailable to blind learners. (Blocks4All)</a:t>
            </a:r>
          </a:p>
          <a:p>
            <a:pPr marL="914400" indent="-457200">
              <a:buFont typeface="Arial" panose="020B0604020202020204" pitchFamily="34" charset="0"/>
              <a:buChar char="•"/>
            </a:pPr>
            <a:r>
              <a:rPr lang="en-US" sz="2800" dirty="0" smtClean="0">
                <a:solidFill>
                  <a:schemeClr val="tx1"/>
                </a:solidFill>
              </a:rPr>
              <a:t>Some important </a:t>
            </a:r>
            <a:r>
              <a:rPr lang="en-US" sz="2800" dirty="0">
                <a:solidFill>
                  <a:schemeClr val="tx1"/>
                </a:solidFill>
              </a:rPr>
              <a:t>graphs, often as node-link diagrams, are </a:t>
            </a:r>
          </a:p>
          <a:p>
            <a:pPr marL="914400"/>
            <a:r>
              <a:rPr lang="en-US" sz="2800" dirty="0">
                <a:solidFill>
                  <a:schemeClr val="tx1"/>
                </a:solidFill>
              </a:rPr>
              <a:t>widely used in Computer Science, but they are often </a:t>
            </a:r>
          </a:p>
          <a:p>
            <a:pPr marL="914400"/>
            <a:r>
              <a:rPr lang="en-US" sz="2800" dirty="0">
                <a:solidFill>
                  <a:schemeClr val="tx1"/>
                </a:solidFill>
              </a:rPr>
              <a:t>inaccessible to students and professionals. (GSK)</a:t>
            </a:r>
          </a:p>
          <a:p>
            <a:pPr marL="914400" indent="-457200">
              <a:buFont typeface="Arial" panose="020B0604020202020204" pitchFamily="34" charset="0"/>
              <a:buChar char="•"/>
            </a:pPr>
            <a:endParaRPr lang="en-US" sz="2800" dirty="0">
              <a:solidFill>
                <a:schemeClr val="tx1"/>
              </a:solidFill>
            </a:endParaRPr>
          </a:p>
        </p:txBody>
      </p:sp>
      <p:sp>
        <p:nvSpPr>
          <p:cNvPr id="20" name="TextBox 19"/>
          <p:cNvSpPr txBox="1"/>
          <p:nvPr/>
        </p:nvSpPr>
        <p:spPr>
          <a:xfrm>
            <a:off x="1615504" y="13524231"/>
            <a:ext cx="4537909" cy="830997"/>
          </a:xfrm>
          <a:prstGeom prst="rect">
            <a:avLst/>
          </a:prstGeom>
          <a:noFill/>
        </p:spPr>
        <p:txBody>
          <a:bodyPr wrap="none" rtlCol="0">
            <a:spAutoFit/>
          </a:bodyPr>
          <a:lstStyle/>
          <a:p>
            <a:r>
              <a:rPr lang="en-US" sz="4800" dirty="0">
                <a:solidFill>
                  <a:schemeClr val="bg1"/>
                </a:solidFill>
              </a:rPr>
              <a:t>Existing </a:t>
            </a:r>
            <a:r>
              <a:rPr lang="en-US" sz="4800" dirty="0" smtClean="0">
                <a:solidFill>
                  <a:schemeClr val="bg1"/>
                </a:solidFill>
              </a:rPr>
              <a:t>Solutions</a:t>
            </a:r>
            <a:endParaRPr lang="en-US" sz="4800" dirty="0">
              <a:solidFill>
                <a:schemeClr val="bg1"/>
              </a:solidFill>
            </a:endParaRPr>
          </a:p>
        </p:txBody>
      </p:sp>
      <p:sp>
        <p:nvSpPr>
          <p:cNvPr id="26" name="TextBox 25"/>
          <p:cNvSpPr txBox="1"/>
          <p:nvPr/>
        </p:nvSpPr>
        <p:spPr>
          <a:xfrm>
            <a:off x="26389111" y="13559970"/>
            <a:ext cx="4537909" cy="830997"/>
          </a:xfrm>
          <a:prstGeom prst="rect">
            <a:avLst/>
          </a:prstGeom>
          <a:noFill/>
        </p:spPr>
        <p:txBody>
          <a:bodyPr wrap="none" rtlCol="0">
            <a:spAutoFit/>
          </a:bodyPr>
          <a:lstStyle/>
          <a:p>
            <a:r>
              <a:rPr lang="en-US" sz="4800" dirty="0">
                <a:solidFill>
                  <a:schemeClr val="bg1"/>
                </a:solidFill>
              </a:rPr>
              <a:t>Existing Solutions</a:t>
            </a:r>
          </a:p>
        </p:txBody>
      </p:sp>
      <p:sp>
        <p:nvSpPr>
          <p:cNvPr id="21" name="Rounded Rectangle 20"/>
          <p:cNvSpPr/>
          <p:nvPr/>
        </p:nvSpPr>
        <p:spPr>
          <a:xfrm>
            <a:off x="543285" y="14589057"/>
            <a:ext cx="15493216" cy="1594635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a:solidFill>
                  <a:schemeClr val="tx1"/>
                </a:solidFill>
              </a:rPr>
              <a:t>Textual Navigation</a:t>
            </a:r>
          </a:p>
          <a:p>
            <a:pPr marL="457200" indent="-457200">
              <a:buFont typeface="Arial" panose="020B0604020202020204" pitchFamily="34" charset="0"/>
              <a:buChar char="•"/>
            </a:pPr>
            <a:r>
              <a:rPr lang="en-US" sz="2800" b="1" dirty="0" err="1">
                <a:solidFill>
                  <a:schemeClr val="tx1"/>
                </a:solidFill>
              </a:rPr>
              <a:t>StructJumper</a:t>
            </a:r>
            <a:r>
              <a:rPr lang="en-US" sz="2800" b="1" dirty="0">
                <a:solidFill>
                  <a:schemeClr val="tx1"/>
                </a:solidFill>
              </a:rPr>
              <a:t>:</a:t>
            </a:r>
          </a:p>
          <a:p>
            <a:pPr marL="1005840" indent="-457200">
              <a:buFont typeface="Arial" panose="020B0604020202020204" pitchFamily="34" charset="0"/>
              <a:buChar char="•"/>
            </a:pPr>
            <a:r>
              <a:rPr lang="en-US" sz="2800" dirty="0">
                <a:solidFill>
                  <a:schemeClr val="tx1"/>
                </a:solidFill>
              </a:rPr>
              <a:t>A plugin to existing programming tool that creates hierarchical tree to help blind programmers navigate the code.</a:t>
            </a:r>
          </a:p>
          <a:p>
            <a:pPr marL="1005840" lvl="1" indent="-457200">
              <a:buFont typeface="Arial" panose="020B0604020202020204" pitchFamily="34" charset="0"/>
              <a:buChar char="•"/>
            </a:pPr>
            <a:r>
              <a:rPr lang="en-US" sz="2800" dirty="0">
                <a:solidFill>
                  <a:schemeClr val="tx1"/>
                </a:solidFill>
              </a:rPr>
              <a:t>It is compatible with one of the popular programming visual aids called Eclipse.</a:t>
            </a:r>
          </a:p>
          <a:p>
            <a:pPr marL="1005840" lvl="1" indent="-457200">
              <a:buFont typeface="Arial" panose="020B0604020202020204" pitchFamily="34" charset="0"/>
              <a:buChar char="•"/>
            </a:pPr>
            <a:r>
              <a:rPr lang="en-US" sz="2800" dirty="0">
                <a:solidFill>
                  <a:schemeClr val="tx1"/>
                </a:solidFill>
              </a:rPr>
              <a:t>It makes both navigating the code and understanding where they are within the code easier for blind programmers </a:t>
            </a:r>
          </a:p>
          <a:p>
            <a:pPr marL="1005840" lvl="1" indent="-457200">
              <a:buFont typeface="Arial" panose="020B0604020202020204" pitchFamily="34" charset="0"/>
              <a:buChar char="•"/>
            </a:pPr>
            <a:r>
              <a:rPr lang="en-US" sz="2800" dirty="0">
                <a:solidFill>
                  <a:schemeClr val="tx1"/>
                </a:solidFill>
              </a:rPr>
              <a:t>Complicated textual code will eventually converted to a hierarchical structure to make navigation and debugging easier.</a:t>
            </a:r>
          </a:p>
          <a:p>
            <a:pPr marL="1463040" lvl="2"/>
            <a:endParaRPr lang="en-US" sz="2800" dirty="0">
              <a:solidFill>
                <a:schemeClr val="tx1"/>
              </a:solidFill>
            </a:endParaRPr>
          </a:p>
          <a:p>
            <a:pPr marL="1463040" lvl="2"/>
            <a:endParaRPr lang="en-US" sz="2800" dirty="0">
              <a:solidFill>
                <a:schemeClr val="tx1"/>
              </a:solidFill>
            </a:endParaRPr>
          </a:p>
          <a:p>
            <a:pPr marL="1463040" lvl="2"/>
            <a:endParaRPr lang="en-US" sz="2800" dirty="0">
              <a:solidFill>
                <a:schemeClr val="tx1"/>
              </a:solidFill>
            </a:endParaRPr>
          </a:p>
          <a:p>
            <a:pPr marL="1463040" lvl="2"/>
            <a:endParaRPr lang="en-US" sz="2800" dirty="0">
              <a:solidFill>
                <a:schemeClr val="tx1"/>
              </a:solidFill>
            </a:endParaRPr>
          </a:p>
          <a:p>
            <a:pPr marL="1463040" lvl="2"/>
            <a:endParaRPr lang="en-US" sz="2800" dirty="0">
              <a:solidFill>
                <a:schemeClr val="tx1"/>
              </a:solidFill>
            </a:endParaRPr>
          </a:p>
          <a:p>
            <a:pPr marL="1463040" lvl="2"/>
            <a:endParaRPr lang="en-US" sz="2800" dirty="0">
              <a:solidFill>
                <a:schemeClr val="tx1"/>
              </a:solidFill>
            </a:endParaRPr>
          </a:p>
          <a:p>
            <a:pPr marL="1463040" lvl="2"/>
            <a:endParaRPr lang="en-US" sz="2800" dirty="0">
              <a:solidFill>
                <a:schemeClr val="tx1"/>
              </a:solidFill>
            </a:endParaRPr>
          </a:p>
          <a:p>
            <a:pPr marL="1463040" lvl="2"/>
            <a:endParaRPr lang="en-US" sz="2800" dirty="0">
              <a:solidFill>
                <a:schemeClr val="tx1"/>
              </a:solidFill>
            </a:endParaRPr>
          </a:p>
          <a:p>
            <a:pPr marL="1463040" lvl="2"/>
            <a:endParaRPr lang="en-US" sz="2800" dirty="0">
              <a:solidFill>
                <a:schemeClr val="tx1"/>
              </a:solidFill>
            </a:endParaRPr>
          </a:p>
          <a:p>
            <a:pPr marL="1463040" lvl="2"/>
            <a:endParaRPr lang="en-US" sz="2800" dirty="0">
              <a:solidFill>
                <a:schemeClr val="tx1"/>
              </a:solidFill>
            </a:endParaRPr>
          </a:p>
          <a:p>
            <a:pPr marL="1463040" lvl="2"/>
            <a:endParaRPr lang="en-US" sz="2800" dirty="0">
              <a:solidFill>
                <a:schemeClr val="tx1"/>
              </a:solidFill>
            </a:endParaRPr>
          </a:p>
          <a:p>
            <a:pPr marL="1463040" lvl="2"/>
            <a:endParaRPr lang="en-US" sz="2800" dirty="0">
              <a:solidFill>
                <a:schemeClr val="tx1"/>
              </a:solidFill>
            </a:endParaRPr>
          </a:p>
          <a:p>
            <a:pPr marL="1463040" lvl="2"/>
            <a:endParaRPr lang="en-US" sz="2800" dirty="0">
              <a:solidFill>
                <a:schemeClr val="tx1"/>
              </a:solidFill>
            </a:endParaRPr>
          </a:p>
          <a:p>
            <a:pPr marL="1463040" lvl="2"/>
            <a:endParaRPr lang="en-US" sz="2800" dirty="0" smtClean="0">
              <a:solidFill>
                <a:schemeClr val="tx1"/>
              </a:solidFill>
            </a:endParaRPr>
          </a:p>
          <a:p>
            <a:pPr marL="1463040" lvl="2"/>
            <a:endParaRPr lang="en-US" sz="2800" dirty="0">
              <a:solidFill>
                <a:schemeClr val="tx1"/>
              </a:solidFill>
            </a:endParaRPr>
          </a:p>
          <a:p>
            <a:pPr marL="1463040" lvl="2"/>
            <a:endParaRPr lang="en-US" sz="2800" dirty="0">
              <a:solidFill>
                <a:schemeClr val="tx1"/>
              </a:solidFill>
            </a:endParaRPr>
          </a:p>
          <a:p>
            <a:pPr marL="1463040" lvl="2"/>
            <a:endParaRPr lang="en-US" sz="2800" dirty="0">
              <a:solidFill>
                <a:schemeClr val="tx1"/>
              </a:solidFill>
            </a:endParaRPr>
          </a:p>
          <a:p>
            <a:pPr marL="76809" lvl="1" indent="-457200">
              <a:buFont typeface="Arial" panose="020B0604020202020204" pitchFamily="34" charset="0"/>
              <a:buChar char="•"/>
            </a:pPr>
            <a:endParaRPr lang="en-US" sz="2800" b="1" dirty="0" smtClean="0">
              <a:solidFill>
                <a:schemeClr val="tx1"/>
              </a:solidFill>
            </a:endParaRPr>
          </a:p>
          <a:p>
            <a:pPr marL="76809" lvl="1" indent="-457200">
              <a:buFont typeface="Arial" panose="020B0604020202020204" pitchFamily="34" charset="0"/>
              <a:buChar char="•"/>
            </a:pPr>
            <a:endParaRPr lang="en-US" sz="2800" b="1" dirty="0">
              <a:solidFill>
                <a:schemeClr val="tx1"/>
              </a:solidFill>
            </a:endParaRPr>
          </a:p>
          <a:p>
            <a:pPr marL="76809" lvl="1" indent="-457200">
              <a:buFont typeface="Arial" panose="020B0604020202020204" pitchFamily="34" charset="0"/>
              <a:buChar char="•"/>
            </a:pPr>
            <a:r>
              <a:rPr lang="en-US" sz="2800" b="1" dirty="0" smtClean="0">
                <a:solidFill>
                  <a:schemeClr val="tx1"/>
                </a:solidFill>
              </a:rPr>
              <a:t>Quorum </a:t>
            </a:r>
            <a:r>
              <a:rPr lang="en-US" sz="2800" b="1" dirty="0">
                <a:solidFill>
                  <a:schemeClr val="tx1"/>
                </a:solidFill>
              </a:rPr>
              <a:t>Programming </a:t>
            </a:r>
            <a:r>
              <a:rPr lang="en-US" sz="2800" b="1" dirty="0" smtClean="0">
                <a:solidFill>
                  <a:schemeClr val="tx1"/>
                </a:solidFill>
              </a:rPr>
              <a:t>Language:</a:t>
            </a:r>
            <a:endParaRPr lang="en-US" sz="2800" b="1" dirty="0">
              <a:solidFill>
                <a:schemeClr val="tx1"/>
              </a:solidFill>
            </a:endParaRPr>
          </a:p>
          <a:p>
            <a:pPr marL="1005840" lvl="2" indent="-457200">
              <a:buFont typeface="Arial" panose="020B0604020202020204" pitchFamily="34" charset="0"/>
              <a:buChar char="•"/>
            </a:pPr>
            <a:r>
              <a:rPr lang="en-US" sz="2800" dirty="0">
                <a:solidFill>
                  <a:schemeClr val="tx1"/>
                </a:solidFill>
              </a:rPr>
              <a:t>A programming language designed to help people with different disabilities.</a:t>
            </a:r>
          </a:p>
          <a:p>
            <a:pPr marL="1005840" lvl="2" indent="-457200">
              <a:buFont typeface="Arial" panose="020B0604020202020204" pitchFamily="34" charset="0"/>
              <a:buChar char="•"/>
            </a:pPr>
            <a:r>
              <a:rPr lang="en-US" sz="2800" dirty="0">
                <a:solidFill>
                  <a:schemeClr val="tx1"/>
                </a:solidFill>
              </a:rPr>
              <a:t>It has tutorial for novice programmers.</a:t>
            </a:r>
          </a:p>
          <a:p>
            <a:pPr marL="1005840" lvl="2" indent="-457200">
              <a:buFont typeface="Arial" panose="020B0604020202020204" pitchFamily="34" charset="0"/>
              <a:buChar char="•"/>
            </a:pPr>
            <a:r>
              <a:rPr lang="en-US" sz="2800" dirty="0">
                <a:solidFill>
                  <a:schemeClr val="tx1"/>
                </a:solidFill>
              </a:rPr>
              <a:t>It uses screen reader in order to create an audio programming language environment.</a:t>
            </a:r>
          </a:p>
          <a:p>
            <a:pPr marL="1005840" lvl="2" indent="-457200">
              <a:buFont typeface="Arial" panose="020B0604020202020204" pitchFamily="34" charset="0"/>
              <a:buChar char="•"/>
            </a:pPr>
            <a:r>
              <a:rPr lang="en-US" sz="2800" dirty="0">
                <a:solidFill>
                  <a:schemeClr val="tx1"/>
                </a:solidFill>
              </a:rPr>
              <a:t>The developers of this language simplified the syntax to make it more accessible for blind students.</a:t>
            </a:r>
          </a:p>
        </p:txBody>
      </p:sp>
      <p:sp>
        <p:nvSpPr>
          <p:cNvPr id="22" name="Rounded Rectangle 21"/>
          <p:cNvSpPr/>
          <p:nvPr/>
        </p:nvSpPr>
        <p:spPr>
          <a:xfrm>
            <a:off x="16743083" y="14589057"/>
            <a:ext cx="15625252" cy="1594635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a:solidFill>
                  <a:schemeClr val="tx1">
                    <a:lumMod val="95000"/>
                    <a:lumOff val="5000"/>
                  </a:schemeClr>
                </a:solidFill>
              </a:rPr>
              <a:t>Spatial/Graphical Navigation</a:t>
            </a:r>
            <a:endParaRPr lang="en-US" sz="2800" b="1" dirty="0">
              <a:solidFill>
                <a:schemeClr val="tx1">
                  <a:lumMod val="95000"/>
                  <a:lumOff val="5000"/>
                </a:schemeClr>
              </a:solidFill>
            </a:endParaRPr>
          </a:p>
          <a:p>
            <a:pPr marL="1005840" lvl="1"/>
            <a:endParaRPr lang="en-US" sz="2800" dirty="0" smtClean="0">
              <a:solidFill>
                <a:schemeClr val="tx1">
                  <a:lumMod val="95000"/>
                  <a:lumOff val="5000"/>
                </a:schemeClr>
              </a:solidFill>
            </a:endParaRPr>
          </a:p>
          <a:p>
            <a:pPr indent="-457200">
              <a:buFont typeface="Arial" panose="020B0604020202020204" pitchFamily="34" charset="0"/>
              <a:buChar char="•"/>
            </a:pPr>
            <a:r>
              <a:rPr lang="en-US" sz="2800" b="1" dirty="0" smtClean="0">
                <a:solidFill>
                  <a:schemeClr val="tx1">
                    <a:lumMod val="95000"/>
                    <a:lumOff val="5000"/>
                  </a:schemeClr>
                </a:solidFill>
              </a:rPr>
              <a:t>Blocks4All</a:t>
            </a:r>
            <a:r>
              <a:rPr lang="en-US" sz="2800" b="1" dirty="0" smtClean="0">
                <a:solidFill>
                  <a:schemeClr val="tx1">
                    <a:lumMod val="95000"/>
                    <a:lumOff val="5000"/>
                  </a:schemeClr>
                </a:solidFill>
              </a:rPr>
              <a:t>:</a:t>
            </a:r>
            <a:endParaRPr lang="en-US" sz="2800" b="1" dirty="0">
              <a:solidFill>
                <a:schemeClr val="tx1">
                  <a:lumMod val="95000"/>
                  <a:lumOff val="5000"/>
                </a:schemeClr>
              </a:solidFill>
            </a:endParaRPr>
          </a:p>
          <a:p>
            <a:pPr marL="1005840" lvl="1" indent="-457200">
              <a:buFont typeface="Arial" panose="020B0604020202020204" pitchFamily="34" charset="0"/>
              <a:buChar char="•"/>
            </a:pPr>
            <a:r>
              <a:rPr lang="en-US" sz="2800" dirty="0">
                <a:solidFill>
                  <a:schemeClr val="tx1">
                    <a:lumMod val="95000"/>
                    <a:lumOff val="5000"/>
                  </a:schemeClr>
                </a:solidFill>
              </a:rPr>
              <a:t>A drag-and-drop programming language primarily</a:t>
            </a:r>
          </a:p>
          <a:p>
            <a:pPr marL="1005840" lvl="1"/>
            <a:r>
              <a:rPr lang="en-US" sz="2800" dirty="0">
                <a:solidFill>
                  <a:schemeClr val="tx1">
                    <a:lumMod val="95000"/>
                    <a:lumOff val="5000"/>
                  </a:schemeClr>
                </a:solidFill>
              </a:rPr>
              <a:t>designed for children.</a:t>
            </a:r>
          </a:p>
          <a:p>
            <a:pPr marL="1005840" lvl="1" indent="-457200">
              <a:buFont typeface="Arial" panose="020B0604020202020204" pitchFamily="34" charset="0"/>
              <a:buChar char="•"/>
            </a:pPr>
            <a:r>
              <a:rPr lang="en-US" sz="2800" dirty="0">
                <a:solidFill>
                  <a:schemeClr val="tx1">
                    <a:lumMod val="95000"/>
                    <a:lumOff val="5000"/>
                  </a:schemeClr>
                </a:solidFill>
              </a:rPr>
              <a:t>It simplifies the syntax of programming languages.</a:t>
            </a:r>
          </a:p>
          <a:p>
            <a:pPr marL="1005840" lvl="1" indent="-457200">
              <a:buFont typeface="Arial" panose="020B0604020202020204" pitchFamily="34" charset="0"/>
              <a:buChar char="•"/>
            </a:pPr>
            <a:r>
              <a:rPr lang="en-US" sz="2800" dirty="0">
                <a:solidFill>
                  <a:schemeClr val="tx1">
                    <a:lumMod val="95000"/>
                    <a:lumOff val="5000"/>
                  </a:schemeClr>
                </a:solidFill>
              </a:rPr>
              <a:t>Universal designs means it is accessible for both </a:t>
            </a:r>
          </a:p>
          <a:p>
            <a:pPr marL="1005840" lvl="1"/>
            <a:r>
              <a:rPr lang="en-US" sz="2800" dirty="0">
                <a:solidFill>
                  <a:schemeClr val="tx1">
                    <a:lumMod val="95000"/>
                    <a:lumOff val="5000"/>
                  </a:schemeClr>
                </a:solidFill>
              </a:rPr>
              <a:t>sighted and blind children.</a:t>
            </a:r>
          </a:p>
          <a:p>
            <a:pPr marL="1005840" lvl="1" indent="-457200">
              <a:buFont typeface="Arial" panose="020B0604020202020204" pitchFamily="34" charset="0"/>
              <a:buChar char="•"/>
            </a:pPr>
            <a:r>
              <a:rPr lang="en-US" sz="2800" dirty="0">
                <a:solidFill>
                  <a:schemeClr val="tx1">
                    <a:lumMod val="95000"/>
                    <a:lumOff val="5000"/>
                  </a:schemeClr>
                </a:solidFill>
              </a:rPr>
              <a:t>It is based on touch screen, which can be explored</a:t>
            </a:r>
          </a:p>
          <a:p>
            <a:pPr marL="1005840" lvl="1"/>
            <a:r>
              <a:rPr lang="en-US" sz="2800" dirty="0">
                <a:solidFill>
                  <a:schemeClr val="tx1">
                    <a:lumMod val="95000"/>
                    <a:lumOff val="5000"/>
                  </a:schemeClr>
                </a:solidFill>
              </a:rPr>
              <a:t>using speech and </a:t>
            </a:r>
            <a:r>
              <a:rPr lang="en-US" sz="2800" dirty="0" smtClean="0">
                <a:solidFill>
                  <a:schemeClr val="tx1">
                    <a:lumMod val="95000"/>
                    <a:lumOff val="5000"/>
                  </a:schemeClr>
                </a:solidFill>
              </a:rPr>
              <a:t>sound and compatible to screen </a:t>
            </a:r>
          </a:p>
          <a:p>
            <a:pPr marL="1005840" lvl="1"/>
            <a:r>
              <a:rPr lang="en-US" sz="2800" dirty="0">
                <a:solidFill>
                  <a:schemeClr val="tx1">
                    <a:lumMod val="95000"/>
                    <a:lumOff val="5000"/>
                  </a:schemeClr>
                </a:solidFill>
              </a:rPr>
              <a:t>r</a:t>
            </a:r>
            <a:r>
              <a:rPr lang="en-US" sz="2800" dirty="0" smtClean="0">
                <a:solidFill>
                  <a:schemeClr val="tx1">
                    <a:lumMod val="95000"/>
                    <a:lumOff val="5000"/>
                  </a:schemeClr>
                </a:solidFill>
              </a:rPr>
              <a:t>eader</a:t>
            </a:r>
            <a:r>
              <a:rPr lang="en-US" sz="2800" dirty="0" smtClean="0">
                <a:solidFill>
                  <a:schemeClr val="tx1">
                    <a:lumMod val="95000"/>
                    <a:lumOff val="5000"/>
                  </a:schemeClr>
                </a:solidFill>
              </a:rPr>
              <a:t>.</a:t>
            </a:r>
            <a:endParaRPr lang="en-US" sz="2800" dirty="0">
              <a:solidFill>
                <a:schemeClr val="tx1">
                  <a:lumMod val="95000"/>
                  <a:lumOff val="5000"/>
                </a:schemeClr>
              </a:solidFill>
            </a:endParaRPr>
          </a:p>
          <a:p>
            <a:pPr marL="1005840" lvl="1"/>
            <a:endParaRPr lang="en-US" sz="2800" dirty="0">
              <a:solidFill>
                <a:schemeClr val="tx1">
                  <a:lumMod val="95000"/>
                  <a:lumOff val="5000"/>
                </a:schemeClr>
              </a:solidFill>
            </a:endParaRPr>
          </a:p>
          <a:p>
            <a:pPr indent="-837590">
              <a:buFont typeface="Arial" panose="020B0604020202020204" pitchFamily="34" charset="0"/>
              <a:buChar char="•"/>
            </a:pPr>
            <a:endParaRPr lang="en-US" sz="2800" dirty="0">
              <a:solidFill>
                <a:schemeClr val="tx1">
                  <a:lumMod val="95000"/>
                  <a:lumOff val="5000"/>
                </a:schemeClr>
              </a:solidFill>
            </a:endParaRPr>
          </a:p>
          <a:p>
            <a:pPr indent="-837590">
              <a:buFont typeface="Arial" panose="020B0604020202020204" pitchFamily="34" charset="0"/>
              <a:buChar char="•"/>
            </a:pPr>
            <a:endParaRPr lang="en-US" sz="2800" dirty="0">
              <a:solidFill>
                <a:schemeClr val="tx1">
                  <a:lumMod val="95000"/>
                  <a:lumOff val="5000"/>
                </a:schemeClr>
              </a:solidFill>
            </a:endParaRPr>
          </a:p>
          <a:p>
            <a:pPr marL="457200" indent="-457200">
              <a:buFont typeface="Arial" panose="020B0604020202020204" pitchFamily="34" charset="0"/>
              <a:buChar char="•"/>
            </a:pPr>
            <a:endParaRPr lang="en-US" sz="2800" dirty="0">
              <a:solidFill>
                <a:schemeClr val="tx1">
                  <a:lumMod val="95000"/>
                  <a:lumOff val="5000"/>
                </a:schemeClr>
              </a:solidFill>
            </a:endParaRPr>
          </a:p>
          <a:p>
            <a:pPr marL="457200" indent="-457200">
              <a:buFont typeface="Arial" panose="020B0604020202020204" pitchFamily="34" charset="0"/>
              <a:buChar char="•"/>
            </a:pPr>
            <a:endParaRPr lang="en-US" sz="2800" dirty="0">
              <a:solidFill>
                <a:schemeClr val="tx1">
                  <a:lumMod val="95000"/>
                  <a:lumOff val="5000"/>
                </a:schemeClr>
              </a:solidFill>
            </a:endParaRPr>
          </a:p>
          <a:p>
            <a:pPr marL="457200" indent="-457200">
              <a:buFont typeface="Arial" panose="020B0604020202020204" pitchFamily="34" charset="0"/>
              <a:buChar char="•"/>
            </a:pPr>
            <a:endParaRPr lang="en-US" sz="2800" dirty="0">
              <a:solidFill>
                <a:schemeClr val="tx1">
                  <a:lumMod val="95000"/>
                  <a:lumOff val="5000"/>
                </a:schemeClr>
              </a:solidFill>
            </a:endParaRPr>
          </a:p>
          <a:p>
            <a:pPr marL="457200" indent="-457200">
              <a:buFont typeface="Arial" panose="020B0604020202020204" pitchFamily="34" charset="0"/>
              <a:buChar char="•"/>
            </a:pPr>
            <a:endParaRPr lang="en-US" sz="2800" dirty="0">
              <a:solidFill>
                <a:schemeClr val="tx1">
                  <a:lumMod val="95000"/>
                  <a:lumOff val="5000"/>
                </a:schemeClr>
              </a:solidFill>
            </a:endParaRPr>
          </a:p>
          <a:p>
            <a:pPr marL="457200" indent="-457200">
              <a:buFont typeface="Arial" panose="020B0604020202020204" pitchFamily="34" charset="0"/>
              <a:buChar char="•"/>
            </a:pPr>
            <a:endParaRPr lang="en-US" sz="2800" dirty="0">
              <a:solidFill>
                <a:schemeClr val="tx1">
                  <a:lumMod val="95000"/>
                  <a:lumOff val="5000"/>
                </a:schemeClr>
              </a:solidFill>
            </a:endParaRPr>
          </a:p>
          <a:p>
            <a:endParaRPr lang="en-US" sz="2800" dirty="0">
              <a:solidFill>
                <a:schemeClr val="tx1">
                  <a:lumMod val="95000"/>
                  <a:lumOff val="5000"/>
                </a:schemeClr>
              </a:solidFill>
            </a:endParaRPr>
          </a:p>
          <a:p>
            <a:endParaRPr lang="en-US" sz="2800" dirty="0">
              <a:solidFill>
                <a:schemeClr val="tx1">
                  <a:lumMod val="95000"/>
                  <a:lumOff val="5000"/>
                </a:schemeClr>
              </a:solidFill>
            </a:endParaRPr>
          </a:p>
          <a:p>
            <a:endParaRPr lang="en-US" sz="2800" b="1" dirty="0" smtClean="0">
              <a:solidFill>
                <a:schemeClr val="tx1">
                  <a:lumMod val="95000"/>
                  <a:lumOff val="5000"/>
                </a:schemeClr>
              </a:solidFill>
            </a:endParaRPr>
          </a:p>
          <a:p>
            <a:pPr marL="457200" indent="-457200">
              <a:buFont typeface="Arial" panose="020B0604020202020204" pitchFamily="34" charset="0"/>
              <a:buChar char="•"/>
            </a:pPr>
            <a:endParaRPr lang="en-US" sz="2800" b="1" dirty="0" smtClean="0">
              <a:solidFill>
                <a:schemeClr val="tx1">
                  <a:lumMod val="95000"/>
                  <a:lumOff val="5000"/>
                </a:schemeClr>
              </a:solidFill>
            </a:endParaRPr>
          </a:p>
          <a:p>
            <a:pPr marL="457200" indent="-457200">
              <a:buFont typeface="Arial" panose="020B0604020202020204" pitchFamily="34" charset="0"/>
              <a:buChar char="•"/>
            </a:pPr>
            <a:r>
              <a:rPr lang="en-US" sz="2800" b="1" dirty="0" smtClean="0">
                <a:solidFill>
                  <a:schemeClr val="tx1">
                    <a:lumMod val="95000"/>
                    <a:lumOff val="5000"/>
                  </a:schemeClr>
                </a:solidFill>
              </a:rPr>
              <a:t>Graph Sketching </a:t>
            </a:r>
            <a:r>
              <a:rPr lang="en-US" sz="2800" b="1" dirty="0">
                <a:solidFill>
                  <a:schemeClr val="tx1">
                    <a:lumMod val="95000"/>
                    <a:lumOff val="5000"/>
                  </a:schemeClr>
                </a:solidFill>
              </a:rPr>
              <a:t>(GSK</a:t>
            </a:r>
            <a:r>
              <a:rPr lang="en-US" sz="2800" b="1" dirty="0" smtClean="0">
                <a:solidFill>
                  <a:schemeClr val="tx1">
                    <a:lumMod val="95000"/>
                    <a:lumOff val="5000"/>
                  </a:schemeClr>
                </a:solidFill>
              </a:rPr>
              <a:t>):</a:t>
            </a:r>
            <a:endParaRPr lang="en-US" sz="2800" b="1" dirty="0">
              <a:solidFill>
                <a:schemeClr val="tx1">
                  <a:lumMod val="95000"/>
                  <a:lumOff val="5000"/>
                </a:schemeClr>
              </a:solidFill>
            </a:endParaRPr>
          </a:p>
          <a:p>
            <a:pPr marL="1005840" lvl="1" indent="-457200">
              <a:buFont typeface="Arial" panose="020B0604020202020204" pitchFamily="34" charset="0"/>
              <a:buChar char="•"/>
            </a:pPr>
            <a:r>
              <a:rPr lang="en-US" sz="2800" dirty="0">
                <a:solidFill>
                  <a:schemeClr val="tx1">
                    <a:lumMod val="95000"/>
                    <a:lumOff val="5000"/>
                  </a:schemeClr>
                </a:solidFill>
              </a:rPr>
              <a:t>It has two views – </a:t>
            </a:r>
            <a:r>
              <a:rPr lang="en-US" sz="2800" b="1" i="1" dirty="0">
                <a:solidFill>
                  <a:schemeClr val="tx1">
                    <a:lumMod val="95000"/>
                    <a:lumOff val="5000"/>
                  </a:schemeClr>
                </a:solidFill>
              </a:rPr>
              <a:t>Connection View </a:t>
            </a:r>
            <a:r>
              <a:rPr lang="en-US" sz="2800" dirty="0">
                <a:solidFill>
                  <a:schemeClr val="tx1">
                    <a:lumMod val="95000"/>
                    <a:lumOff val="5000"/>
                  </a:schemeClr>
                </a:solidFill>
              </a:rPr>
              <a:t>and </a:t>
            </a:r>
            <a:r>
              <a:rPr lang="en-US" sz="2800" b="1" i="1" dirty="0">
                <a:solidFill>
                  <a:schemeClr val="tx1">
                    <a:lumMod val="95000"/>
                    <a:lumOff val="5000"/>
                  </a:schemeClr>
                </a:solidFill>
              </a:rPr>
              <a:t>Grid View</a:t>
            </a:r>
            <a:endParaRPr lang="en-US" sz="2800" dirty="0">
              <a:solidFill>
                <a:schemeClr val="tx1">
                  <a:lumMod val="95000"/>
                  <a:lumOff val="5000"/>
                </a:schemeClr>
              </a:solidFill>
            </a:endParaRPr>
          </a:p>
          <a:p>
            <a:pPr marL="1005840" lvl="1" indent="-457200">
              <a:buFont typeface="Arial" panose="020B0604020202020204" pitchFamily="34" charset="0"/>
              <a:buChar char="•"/>
            </a:pPr>
            <a:r>
              <a:rPr lang="en-US" sz="2800" dirty="0">
                <a:solidFill>
                  <a:schemeClr val="tx1">
                    <a:lumMod val="95000"/>
                    <a:lumOff val="5000"/>
                  </a:schemeClr>
                </a:solidFill>
              </a:rPr>
              <a:t>The connection view uses graph – a data structure.</a:t>
            </a:r>
          </a:p>
          <a:p>
            <a:pPr marL="1005840" lvl="1" indent="-457200">
              <a:buFont typeface="Arial" panose="020B0604020202020204" pitchFamily="34" charset="0"/>
              <a:buChar char="•"/>
            </a:pPr>
            <a:r>
              <a:rPr lang="en-US" sz="2800" dirty="0">
                <a:solidFill>
                  <a:schemeClr val="tx1">
                    <a:lumMod val="95000"/>
                    <a:lumOff val="5000"/>
                  </a:schemeClr>
                </a:solidFill>
              </a:rPr>
              <a:t>Its connection view is accessible for both sighted</a:t>
            </a:r>
          </a:p>
          <a:p>
            <a:pPr marL="1005840" lvl="1"/>
            <a:r>
              <a:rPr lang="en-US" sz="2800" dirty="0">
                <a:solidFill>
                  <a:schemeClr val="tx1">
                    <a:lumMod val="95000"/>
                    <a:lumOff val="5000"/>
                  </a:schemeClr>
                </a:solidFill>
              </a:rPr>
              <a:t>and blind programmers.</a:t>
            </a:r>
          </a:p>
          <a:p>
            <a:pPr marL="1005840" lvl="1" indent="-457200">
              <a:buFont typeface="Arial" panose="020B0604020202020204" pitchFamily="34" charset="0"/>
              <a:buChar char="•"/>
            </a:pPr>
            <a:r>
              <a:rPr lang="en-US" sz="2800" dirty="0">
                <a:solidFill>
                  <a:schemeClr val="tx1">
                    <a:lumMod val="95000"/>
                    <a:lumOff val="5000"/>
                  </a:schemeClr>
                </a:solidFill>
              </a:rPr>
              <a:t>The grid view adopts chessboard idea. </a:t>
            </a:r>
          </a:p>
          <a:p>
            <a:pPr marL="1005840" lvl="1" indent="-457200">
              <a:buFont typeface="Arial" panose="020B0604020202020204" pitchFamily="34" charset="0"/>
              <a:buChar char="•"/>
            </a:pPr>
            <a:r>
              <a:rPr lang="en-US" sz="2800" dirty="0">
                <a:solidFill>
                  <a:schemeClr val="tx1">
                    <a:lumMod val="95000"/>
                    <a:lumOff val="5000"/>
                  </a:schemeClr>
                </a:solidFill>
              </a:rPr>
              <a:t>Both connection and grid view can guide blind </a:t>
            </a:r>
          </a:p>
          <a:p>
            <a:pPr marL="1005840" lvl="1"/>
            <a:r>
              <a:rPr lang="en-US" sz="2800" dirty="0">
                <a:solidFill>
                  <a:schemeClr val="tx1">
                    <a:lumMod val="95000"/>
                    <a:lumOff val="5000"/>
                  </a:schemeClr>
                </a:solidFill>
              </a:rPr>
              <a:t>people to add/remove/edit a node or a </a:t>
            </a:r>
          </a:p>
          <a:p>
            <a:pPr marL="1005840" lvl="1"/>
            <a:r>
              <a:rPr lang="en-US" sz="2800" dirty="0">
                <a:solidFill>
                  <a:schemeClr val="tx1">
                    <a:lumMod val="95000"/>
                    <a:lumOff val="5000"/>
                  </a:schemeClr>
                </a:solidFill>
              </a:rPr>
              <a:t>connection.</a:t>
            </a:r>
          </a:p>
          <a:p>
            <a:pPr marL="1005840" lvl="1" indent="-457200">
              <a:buFont typeface="Arial" panose="020B0604020202020204" pitchFamily="34" charset="0"/>
              <a:buChar char="•"/>
            </a:pPr>
            <a:r>
              <a:rPr lang="en-US" sz="2800" dirty="0">
                <a:solidFill>
                  <a:schemeClr val="tx1">
                    <a:lumMod val="95000"/>
                    <a:lumOff val="5000"/>
                  </a:schemeClr>
                </a:solidFill>
              </a:rPr>
              <a:t>Its properties windows can help turn the graph</a:t>
            </a:r>
          </a:p>
          <a:p>
            <a:pPr marL="1005840" lvl="1"/>
            <a:r>
              <a:rPr lang="en-US" sz="2800" dirty="0">
                <a:solidFill>
                  <a:schemeClr val="tx1">
                    <a:lumMod val="95000"/>
                    <a:lumOff val="5000"/>
                  </a:schemeClr>
                </a:solidFill>
              </a:rPr>
              <a:t>into text to make it readable for screen reader.</a:t>
            </a:r>
          </a:p>
          <a:p>
            <a:pPr indent="-837590">
              <a:buFont typeface="Arial" panose="020B0604020202020204" pitchFamily="34" charset="0"/>
              <a:buChar char="•"/>
            </a:pPr>
            <a:endParaRPr lang="en-US" sz="2800" dirty="0">
              <a:solidFill>
                <a:schemeClr val="tx1">
                  <a:lumMod val="95000"/>
                  <a:lumOff val="5000"/>
                </a:schemeClr>
              </a:solidFill>
            </a:endParaRPr>
          </a:p>
          <a:p>
            <a:pPr indent="-837590">
              <a:buFont typeface="Arial" panose="020B0604020202020204" pitchFamily="34" charset="0"/>
              <a:buChar char="•"/>
            </a:pPr>
            <a:endParaRPr lang="en-US" sz="2800" dirty="0">
              <a:solidFill>
                <a:schemeClr val="tx1">
                  <a:lumMod val="95000"/>
                  <a:lumOff val="5000"/>
                </a:schemeClr>
              </a:solidFill>
            </a:endParaRPr>
          </a:p>
          <a:p>
            <a:pPr indent="-837590">
              <a:buFont typeface="Arial" panose="020B0604020202020204" pitchFamily="34" charset="0"/>
              <a:buChar char="•"/>
            </a:pPr>
            <a:endParaRPr lang="en-US" sz="2800" dirty="0">
              <a:solidFill>
                <a:schemeClr val="tx1">
                  <a:lumMod val="95000"/>
                  <a:lumOff val="5000"/>
                </a:schemeClr>
              </a:solidFill>
            </a:endParaRPr>
          </a:p>
          <a:p>
            <a:pPr indent="-837590">
              <a:buFont typeface="Arial" panose="020B0604020202020204" pitchFamily="34" charset="0"/>
              <a:buChar char="•"/>
            </a:pPr>
            <a:endParaRPr lang="en-US" sz="2800" dirty="0">
              <a:solidFill>
                <a:schemeClr val="tx1">
                  <a:lumMod val="95000"/>
                  <a:lumOff val="5000"/>
                </a:schemeClr>
              </a:solidFill>
            </a:endParaRPr>
          </a:p>
          <a:p>
            <a:pPr indent="-837590">
              <a:buFont typeface="Arial" panose="020B0604020202020204" pitchFamily="34" charset="0"/>
              <a:buChar char="•"/>
            </a:pPr>
            <a:endParaRPr lang="en-US" sz="2800" dirty="0">
              <a:solidFill>
                <a:schemeClr val="tx1">
                  <a:lumMod val="95000"/>
                  <a:lumOff val="5000"/>
                </a:schemeClr>
              </a:solidFill>
            </a:endParaRPr>
          </a:p>
          <a:p>
            <a:pPr indent="-837590">
              <a:buFont typeface="Arial" panose="020B0604020202020204" pitchFamily="34" charset="0"/>
              <a:buChar char="•"/>
            </a:pPr>
            <a:endParaRPr lang="en-US" sz="2800" dirty="0">
              <a:solidFill>
                <a:schemeClr val="tx1">
                  <a:lumMod val="95000"/>
                  <a:lumOff val="5000"/>
                </a:schemeClr>
              </a:solidFill>
            </a:endParaRPr>
          </a:p>
          <a:p>
            <a:endParaRPr lang="en-US" sz="2800" dirty="0">
              <a:solidFill>
                <a:schemeClr val="tx1">
                  <a:lumMod val="95000"/>
                  <a:lumOff val="5000"/>
                </a:schemeClr>
              </a:solidFill>
            </a:endParaRPr>
          </a:p>
          <a:p>
            <a:pPr indent="-837590">
              <a:buFont typeface="Arial" panose="020B0604020202020204" pitchFamily="34" charset="0"/>
              <a:buChar char="•"/>
            </a:pPr>
            <a:endParaRPr lang="en-US" sz="2800" dirty="0">
              <a:solidFill>
                <a:schemeClr val="tx1">
                  <a:lumMod val="95000"/>
                  <a:lumOff val="5000"/>
                </a:schemeClr>
              </a:solidFill>
            </a:endParaRPr>
          </a:p>
          <a:p>
            <a:pPr indent="-837590">
              <a:buFont typeface="Arial" panose="020B0604020202020204" pitchFamily="34" charset="0"/>
              <a:buChar char="•"/>
            </a:pPr>
            <a:endParaRPr lang="en-US" sz="2800" dirty="0">
              <a:solidFill>
                <a:schemeClr val="tx1">
                  <a:lumMod val="95000"/>
                  <a:lumOff val="5000"/>
                </a:schemeClr>
              </a:solidFill>
            </a:endParaRPr>
          </a:p>
          <a:p>
            <a:pPr indent="-837590">
              <a:buFont typeface="Arial" panose="020B0604020202020204" pitchFamily="34" charset="0"/>
              <a:buChar char="•"/>
            </a:pPr>
            <a:endParaRPr lang="en-US" sz="2800" dirty="0">
              <a:solidFill>
                <a:schemeClr val="tx1">
                  <a:lumMod val="95000"/>
                  <a:lumOff val="5000"/>
                </a:schemeClr>
              </a:solidFill>
            </a:endParaRPr>
          </a:p>
          <a:p>
            <a:pPr indent="-837590">
              <a:buFont typeface="Arial" panose="020B0604020202020204" pitchFamily="34" charset="0"/>
              <a:buChar char="•"/>
            </a:pPr>
            <a:endParaRPr lang="en-US" sz="2800" dirty="0">
              <a:solidFill>
                <a:schemeClr val="tx1">
                  <a:lumMod val="95000"/>
                  <a:lumOff val="5000"/>
                </a:schemeClr>
              </a:solidFill>
            </a:endParaRPr>
          </a:p>
          <a:p>
            <a:pPr indent="-837590">
              <a:buFont typeface="Arial" panose="020B0604020202020204" pitchFamily="34" charset="0"/>
              <a:buChar char="•"/>
            </a:pPr>
            <a:endParaRPr lang="en-US" sz="2800" dirty="0">
              <a:solidFill>
                <a:schemeClr val="tx1">
                  <a:lumMod val="95000"/>
                  <a:lumOff val="5000"/>
                </a:schemeClr>
              </a:solidFill>
            </a:endParaRPr>
          </a:p>
          <a:p>
            <a:pPr indent="-837590">
              <a:buFont typeface="Arial" panose="020B0604020202020204" pitchFamily="34" charset="0"/>
              <a:buChar char="•"/>
            </a:pPr>
            <a:endParaRPr lang="en-US" sz="2800" dirty="0">
              <a:solidFill>
                <a:schemeClr val="tx1">
                  <a:lumMod val="95000"/>
                  <a:lumOff val="5000"/>
                </a:schemeClr>
              </a:solidFill>
            </a:endParaRPr>
          </a:p>
          <a:p>
            <a:pPr marL="1005840" lvl="1"/>
            <a:endParaRPr lang="en-US" sz="2800" dirty="0">
              <a:solidFill>
                <a:schemeClr val="tx1">
                  <a:lumMod val="95000"/>
                  <a:lumOff val="5000"/>
                </a:schemeClr>
              </a:solidFill>
            </a:endParaRPr>
          </a:p>
        </p:txBody>
      </p:sp>
      <p:pic>
        <p:nvPicPr>
          <p:cNvPr id="29" name="officeArt object"/>
          <p:cNvPicPr/>
          <p:nvPr/>
        </p:nvPicPr>
        <p:blipFill>
          <a:blip r:embed="rId4">
            <a:extLst/>
          </a:blip>
          <a:stretch>
            <a:fillRect/>
          </a:stretch>
        </p:blipFill>
        <p:spPr>
          <a:xfrm>
            <a:off x="10117541" y="19413311"/>
            <a:ext cx="5477456" cy="5663628"/>
          </a:xfrm>
          <a:prstGeom prst="rect">
            <a:avLst/>
          </a:prstGeom>
          <a:ln w="12700" cap="flat">
            <a:noFill/>
            <a:miter lim="400000"/>
          </a:ln>
          <a:effectLst/>
        </p:spPr>
      </p:pic>
      <p:pic>
        <p:nvPicPr>
          <p:cNvPr id="30" name="officeArt object"/>
          <p:cNvPicPr/>
          <p:nvPr/>
        </p:nvPicPr>
        <p:blipFill>
          <a:blip r:embed="rId5">
            <a:extLst/>
          </a:blip>
          <a:stretch>
            <a:fillRect/>
          </a:stretch>
        </p:blipFill>
        <p:spPr>
          <a:xfrm>
            <a:off x="26332936" y="22955763"/>
            <a:ext cx="5772905" cy="5402230"/>
          </a:xfrm>
          <a:prstGeom prst="rect">
            <a:avLst/>
          </a:prstGeom>
          <a:ln/>
        </p:spPr>
        <p:style>
          <a:lnRef idx="2">
            <a:schemeClr val="accent1">
              <a:shade val="50000"/>
            </a:schemeClr>
          </a:lnRef>
          <a:fillRef idx="1">
            <a:schemeClr val="accent1"/>
          </a:fillRef>
          <a:effectRef idx="0">
            <a:schemeClr val="accent1"/>
          </a:effectRef>
          <a:fontRef idx="minor">
            <a:schemeClr val="lt1"/>
          </a:fontRef>
        </p:style>
      </p:pic>
      <p:pic>
        <p:nvPicPr>
          <p:cNvPr id="31" name="officeArt object"/>
          <p:cNvPicPr/>
          <p:nvPr/>
        </p:nvPicPr>
        <p:blipFill>
          <a:blip r:embed="rId6">
            <a:extLst/>
          </a:blip>
          <a:stretch>
            <a:fillRect/>
          </a:stretch>
        </p:blipFill>
        <p:spPr>
          <a:xfrm>
            <a:off x="26343868" y="16946529"/>
            <a:ext cx="5772905" cy="5298596"/>
          </a:xfrm>
          <a:prstGeom prst="rect">
            <a:avLst/>
          </a:prstGeom>
          <a:ln w="12700" cap="flat">
            <a:noFill/>
            <a:miter lim="400000"/>
          </a:ln>
          <a:effectLst/>
        </p:spPr>
      </p:pic>
      <p:pic>
        <p:nvPicPr>
          <p:cNvPr id="2" name="Picture 1"/>
          <p:cNvPicPr>
            <a:picLocks noChangeAspect="1"/>
          </p:cNvPicPr>
          <p:nvPr/>
        </p:nvPicPr>
        <p:blipFill>
          <a:blip r:embed="rId7"/>
          <a:stretch>
            <a:fillRect/>
          </a:stretch>
        </p:blipFill>
        <p:spPr>
          <a:xfrm>
            <a:off x="1106694" y="24264364"/>
            <a:ext cx="5727564" cy="2852631"/>
          </a:xfrm>
          <a:prstGeom prst="rect">
            <a:avLst/>
          </a:prstGeom>
        </p:spPr>
      </p:pic>
      <p:sp>
        <p:nvSpPr>
          <p:cNvPr id="3" name="TextBox 2"/>
          <p:cNvSpPr txBox="1"/>
          <p:nvPr/>
        </p:nvSpPr>
        <p:spPr>
          <a:xfrm>
            <a:off x="2160256" y="22142573"/>
            <a:ext cx="6999093" cy="830997"/>
          </a:xfrm>
          <a:prstGeom prst="rect">
            <a:avLst/>
          </a:prstGeom>
          <a:noFill/>
        </p:spPr>
        <p:txBody>
          <a:bodyPr wrap="square" rtlCol="0">
            <a:spAutoFit/>
          </a:bodyPr>
          <a:lstStyle/>
          <a:p>
            <a:r>
              <a:rPr lang="en-US" sz="4800" dirty="0">
                <a:solidFill>
                  <a:schemeClr val="tx2">
                    <a:lumMod val="50000"/>
                  </a:schemeClr>
                </a:solidFill>
              </a:rPr>
              <a:t>What sighted people see</a:t>
            </a:r>
          </a:p>
        </p:txBody>
      </p:sp>
      <p:sp>
        <p:nvSpPr>
          <p:cNvPr id="16" name="Right Arrow 15"/>
          <p:cNvSpPr/>
          <p:nvPr/>
        </p:nvSpPr>
        <p:spPr>
          <a:xfrm>
            <a:off x="8507152" y="22083828"/>
            <a:ext cx="1546869" cy="948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604315" y="25426833"/>
            <a:ext cx="6606410" cy="1569660"/>
          </a:xfrm>
          <a:prstGeom prst="rect">
            <a:avLst/>
          </a:prstGeom>
          <a:noFill/>
        </p:spPr>
        <p:txBody>
          <a:bodyPr wrap="square" rtlCol="0">
            <a:spAutoFit/>
          </a:bodyPr>
          <a:lstStyle/>
          <a:p>
            <a:r>
              <a:rPr lang="en-US" sz="4800" dirty="0">
                <a:solidFill>
                  <a:schemeClr val="tx2">
                    <a:lumMod val="50000"/>
                  </a:schemeClr>
                </a:solidFill>
              </a:rPr>
              <a:t>What blind programmers navigate aurally </a:t>
            </a:r>
          </a:p>
        </p:txBody>
      </p:sp>
      <p:sp>
        <p:nvSpPr>
          <p:cNvPr id="33" name="Right Arrow 32"/>
          <p:cNvSpPr/>
          <p:nvPr/>
        </p:nvSpPr>
        <p:spPr>
          <a:xfrm rot="10800000">
            <a:off x="6834258" y="25732365"/>
            <a:ext cx="1546869" cy="948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pic>
        <p:nvPicPr>
          <p:cNvPr id="1032" name="Picture 8" descr="https://attachment.outlook.office.net/owa/yitong-li@uiowa.edu/service.svc/s/GetFileAttachment?id=AAMkADI5ZTNkNWE5LWE1ZWUtNDRjNi04YzQ0LWVhZTljMzA4MzhiOQBGAAAAAADJH2lzOL8lTohqZNAon%2BrSBwCdLh64q5LHSKyi%2BZZEsXXhAAAAAAEMAAAbzyibM7C2RqL7n%2B33eRAAAAGSMiEzAAABEgAQAKnqsIpnmgJPttREe7gPA%2Bs%3D&amp;X-OWA-CANARY=UAcTN5BX80-yBNSMlrTLIJA12IDzQdYY4vBv7guA8Gmk5WGT3ldH4VUKr4bbgB9Rh5sD-uis99Q.&amp;token=eyJhbGciOiJSUzI1NiIsImtpZCI6IjA2MDBGOUY2NzQ2MjA3MzdFNzM0MDRFMjg3QzQ1QTgxOENCN0NFQjgiLCJ4NXQiOiJCZ0Q1OW5SaUJ6Zm5OQVRpaDhSYWdZeTN6cmciLCJ0eXAiOiJKV1QifQ.eyJ2ZXIiOiJFeGNoYW5nZS5DYWxsYmFjay5WMSIsImFwcGN0eHNlbmRlciI6Ik93YURvd25sb2FkQDFiYzQ0NTk1LTlhYmEtNGZjMy1iOGVjLTdiOTRhNTU4NmZkYyIsImFwcGN0eCI6IntcIm1zZXhjaHByb3RcIjpcIm93YVwiLFwicHJpbWFyeXNpZFwiOlwiUy0xLTUtMjEtMzM4NjIxMjkyMS0yNzI2NTE1NTE3LTExNDA5MTkwMTAtNTUxMjc2NFwiLFwicHVpZFwiOlwiMTE1Mzk3NzAyNTM2ODY3NzYyNFwiLFwib2lkXCI6XCI3OWU1NDdjZi0wNDBhLTRlN2QtYWJjNS04MGJiNmQyYmQxOTVcIixcInNjb3BlXCI6XCJPd2FEb3dubG9hZFwifSIsIm5iZiI6MTU0MTI5NDE5NCwiZXhwIjoxNTQxMjk0Nzk0LCJpc3MiOiIwMDAwMDAwMi0wMDAwLTBmZjEtY2UwMC0wMDAwMDAwMDAwMDBAMWJjNDQ1OTUtOWFiYS00ZmMzLWI4ZWMtN2I5NGE1NTg2ZmRjIiwiYXVkIjoiMDAwMDAwMDItMDAwMC0wZmYxLWNlMDAtMDAwMDAwMDAwMDAwL2F0dGFjaG1lbnQub3V0bG9vay5vZmZpY2UubmV0QDFiYzQ0NTk1LTlhYmEtNGZjMy1iOGVjLTdiOTRhNTU4NmZkYyJ9.S3UYhuxayh0v4umBLDGLkZIVOhTQSLm6MQARG6b_Jbm2F1FOnOSqJJ3A9aEi3ntwxrKj40D07R6f2TFmzDmuORUgpCQZV32lSEB_YntTroA3v-SFSeHWEHB51PhJykOwRb653ny0ryUvQKTuCyr0JR_tPvKzhoXoWEyDVLuC0Efu3z7LBu0LDqmzI1qujwmBRnLo7NA6kO8KW2Yh90lPepMgHfmchnZuEBTi2wEMde2w-qPq2W0AIMfeqOQbXv6oITFQdRWjvlxRJymkghjmU3sQjZSNaHa3qwbAiJvpKk0eb-Vm4gdNkbmrrIXqwfBYhY-h2iN3hLHoZWYU2-hdQQ&amp;owa=outlook.office365.com&amp;isImagePreview=Tru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6866117" y="8264099"/>
            <a:ext cx="5250656" cy="3833662"/>
          </a:xfrm>
          <a:prstGeom prst="rect">
            <a:avLst/>
          </a:prstGeom>
          <a:pattFill prst="dashUpDiag">
            <a:fgClr>
              <a:schemeClr val="bg2">
                <a:lumMod val="90000"/>
              </a:schemeClr>
            </a:fgClr>
            <a:bgClr>
              <a:schemeClr val="bg1"/>
            </a:bgClr>
          </a:pattFill>
        </p:spPr>
      </p:pic>
      <p:sp>
        <p:nvSpPr>
          <p:cNvPr id="23" name="TextBox 22"/>
          <p:cNvSpPr txBox="1"/>
          <p:nvPr/>
        </p:nvSpPr>
        <p:spPr>
          <a:xfrm>
            <a:off x="27166142" y="16158653"/>
            <a:ext cx="4351063" cy="830997"/>
          </a:xfrm>
          <a:prstGeom prst="rect">
            <a:avLst/>
          </a:prstGeom>
          <a:noFill/>
        </p:spPr>
        <p:txBody>
          <a:bodyPr wrap="none" rtlCol="0">
            <a:spAutoFit/>
          </a:bodyPr>
          <a:lstStyle/>
          <a:p>
            <a:r>
              <a:rPr lang="en-US" sz="4800" dirty="0">
                <a:solidFill>
                  <a:schemeClr val="tx2">
                    <a:lumMod val="50000"/>
                  </a:schemeClr>
                </a:solidFill>
              </a:rPr>
              <a:t>Connection view</a:t>
            </a:r>
          </a:p>
        </p:txBody>
      </p:sp>
      <p:sp>
        <p:nvSpPr>
          <p:cNvPr id="27" name="TextBox 26"/>
          <p:cNvSpPr txBox="1"/>
          <p:nvPr/>
        </p:nvSpPr>
        <p:spPr>
          <a:xfrm>
            <a:off x="28037528" y="22170933"/>
            <a:ext cx="2608292" cy="1569660"/>
          </a:xfrm>
          <a:prstGeom prst="rect">
            <a:avLst/>
          </a:prstGeom>
          <a:noFill/>
        </p:spPr>
        <p:txBody>
          <a:bodyPr wrap="square" rtlCol="0">
            <a:spAutoFit/>
          </a:bodyPr>
          <a:lstStyle/>
          <a:p>
            <a:r>
              <a:rPr lang="en-US" sz="4800" dirty="0">
                <a:solidFill>
                  <a:schemeClr val="tx2">
                    <a:lumMod val="50000"/>
                  </a:schemeClr>
                </a:solidFill>
              </a:rPr>
              <a:t>Grid view</a:t>
            </a:r>
          </a:p>
          <a:p>
            <a:endParaRPr lang="en-US" sz="4800" dirty="0">
              <a:solidFill>
                <a:schemeClr val="tx2">
                  <a:lumMod val="50000"/>
                </a:schemeClr>
              </a:solidFill>
            </a:endParaRPr>
          </a:p>
        </p:txBody>
      </p:sp>
      <p:sp>
        <p:nvSpPr>
          <p:cNvPr id="28" name="TextBox 27"/>
          <p:cNvSpPr txBox="1"/>
          <p:nvPr/>
        </p:nvSpPr>
        <p:spPr>
          <a:xfrm>
            <a:off x="19819018" y="20497549"/>
            <a:ext cx="5814748" cy="830997"/>
          </a:xfrm>
          <a:prstGeom prst="rect">
            <a:avLst/>
          </a:prstGeom>
          <a:noFill/>
        </p:spPr>
        <p:txBody>
          <a:bodyPr wrap="square" rtlCol="0">
            <a:spAutoFit/>
          </a:bodyPr>
          <a:lstStyle/>
          <a:p>
            <a:r>
              <a:rPr lang="en-US" sz="4800" dirty="0">
                <a:solidFill>
                  <a:schemeClr val="tx2">
                    <a:lumMod val="50000"/>
                  </a:schemeClr>
                </a:solidFill>
              </a:rPr>
              <a:t>Blocks4All</a:t>
            </a:r>
          </a:p>
        </p:txBody>
      </p:sp>
      <p:sp>
        <p:nvSpPr>
          <p:cNvPr id="36" name="Rounded Rectangle 35"/>
          <p:cNvSpPr/>
          <p:nvPr/>
        </p:nvSpPr>
        <p:spPr>
          <a:xfrm>
            <a:off x="543286" y="31287883"/>
            <a:ext cx="31825050" cy="533336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numCol="2" spcCol="731520" rtlCol="0" anchor="t"/>
          <a:lstStyle/>
          <a:p>
            <a:pPr marL="914400" indent="-457200">
              <a:buFont typeface="Arial" panose="020B0604020202020204" pitchFamily="34" charset="0"/>
              <a:buChar char="•"/>
            </a:pPr>
            <a:r>
              <a:rPr lang="en-US" sz="2800" b="1" dirty="0">
                <a:solidFill>
                  <a:schemeClr val="tx1">
                    <a:lumMod val="95000"/>
                    <a:lumOff val="5000"/>
                  </a:schemeClr>
                </a:solidFill>
              </a:rPr>
              <a:t>Solutions above have some shortcomings when it comes to circuits design:</a:t>
            </a:r>
          </a:p>
          <a:p>
            <a:pPr marL="1463040" lvl="1" indent="-457200">
              <a:buFont typeface="Arial" panose="020B0604020202020204" pitchFamily="34" charset="0"/>
              <a:buChar char="•"/>
            </a:pPr>
            <a:r>
              <a:rPr lang="en-US" sz="2800" dirty="0">
                <a:solidFill>
                  <a:schemeClr val="tx1">
                    <a:lumMod val="95000"/>
                    <a:lumOff val="5000"/>
                  </a:schemeClr>
                </a:solidFill>
              </a:rPr>
              <a:t>Hierarchical trees usually have limited amount of layers; therefore when dealing with large chunk of code, </a:t>
            </a:r>
            <a:r>
              <a:rPr lang="en-US" sz="2800" dirty="0" err="1">
                <a:solidFill>
                  <a:schemeClr val="tx1">
                    <a:lumMod val="95000"/>
                    <a:lumOff val="5000"/>
                  </a:schemeClr>
                </a:solidFill>
              </a:rPr>
              <a:t>StructJumper</a:t>
            </a:r>
            <a:r>
              <a:rPr lang="en-US" sz="2800" dirty="0">
                <a:solidFill>
                  <a:schemeClr val="tx1">
                    <a:lumMod val="95000"/>
                    <a:lumOff val="5000"/>
                  </a:schemeClr>
                </a:solidFill>
              </a:rPr>
              <a:t> might be </a:t>
            </a:r>
            <a:r>
              <a:rPr lang="en-US" sz="2800" dirty="0" smtClean="0">
                <a:solidFill>
                  <a:schemeClr val="tx1">
                    <a:lumMod val="95000"/>
                    <a:lumOff val="5000"/>
                  </a:schemeClr>
                </a:solidFill>
              </a:rPr>
              <a:t>inefficient.</a:t>
            </a:r>
            <a:endParaRPr lang="en-US" sz="2800" dirty="0">
              <a:solidFill>
                <a:schemeClr val="tx1">
                  <a:lumMod val="95000"/>
                  <a:lumOff val="5000"/>
                </a:schemeClr>
              </a:solidFill>
            </a:endParaRPr>
          </a:p>
          <a:p>
            <a:pPr marL="1463040" lvl="1" indent="-457200">
              <a:buFont typeface="Arial" panose="020B0604020202020204" pitchFamily="34" charset="0"/>
              <a:buChar char="•"/>
            </a:pPr>
            <a:r>
              <a:rPr lang="en-US" sz="2800" dirty="0">
                <a:solidFill>
                  <a:schemeClr val="tx1">
                    <a:lumMod val="95000"/>
                    <a:lumOff val="5000"/>
                  </a:schemeClr>
                </a:solidFill>
              </a:rPr>
              <a:t>Blocks4All might not be helpful when it comes to complex </a:t>
            </a:r>
            <a:r>
              <a:rPr lang="en-US" sz="2800" dirty="0" smtClean="0">
                <a:solidFill>
                  <a:schemeClr val="tx1">
                    <a:lumMod val="95000"/>
                    <a:lumOff val="5000"/>
                  </a:schemeClr>
                </a:solidFill>
              </a:rPr>
              <a:t>circuit </a:t>
            </a:r>
            <a:r>
              <a:rPr lang="en-US" sz="2800" dirty="0">
                <a:solidFill>
                  <a:schemeClr val="tx1">
                    <a:lumMod val="95000"/>
                    <a:lumOff val="5000"/>
                  </a:schemeClr>
                </a:solidFill>
              </a:rPr>
              <a:t>design, since it is designed for </a:t>
            </a:r>
            <a:r>
              <a:rPr lang="en-US" sz="2800" dirty="0" smtClean="0">
                <a:solidFill>
                  <a:schemeClr val="tx1">
                    <a:lumMod val="95000"/>
                    <a:lumOff val="5000"/>
                  </a:schemeClr>
                </a:solidFill>
              </a:rPr>
              <a:t>children.</a:t>
            </a:r>
            <a:endParaRPr lang="en-US" sz="2800" dirty="0">
              <a:solidFill>
                <a:schemeClr val="tx1">
                  <a:lumMod val="95000"/>
                  <a:lumOff val="5000"/>
                </a:schemeClr>
              </a:solidFill>
            </a:endParaRPr>
          </a:p>
          <a:p>
            <a:pPr marL="1463040" lvl="1" indent="-457200">
              <a:buFont typeface="Arial" panose="020B0604020202020204" pitchFamily="34" charset="0"/>
              <a:buChar char="•"/>
            </a:pPr>
            <a:r>
              <a:rPr lang="en-US" sz="2800" dirty="0">
                <a:solidFill>
                  <a:schemeClr val="tx1">
                    <a:lumMod val="95000"/>
                    <a:lumOff val="5000"/>
                  </a:schemeClr>
                </a:solidFill>
              </a:rPr>
              <a:t>GSK treats nodes and connections equally, but in </a:t>
            </a:r>
            <a:r>
              <a:rPr lang="en-US" sz="2800" dirty="0" smtClean="0">
                <a:solidFill>
                  <a:schemeClr val="tx1">
                    <a:lumMod val="95000"/>
                    <a:lumOff val="5000"/>
                  </a:schemeClr>
                </a:solidFill>
              </a:rPr>
              <a:t>circuit </a:t>
            </a:r>
            <a:r>
              <a:rPr lang="en-US" sz="2800" dirty="0">
                <a:solidFill>
                  <a:schemeClr val="tx1">
                    <a:lumMod val="95000"/>
                    <a:lumOff val="5000"/>
                  </a:schemeClr>
                </a:solidFill>
              </a:rPr>
              <a:t>design, wires and endpoints/nodes might have different functions and should not be treated </a:t>
            </a:r>
            <a:r>
              <a:rPr lang="en-US" sz="2800" dirty="0" smtClean="0">
                <a:solidFill>
                  <a:schemeClr val="tx1">
                    <a:lumMod val="95000"/>
                    <a:lumOff val="5000"/>
                  </a:schemeClr>
                </a:solidFill>
              </a:rPr>
              <a:t>equally.</a:t>
            </a:r>
            <a:endParaRPr lang="en-US" sz="2800" dirty="0">
              <a:solidFill>
                <a:schemeClr val="tx1">
                  <a:lumMod val="95000"/>
                  <a:lumOff val="5000"/>
                </a:schemeClr>
              </a:solidFill>
            </a:endParaRPr>
          </a:p>
          <a:p>
            <a:pPr marL="914400" indent="-457200">
              <a:buFont typeface="Arial" panose="020B0604020202020204" pitchFamily="34" charset="0"/>
              <a:buChar char="•"/>
            </a:pPr>
            <a:r>
              <a:rPr lang="en-US" sz="2800" b="1" dirty="0">
                <a:solidFill>
                  <a:schemeClr val="tx1">
                    <a:lumMod val="95000"/>
                    <a:lumOff val="5000"/>
                  </a:schemeClr>
                </a:solidFill>
              </a:rPr>
              <a:t>We plan to focus on improving the accessibility of spatial/graphical navigation, because:</a:t>
            </a:r>
          </a:p>
          <a:p>
            <a:pPr marL="1463040" indent="-457200">
              <a:buFont typeface="Arial" panose="020B0604020202020204" pitchFamily="34" charset="0"/>
              <a:buChar char="•"/>
            </a:pPr>
            <a:r>
              <a:rPr lang="en-US" sz="2800" dirty="0">
                <a:solidFill>
                  <a:schemeClr val="tx1">
                    <a:lumMod val="95000"/>
                    <a:lumOff val="5000"/>
                  </a:schemeClr>
                </a:solidFill>
              </a:rPr>
              <a:t>Programmers tend to come up with schematics to help them structure their textual </a:t>
            </a:r>
            <a:r>
              <a:rPr lang="en-US" sz="2800" dirty="0" smtClean="0">
                <a:solidFill>
                  <a:schemeClr val="tx1">
                    <a:lumMod val="95000"/>
                    <a:lumOff val="5000"/>
                  </a:schemeClr>
                </a:solidFill>
              </a:rPr>
              <a:t>code.</a:t>
            </a:r>
            <a:endParaRPr lang="en-US" sz="2800" dirty="0">
              <a:solidFill>
                <a:schemeClr val="tx1">
                  <a:lumMod val="95000"/>
                  <a:lumOff val="5000"/>
                </a:schemeClr>
              </a:solidFill>
            </a:endParaRPr>
          </a:p>
          <a:p>
            <a:pPr marL="1463040" indent="-457200">
              <a:buFont typeface="Arial" panose="020B0604020202020204" pitchFamily="34" charset="0"/>
              <a:buChar char="•"/>
            </a:pPr>
            <a:r>
              <a:rPr lang="en-US" sz="2800" dirty="0">
                <a:solidFill>
                  <a:schemeClr val="tx1">
                    <a:lumMod val="95000"/>
                    <a:lumOff val="5000"/>
                  </a:schemeClr>
                </a:solidFill>
              </a:rPr>
              <a:t>In circuit design, textual programming like Verilog also has outputs in graphical </a:t>
            </a:r>
            <a:r>
              <a:rPr lang="en-US" sz="2800" dirty="0" smtClean="0">
                <a:solidFill>
                  <a:schemeClr val="tx1">
                    <a:lumMod val="95000"/>
                    <a:lumOff val="5000"/>
                  </a:schemeClr>
                </a:solidFill>
              </a:rPr>
              <a:t>form.</a:t>
            </a:r>
            <a:endParaRPr lang="en-US" sz="2800" dirty="0">
              <a:solidFill>
                <a:schemeClr val="tx1">
                  <a:lumMod val="95000"/>
                  <a:lumOff val="5000"/>
                </a:schemeClr>
              </a:solidFill>
            </a:endParaRPr>
          </a:p>
          <a:p>
            <a:pPr marL="1463040" indent="-457200">
              <a:buFont typeface="Arial" panose="020B0604020202020204" pitchFamily="34" charset="0"/>
              <a:buChar char="•"/>
            </a:pPr>
            <a:r>
              <a:rPr lang="en-US" sz="2800" dirty="0">
                <a:solidFill>
                  <a:schemeClr val="tx1">
                    <a:lumMod val="95000"/>
                    <a:lumOff val="5000"/>
                  </a:schemeClr>
                </a:solidFill>
              </a:rPr>
              <a:t>Graphical programming tends to be easier for beginners to </a:t>
            </a:r>
            <a:r>
              <a:rPr lang="en-US" sz="2800" dirty="0" smtClean="0">
                <a:solidFill>
                  <a:schemeClr val="tx1">
                    <a:lumMod val="95000"/>
                    <a:lumOff val="5000"/>
                  </a:schemeClr>
                </a:solidFill>
              </a:rPr>
              <a:t>understand.</a:t>
            </a:r>
            <a:endParaRPr lang="en-US" sz="2800" dirty="0">
              <a:solidFill>
                <a:schemeClr val="tx1">
                  <a:lumMod val="95000"/>
                  <a:lumOff val="5000"/>
                </a:schemeClr>
              </a:solidFill>
            </a:endParaRPr>
          </a:p>
          <a:p>
            <a:pPr marL="914400" indent="-457200">
              <a:buFont typeface="Arial" panose="020B0604020202020204" pitchFamily="34" charset="0"/>
              <a:buChar char="•"/>
            </a:pPr>
            <a:r>
              <a:rPr lang="en-US" sz="2800" b="1" dirty="0">
                <a:solidFill>
                  <a:schemeClr val="tx1">
                    <a:lumMod val="95000"/>
                    <a:lumOff val="5000"/>
                  </a:schemeClr>
                </a:solidFill>
              </a:rPr>
              <a:t>We choose </a:t>
            </a:r>
            <a:r>
              <a:rPr lang="en-US" sz="2800" b="1" dirty="0" err="1">
                <a:solidFill>
                  <a:schemeClr val="tx1">
                    <a:lumMod val="95000"/>
                    <a:lumOff val="5000"/>
                  </a:schemeClr>
                </a:solidFill>
              </a:rPr>
              <a:t>Logisim</a:t>
            </a:r>
            <a:r>
              <a:rPr lang="en-US" sz="2800" b="1" dirty="0">
                <a:solidFill>
                  <a:schemeClr val="tx1">
                    <a:lumMod val="95000"/>
                    <a:lumOff val="5000"/>
                  </a:schemeClr>
                </a:solidFill>
              </a:rPr>
              <a:t>, a digital circuits design language, as our primary language to modify.</a:t>
            </a:r>
          </a:p>
          <a:p>
            <a:pPr marL="914400" indent="-457200">
              <a:buFont typeface="Arial" panose="020B0604020202020204" pitchFamily="34" charset="0"/>
              <a:buChar char="•"/>
            </a:pPr>
            <a:r>
              <a:rPr lang="en-US" sz="2800" b="1" dirty="0">
                <a:solidFill>
                  <a:schemeClr val="tx1">
                    <a:lumMod val="95000"/>
                    <a:lumOff val="5000"/>
                  </a:schemeClr>
                </a:solidFill>
              </a:rPr>
              <a:t>We must make Logisim compatible with screen readers.</a:t>
            </a:r>
          </a:p>
          <a:p>
            <a:pPr marL="914400" indent="-457200">
              <a:buFont typeface="Arial" panose="020B0604020202020204" pitchFamily="34" charset="0"/>
              <a:buChar char="•"/>
            </a:pPr>
            <a:r>
              <a:rPr lang="en-US" sz="2800" b="1" dirty="0">
                <a:solidFill>
                  <a:schemeClr val="tx1">
                    <a:lumMod val="95000"/>
                    <a:lumOff val="5000"/>
                  </a:schemeClr>
                </a:solidFill>
              </a:rPr>
              <a:t>We plan to adopt some of  the ideas of GSK, specifically the chessboard idea from the grid view.</a:t>
            </a:r>
          </a:p>
          <a:p>
            <a:pPr marL="914400" indent="-457200">
              <a:buFont typeface="Arial" panose="020B0604020202020204" pitchFamily="34" charset="0"/>
              <a:buChar char="•"/>
            </a:pPr>
            <a:r>
              <a:rPr lang="en-US" sz="2800" b="1" dirty="0">
                <a:solidFill>
                  <a:schemeClr val="tx1">
                    <a:lumMod val="95000"/>
                    <a:lumOff val="5000"/>
                  </a:schemeClr>
                </a:solidFill>
              </a:rPr>
              <a:t>We must modify GSK to distinguish different types of connections and </a:t>
            </a:r>
            <a:r>
              <a:rPr lang="en-US" sz="2800" b="1" dirty="0" smtClean="0">
                <a:solidFill>
                  <a:schemeClr val="tx1">
                    <a:lumMod val="95000"/>
                    <a:lumOff val="5000"/>
                  </a:schemeClr>
                </a:solidFill>
              </a:rPr>
              <a:t>nodes</a:t>
            </a:r>
            <a:r>
              <a:rPr lang="en-US" sz="2800" dirty="0" smtClean="0">
                <a:solidFill>
                  <a:schemeClr val="tx1">
                    <a:lumMod val="95000"/>
                    <a:lumOff val="5000"/>
                  </a:schemeClr>
                </a:solidFill>
              </a:rPr>
              <a:t>.</a:t>
            </a:r>
            <a:endParaRPr lang="en-US" sz="2800" dirty="0">
              <a:solidFill>
                <a:schemeClr val="tx1">
                  <a:lumMod val="95000"/>
                  <a:lumOff val="5000"/>
                </a:schemeClr>
              </a:solidFill>
            </a:endParaRPr>
          </a:p>
          <a:p>
            <a:pPr marL="1463040" lvl="1" indent="-457200">
              <a:buFont typeface="Arial" panose="020B0604020202020204" pitchFamily="34" charset="0"/>
              <a:buChar char="•"/>
            </a:pPr>
            <a:r>
              <a:rPr lang="en-US" sz="2800" dirty="0">
                <a:solidFill>
                  <a:schemeClr val="tx1">
                    <a:lumMod val="95000"/>
                    <a:lumOff val="5000"/>
                  </a:schemeClr>
                </a:solidFill>
              </a:rPr>
              <a:t>In logic circuits we need a different type of node for each component (e.g., AND, OR, NOT) </a:t>
            </a:r>
            <a:r>
              <a:rPr lang="en-US" sz="2800" dirty="0" smtClean="0">
                <a:solidFill>
                  <a:schemeClr val="tx1">
                    <a:lumMod val="95000"/>
                    <a:lumOff val="5000"/>
                  </a:schemeClr>
                </a:solidFill>
              </a:rPr>
              <a:t>.</a:t>
            </a:r>
            <a:endParaRPr lang="en-US" sz="2800" dirty="0">
              <a:solidFill>
                <a:schemeClr val="tx1">
                  <a:lumMod val="95000"/>
                  <a:lumOff val="5000"/>
                </a:schemeClr>
              </a:solidFill>
            </a:endParaRPr>
          </a:p>
          <a:p>
            <a:pPr marL="1463040" lvl="1" indent="-457200">
              <a:buFont typeface="Arial" panose="020B0604020202020204" pitchFamily="34" charset="0"/>
              <a:buChar char="•"/>
            </a:pPr>
            <a:r>
              <a:rPr lang="en-US" sz="2800" dirty="0">
                <a:solidFill>
                  <a:schemeClr val="tx1">
                    <a:lumMod val="95000"/>
                    <a:lumOff val="5000"/>
                  </a:schemeClr>
                </a:solidFill>
              </a:rPr>
              <a:t>Since each port of a component has a specific purpose, a node’s connections are not interchangeable and so connections must be named or </a:t>
            </a:r>
            <a:r>
              <a:rPr lang="en-US" sz="2800" dirty="0" smtClean="0">
                <a:solidFill>
                  <a:schemeClr val="tx1">
                    <a:lumMod val="95000"/>
                    <a:lumOff val="5000"/>
                  </a:schemeClr>
                </a:solidFill>
              </a:rPr>
              <a:t>ordered.</a:t>
            </a:r>
            <a:endParaRPr lang="en-US" sz="2800" dirty="0">
              <a:solidFill>
                <a:schemeClr val="tx1">
                  <a:lumMod val="95000"/>
                  <a:lumOff val="5000"/>
                </a:schemeClr>
              </a:solidFill>
            </a:endParaRPr>
          </a:p>
          <a:p>
            <a:pPr marL="530352"/>
            <a:endParaRPr lang="en-US" sz="2800" dirty="0">
              <a:solidFill>
                <a:schemeClr val="tx1">
                  <a:lumMod val="95000"/>
                  <a:lumOff val="5000"/>
                </a:schemeClr>
              </a:solidFill>
            </a:endParaRPr>
          </a:p>
        </p:txBody>
      </p:sp>
      <p:sp>
        <p:nvSpPr>
          <p:cNvPr id="37" name="TextBox 36"/>
          <p:cNvSpPr txBox="1"/>
          <p:nvPr/>
        </p:nvSpPr>
        <p:spPr>
          <a:xfrm>
            <a:off x="14827079" y="30492287"/>
            <a:ext cx="3612843" cy="830997"/>
          </a:xfrm>
          <a:prstGeom prst="rect">
            <a:avLst/>
          </a:prstGeom>
          <a:noFill/>
        </p:spPr>
        <p:txBody>
          <a:bodyPr wrap="square" rtlCol="0">
            <a:spAutoFit/>
          </a:bodyPr>
          <a:lstStyle/>
          <a:p>
            <a:pPr algn="ctr"/>
            <a:r>
              <a:rPr lang="en-US" sz="4800" b="1" dirty="0">
                <a:solidFill>
                  <a:schemeClr val="bg1"/>
                </a:solidFill>
              </a:rPr>
              <a:t>What’s Next?</a:t>
            </a:r>
          </a:p>
        </p:txBody>
      </p:sp>
      <p:pic>
        <p:nvPicPr>
          <p:cNvPr id="40" name="Picture 39"/>
          <p:cNvPicPr>
            <a:picLocks noChangeAspect="1"/>
          </p:cNvPicPr>
          <p:nvPr/>
        </p:nvPicPr>
        <p:blipFill>
          <a:blip r:embed="rId9">
            <a:clrChange>
              <a:clrFrom>
                <a:srgbClr val="FFFFFF"/>
              </a:clrFrom>
              <a:clrTo>
                <a:srgbClr val="FFFFFF">
                  <a:alpha val="0"/>
                </a:srgbClr>
              </a:clrTo>
            </a:clrChange>
          </a:blip>
          <a:stretch>
            <a:fillRect/>
          </a:stretch>
        </p:blipFill>
        <p:spPr>
          <a:xfrm>
            <a:off x="877363" y="112888"/>
            <a:ext cx="4412544" cy="1175179"/>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pic>
      <p:sp>
        <p:nvSpPr>
          <p:cNvPr id="41" name="Rounded Rectangle 40"/>
          <p:cNvSpPr/>
          <p:nvPr/>
        </p:nvSpPr>
        <p:spPr>
          <a:xfrm>
            <a:off x="618035" y="37442370"/>
            <a:ext cx="31750300" cy="416521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marL="914400" indent="-457200">
              <a:buFont typeface="Arial" panose="020B0604020202020204" pitchFamily="34" charset="0"/>
              <a:buChar char="•"/>
            </a:pPr>
            <a:r>
              <a:rPr lang="en-US" sz="2800" dirty="0">
                <a:solidFill>
                  <a:schemeClr val="tx1"/>
                </a:solidFill>
              </a:rPr>
              <a:t>Ameer </a:t>
            </a:r>
            <a:r>
              <a:rPr lang="en-US" sz="2800" dirty="0" err="1">
                <a:solidFill>
                  <a:schemeClr val="tx1"/>
                </a:solidFill>
              </a:rPr>
              <a:t>Armaly</a:t>
            </a:r>
            <a:r>
              <a:rPr lang="en-US" sz="2800" dirty="0">
                <a:solidFill>
                  <a:schemeClr val="tx1"/>
                </a:solidFill>
              </a:rPr>
              <a:t>, Paige </a:t>
            </a:r>
            <a:r>
              <a:rPr lang="en-US" sz="2800" dirty="0" err="1">
                <a:solidFill>
                  <a:schemeClr val="tx1"/>
                </a:solidFill>
              </a:rPr>
              <a:t>Rodeghero</a:t>
            </a:r>
            <a:r>
              <a:rPr lang="en-US" sz="2800" dirty="0">
                <a:solidFill>
                  <a:schemeClr val="tx1"/>
                </a:solidFill>
              </a:rPr>
              <a:t>, and Collin McMillan. 2018. A comparison of program comprehension strategies by blind and sighted programmers. In Proceedings of the 40th International Conference on Software Engineering (ICSE '18). ACM, New York, NY, USA, 788-788. DOI: https://doi.org/10.1145/3180155.3182544 </a:t>
            </a:r>
          </a:p>
          <a:p>
            <a:pPr marL="914400" indent="-457200">
              <a:buFont typeface="Arial" panose="020B0604020202020204" pitchFamily="34" charset="0"/>
              <a:buChar char="•"/>
            </a:pPr>
            <a:r>
              <a:rPr lang="en-US" sz="2800" dirty="0">
                <a:solidFill>
                  <a:schemeClr val="tx1"/>
                </a:solidFill>
              </a:rPr>
              <a:t>Catherine M. Baker, Lauren R. Milne, and Richard E. Ladner. 2015. </a:t>
            </a:r>
            <a:r>
              <a:rPr lang="en-US" sz="2800" dirty="0" err="1">
                <a:solidFill>
                  <a:schemeClr val="tx1"/>
                </a:solidFill>
              </a:rPr>
              <a:t>StructJumper</a:t>
            </a:r>
            <a:r>
              <a:rPr lang="en-US" sz="2800" dirty="0">
                <a:solidFill>
                  <a:schemeClr val="tx1"/>
                </a:solidFill>
              </a:rPr>
              <a:t>: A Tool to Help Blind Programmers Navigate and Understand the Structure of Code. In Proceedings of the 33rd Annual ACM Conference on Human Factors in Computing Systems (CHI '15). ACM, New York, NY, USA, 3043-3052. DOI: https://doi.org/10.1145/2702123.2702589</a:t>
            </a:r>
          </a:p>
          <a:p>
            <a:pPr marL="914400" indent="-457200">
              <a:buFont typeface="Arial" panose="020B0604020202020204" pitchFamily="34" charset="0"/>
              <a:buChar char="•"/>
            </a:pPr>
            <a:r>
              <a:rPr lang="en-US" sz="2800" dirty="0" smtClean="0">
                <a:solidFill>
                  <a:schemeClr val="tx1"/>
                </a:solidFill>
              </a:rPr>
              <a:t>Lauren </a:t>
            </a:r>
            <a:r>
              <a:rPr lang="en-US" sz="2800" dirty="0">
                <a:solidFill>
                  <a:schemeClr val="tx1"/>
                </a:solidFill>
              </a:rPr>
              <a:t>R. Milne and Richard E. Ladner. 2018. Blocks4All: Overcoming Accessibility Barriers to Blocks Programming for Children with Visual Impairments. In Proceedings of the 2018 CHI Conference on Human Factors in Computing Systems (CHI '18). ACM, New York, NY, USA, Paper 69, 10 pages. DOI: https://doi.org/10.1145/3173574.3173643 </a:t>
            </a:r>
          </a:p>
          <a:p>
            <a:pPr marL="914400" indent="-457200">
              <a:buFont typeface="Arial" panose="020B0604020202020204" pitchFamily="34" charset="0"/>
              <a:buChar char="•"/>
            </a:pPr>
            <a:r>
              <a:rPr lang="en-US" sz="2800" dirty="0" smtClean="0">
                <a:solidFill>
                  <a:schemeClr val="tx1"/>
                </a:solidFill>
              </a:rPr>
              <a:t>Suzanne </a:t>
            </a:r>
            <a:r>
              <a:rPr lang="en-US" sz="2800" dirty="0">
                <a:solidFill>
                  <a:schemeClr val="tx1"/>
                </a:solidFill>
              </a:rPr>
              <a:t>P. </a:t>
            </a:r>
            <a:r>
              <a:rPr lang="en-US" sz="2800" dirty="0" err="1">
                <a:solidFill>
                  <a:schemeClr val="tx1"/>
                </a:solidFill>
              </a:rPr>
              <a:t>Balik</a:t>
            </a:r>
            <a:r>
              <a:rPr lang="en-US" sz="2800" dirty="0">
                <a:solidFill>
                  <a:schemeClr val="tx1"/>
                </a:solidFill>
              </a:rPr>
              <a:t>, Sean P. </a:t>
            </a:r>
            <a:r>
              <a:rPr lang="en-US" sz="2800" dirty="0" err="1">
                <a:solidFill>
                  <a:schemeClr val="tx1"/>
                </a:solidFill>
              </a:rPr>
              <a:t>Mealin</a:t>
            </a:r>
            <a:r>
              <a:rPr lang="en-US" sz="2800" dirty="0">
                <a:solidFill>
                  <a:schemeClr val="tx1"/>
                </a:solidFill>
              </a:rPr>
              <a:t>, Matthias F. </a:t>
            </a:r>
            <a:r>
              <a:rPr lang="en-US" sz="2800" dirty="0" err="1">
                <a:solidFill>
                  <a:schemeClr val="tx1"/>
                </a:solidFill>
              </a:rPr>
              <a:t>Stallmann</a:t>
            </a:r>
            <a:r>
              <a:rPr lang="en-US" sz="2800" dirty="0">
                <a:solidFill>
                  <a:schemeClr val="tx1"/>
                </a:solidFill>
              </a:rPr>
              <a:t>, and Robert D. Rodman. 2013. GSK: universally accessible graph sketching. In Proceeding of the 44th ACM technical symposium on Computer science education (SIGCSE '13). ACM, New York, NY, USA, 221-226. DOI: https://</a:t>
            </a:r>
            <a:r>
              <a:rPr lang="en-US" sz="2800" dirty="0" smtClean="0">
                <a:solidFill>
                  <a:schemeClr val="tx1"/>
                </a:solidFill>
              </a:rPr>
              <a:t>doi.org/10.1145/2445196.2445266</a:t>
            </a:r>
          </a:p>
          <a:p>
            <a:pPr marL="914400" indent="-457200">
              <a:buFont typeface="Arial" panose="020B0604020202020204" pitchFamily="34" charset="0"/>
              <a:buChar char="•"/>
            </a:pPr>
            <a:r>
              <a:rPr lang="en-US" sz="2800" dirty="0" smtClean="0">
                <a:solidFill>
                  <a:schemeClr val="tx1"/>
                </a:solidFill>
              </a:rPr>
              <a:t>Quorum</a:t>
            </a:r>
            <a:r>
              <a:rPr lang="en-US" sz="2800" dirty="0">
                <a:solidFill>
                  <a:schemeClr val="tx1"/>
                </a:solidFill>
              </a:rPr>
              <a:t>: https://quorumlanguage.com/</a:t>
            </a:r>
          </a:p>
          <a:p>
            <a:pPr marL="914400" indent="-457200">
              <a:buFont typeface="Arial" panose="020B0604020202020204" pitchFamily="34" charset="0"/>
              <a:buChar char="•"/>
            </a:pPr>
            <a:endParaRPr lang="en-US" sz="2800" dirty="0" smtClean="0">
              <a:solidFill>
                <a:schemeClr val="tx1"/>
              </a:solidFill>
            </a:endParaRPr>
          </a:p>
          <a:p>
            <a:pPr marL="530352"/>
            <a:endParaRPr lang="en-US" sz="2800" dirty="0">
              <a:solidFill>
                <a:schemeClr val="tx1"/>
              </a:solidFill>
            </a:endParaRPr>
          </a:p>
          <a:p>
            <a:pPr marL="987552" indent="-457200">
              <a:buFont typeface="Arial" panose="020B0604020202020204" pitchFamily="34" charset="0"/>
              <a:buChar char="•"/>
            </a:pPr>
            <a:endParaRPr lang="en-US" sz="2800" dirty="0">
              <a:solidFill>
                <a:schemeClr val="tx1"/>
              </a:solidFill>
            </a:endParaRPr>
          </a:p>
        </p:txBody>
      </p:sp>
      <p:sp>
        <p:nvSpPr>
          <p:cNvPr id="42" name="TextBox 41"/>
          <p:cNvSpPr txBox="1"/>
          <p:nvPr/>
        </p:nvSpPr>
        <p:spPr>
          <a:xfrm>
            <a:off x="14914829" y="36649000"/>
            <a:ext cx="2985882" cy="830997"/>
          </a:xfrm>
          <a:prstGeom prst="rect">
            <a:avLst/>
          </a:prstGeom>
          <a:noFill/>
        </p:spPr>
        <p:txBody>
          <a:bodyPr wrap="none" rtlCol="0">
            <a:spAutoFit/>
          </a:bodyPr>
          <a:lstStyle/>
          <a:p>
            <a:r>
              <a:rPr lang="en-US" sz="4800" b="1" dirty="0" smtClean="0">
                <a:solidFill>
                  <a:schemeClr val="bg1"/>
                </a:solidFill>
              </a:rPr>
              <a:t>References</a:t>
            </a:r>
            <a:endParaRPr lang="en-US" sz="4800" b="1" dirty="0">
              <a:solidFill>
                <a:schemeClr val="bg1"/>
              </a:solidFill>
            </a:endParaRPr>
          </a:p>
        </p:txBody>
      </p:sp>
      <p:sp>
        <p:nvSpPr>
          <p:cNvPr id="7" name="TextBox 6"/>
          <p:cNvSpPr txBox="1"/>
          <p:nvPr/>
        </p:nvSpPr>
        <p:spPr>
          <a:xfrm>
            <a:off x="12990522" y="12697605"/>
            <a:ext cx="7891300" cy="1569660"/>
          </a:xfrm>
          <a:prstGeom prst="rect">
            <a:avLst/>
          </a:prstGeom>
          <a:noFill/>
        </p:spPr>
        <p:txBody>
          <a:bodyPr wrap="square" rtlCol="0">
            <a:spAutoFit/>
          </a:bodyPr>
          <a:lstStyle/>
          <a:p>
            <a:r>
              <a:rPr lang="en-US" sz="4800" dirty="0">
                <a:solidFill>
                  <a:schemeClr val="bg1"/>
                </a:solidFill>
              </a:rPr>
              <a:t>Textual programming needs spatial navigation, too!</a:t>
            </a:r>
          </a:p>
        </p:txBody>
      </p:sp>
      <p:pic>
        <p:nvPicPr>
          <p:cNvPr id="1030" name="Picture 6" descr="Blocks for 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915676" y="21285425"/>
            <a:ext cx="7126327" cy="3665807"/>
          </a:xfrm>
          <a:prstGeom prst="rect">
            <a:avLst/>
          </a:prstGeom>
          <a:noFill/>
          <a:extLst>
            <a:ext uri="{909E8E84-426E-40DD-AFC4-6F175D3DCCD1}">
              <a14:hiddenFill xmlns:a14="http://schemas.microsoft.com/office/drawing/2010/main">
                <a:solidFill>
                  <a:srgbClr val="FFFFFF"/>
                </a:solidFill>
              </a14:hiddenFill>
            </a:ext>
          </a:extLst>
        </p:spPr>
      </p:pic>
      <p:sp>
        <p:nvSpPr>
          <p:cNvPr id="43" name="Up Arrow 42"/>
          <p:cNvSpPr/>
          <p:nvPr/>
        </p:nvSpPr>
        <p:spPr>
          <a:xfrm>
            <a:off x="24249751" y="12989414"/>
            <a:ext cx="1342808" cy="1361666"/>
          </a:xfrm>
          <a:prstGeom prst="up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rc 13">
            <a:extLst>
              <a:ext uri="{FF2B5EF4-FFF2-40B4-BE49-F238E27FC236}">
                <a16:creationId xmlns:a16="http://schemas.microsoft.com/office/drawing/2014/main" id="{2CF27AA4-1552-7A46-A9D6-3F05C40DD9AF}"/>
              </a:ext>
            </a:extLst>
          </p:cNvPr>
          <p:cNvSpPr/>
          <p:nvPr/>
        </p:nvSpPr>
        <p:spPr>
          <a:xfrm flipV="1">
            <a:off x="11062520" y="11429974"/>
            <a:ext cx="10541000" cy="3171064"/>
          </a:xfrm>
          <a:prstGeom prst="arc">
            <a:avLst>
              <a:gd name="adj1" fmla="val 10739557"/>
              <a:gd name="adj2" fmla="val 68160"/>
            </a:avLst>
          </a:prstGeom>
          <a:ln w="149225">
            <a:solidFill>
              <a:schemeClr val="accent1">
                <a:lumMod val="20000"/>
                <a:lumOff val="8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14012730" y="41607582"/>
            <a:ext cx="4960910" cy="830997"/>
          </a:xfrm>
          <a:prstGeom prst="rect">
            <a:avLst/>
          </a:prstGeom>
          <a:noFill/>
        </p:spPr>
        <p:txBody>
          <a:bodyPr wrap="none" rtlCol="0">
            <a:spAutoFit/>
          </a:bodyPr>
          <a:lstStyle/>
          <a:p>
            <a:r>
              <a:rPr lang="en-US" sz="4800" b="1" dirty="0" smtClean="0">
                <a:solidFill>
                  <a:schemeClr val="bg1"/>
                </a:solidFill>
              </a:rPr>
              <a:t>Acknowledgement</a:t>
            </a:r>
            <a:endParaRPr lang="en-US" sz="4800" b="1" dirty="0">
              <a:solidFill>
                <a:schemeClr val="bg1"/>
              </a:solidFill>
            </a:endParaRPr>
          </a:p>
        </p:txBody>
      </p:sp>
      <p:sp>
        <p:nvSpPr>
          <p:cNvPr id="13" name="Rounded Rectangle 12"/>
          <p:cNvSpPr/>
          <p:nvPr/>
        </p:nvSpPr>
        <p:spPr>
          <a:xfrm>
            <a:off x="473880" y="42394709"/>
            <a:ext cx="31894455" cy="1309510"/>
          </a:xfrm>
          <a:prstGeom prst="round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t"/>
          <a:lstStyle/>
          <a:p>
            <a:pPr marL="914400" indent="-457200">
              <a:buFont typeface="Arial" panose="020B0604020202020204" pitchFamily="34" charset="0"/>
              <a:buChar char="•"/>
            </a:pPr>
            <a:r>
              <a:rPr lang="en-US" sz="2800" dirty="0" smtClean="0">
                <a:solidFill>
                  <a:schemeClr val="tx1"/>
                </a:solidFill>
              </a:rPr>
              <a:t>This research is supported by ICRU.</a:t>
            </a:r>
          </a:p>
          <a:p>
            <a:pPr marL="914400" indent="-457200">
              <a:buFont typeface="Arial" panose="020B0604020202020204" pitchFamily="34" charset="0"/>
              <a:buChar char="•"/>
            </a:pPr>
            <a:r>
              <a:rPr lang="en-US" sz="2800" dirty="0" smtClean="0">
                <a:solidFill>
                  <a:schemeClr val="tx1"/>
                </a:solidFill>
              </a:rPr>
              <a:t>Special thanks to Professors Kyle Rector and Bandon Myers for the support, advice, and help.</a:t>
            </a:r>
          </a:p>
          <a:p>
            <a:pPr marL="914400" indent="-457200">
              <a:buFont typeface="Arial" panose="020B0604020202020204" pitchFamily="34" charset="0"/>
              <a:buChar char="•"/>
            </a:pPr>
            <a:r>
              <a:rPr lang="en-US" sz="2800" dirty="0" smtClean="0">
                <a:solidFill>
                  <a:schemeClr val="tx1"/>
                </a:solidFill>
              </a:rPr>
              <a:t>Special thanks to Dr. Catherine Baker for the helpful suggestions on the research.</a:t>
            </a:r>
            <a:endParaRPr lang="en-US" sz="2800" dirty="0">
              <a:solidFill>
                <a:schemeClr val="tx1"/>
              </a:solidFill>
            </a:endParaRPr>
          </a:p>
        </p:txBody>
      </p:sp>
      <p:pic>
        <p:nvPicPr>
          <p:cNvPr id="25" name="Picture 24"/>
          <p:cNvPicPr>
            <a:picLocks noChangeAspect="1"/>
          </p:cNvPicPr>
          <p:nvPr/>
        </p:nvPicPr>
        <p:blipFill>
          <a:blip r:embed="rId11"/>
          <a:stretch>
            <a:fillRect/>
          </a:stretch>
        </p:blipFill>
        <p:spPr>
          <a:xfrm>
            <a:off x="10405125" y="8430519"/>
            <a:ext cx="5233510" cy="3798840"/>
          </a:xfrm>
          <a:prstGeom prst="rect">
            <a:avLst/>
          </a:prstGeom>
        </p:spPr>
      </p:pic>
      <p:sp>
        <p:nvSpPr>
          <p:cNvPr id="32" name="Rectangle 31"/>
          <p:cNvSpPr/>
          <p:nvPr/>
        </p:nvSpPr>
        <p:spPr>
          <a:xfrm>
            <a:off x="10006959" y="12315698"/>
            <a:ext cx="16459200" cy="276999"/>
          </a:xfrm>
          <a:prstGeom prst="rect">
            <a:avLst/>
          </a:prstGeom>
        </p:spPr>
        <p:txBody>
          <a:bodyPr>
            <a:spAutoFit/>
          </a:bodyPr>
          <a:lstStyle/>
          <a:p>
            <a:r>
              <a:rPr lang="en-US" sz="1200" dirty="0"/>
              <a:t>https://github.uiowa.edu/bdmyers/cs4980-public/blob/master/Lab3/fsm/OnesDetector.sv</a:t>
            </a:r>
          </a:p>
        </p:txBody>
      </p:sp>
      <p:sp>
        <p:nvSpPr>
          <p:cNvPr id="35" name="TextBox 34"/>
          <p:cNvSpPr txBox="1"/>
          <p:nvPr/>
        </p:nvSpPr>
        <p:spPr>
          <a:xfrm>
            <a:off x="9588831" y="25242733"/>
            <a:ext cx="6578917" cy="461665"/>
          </a:xfrm>
          <a:prstGeom prst="rect">
            <a:avLst/>
          </a:prstGeom>
          <a:noFill/>
        </p:spPr>
        <p:txBody>
          <a:bodyPr wrap="none" rtlCol="0">
            <a:spAutoFit/>
          </a:bodyPr>
          <a:lstStyle/>
          <a:p>
            <a:r>
              <a:rPr lang="en-US" sz="1200" dirty="0" err="1"/>
              <a:t>StructJumper</a:t>
            </a:r>
            <a:r>
              <a:rPr lang="en-US" sz="1200" dirty="0"/>
              <a:t>: A Tool to Help Blind Programmers Navigate and Understand the Structure of Code. 2013</a:t>
            </a:r>
            <a:endParaRPr lang="en-US" sz="1200" b="1" dirty="0"/>
          </a:p>
          <a:p>
            <a:endParaRPr lang="en-US" sz="1200" dirty="0"/>
          </a:p>
        </p:txBody>
      </p:sp>
      <p:sp>
        <p:nvSpPr>
          <p:cNvPr id="1025" name="TextBox 1024"/>
          <p:cNvSpPr txBox="1"/>
          <p:nvPr/>
        </p:nvSpPr>
        <p:spPr>
          <a:xfrm>
            <a:off x="27870873" y="28491555"/>
            <a:ext cx="3241144" cy="276999"/>
          </a:xfrm>
          <a:prstGeom prst="rect">
            <a:avLst/>
          </a:prstGeom>
          <a:noFill/>
        </p:spPr>
        <p:txBody>
          <a:bodyPr wrap="none" rtlCol="0">
            <a:spAutoFit/>
          </a:bodyPr>
          <a:lstStyle/>
          <a:p>
            <a:r>
              <a:rPr lang="en-US" sz="1200" dirty="0" smtClean="0"/>
              <a:t>GSK: universally accessible graph sketching. 2013</a:t>
            </a:r>
            <a:endParaRPr lang="en-US" sz="1200" dirty="0"/>
          </a:p>
        </p:txBody>
      </p:sp>
      <p:sp>
        <p:nvSpPr>
          <p:cNvPr id="1027" name="TextBox 1026"/>
          <p:cNvSpPr txBox="1"/>
          <p:nvPr/>
        </p:nvSpPr>
        <p:spPr>
          <a:xfrm>
            <a:off x="20837554" y="25035067"/>
            <a:ext cx="1783373" cy="276999"/>
          </a:xfrm>
          <a:prstGeom prst="rect">
            <a:avLst/>
          </a:prstGeom>
          <a:noFill/>
        </p:spPr>
        <p:txBody>
          <a:bodyPr wrap="none" rtlCol="0">
            <a:spAutoFit/>
          </a:bodyPr>
          <a:lstStyle/>
          <a:p>
            <a:r>
              <a:rPr lang="en-US" sz="1200" dirty="0"/>
              <a:t>https://milnel2.github.io/</a:t>
            </a:r>
          </a:p>
        </p:txBody>
      </p:sp>
      <p:sp>
        <p:nvSpPr>
          <p:cNvPr id="71" name="Up Arrow 70"/>
          <p:cNvSpPr/>
          <p:nvPr/>
        </p:nvSpPr>
        <p:spPr>
          <a:xfrm>
            <a:off x="6781725" y="12982022"/>
            <a:ext cx="1412058" cy="1365814"/>
          </a:xfrm>
          <a:prstGeom prst="up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8" name="TextBox 1027"/>
          <p:cNvSpPr txBox="1"/>
          <p:nvPr/>
        </p:nvSpPr>
        <p:spPr>
          <a:xfrm>
            <a:off x="28658065" y="12150832"/>
            <a:ext cx="2180982" cy="276999"/>
          </a:xfrm>
          <a:prstGeom prst="rect">
            <a:avLst/>
          </a:prstGeom>
          <a:noFill/>
        </p:spPr>
        <p:txBody>
          <a:bodyPr wrap="none" rtlCol="0">
            <a:spAutoFit/>
          </a:bodyPr>
          <a:lstStyle/>
          <a:p>
            <a:r>
              <a:rPr lang="en-US" sz="1200" dirty="0" smtClean="0"/>
              <a:t>CS:2630 Computer Organization</a:t>
            </a:r>
            <a:endParaRPr lang="en-US" sz="1200" dirty="0"/>
          </a:p>
        </p:txBody>
      </p:sp>
      <p:sp>
        <p:nvSpPr>
          <p:cNvPr id="15" name="TextBox 14"/>
          <p:cNvSpPr txBox="1"/>
          <p:nvPr/>
        </p:nvSpPr>
        <p:spPr>
          <a:xfrm>
            <a:off x="728556" y="27075851"/>
            <a:ext cx="6578917" cy="646331"/>
          </a:xfrm>
          <a:prstGeom prst="rect">
            <a:avLst/>
          </a:prstGeom>
          <a:noFill/>
        </p:spPr>
        <p:txBody>
          <a:bodyPr wrap="none" rtlCol="0">
            <a:spAutoFit/>
          </a:bodyPr>
          <a:lstStyle/>
          <a:p>
            <a:pPr marL="0" lvl="1"/>
            <a:endParaRPr lang="en-US" sz="1200" dirty="0"/>
          </a:p>
          <a:p>
            <a:pPr marL="0" lvl="1"/>
            <a:r>
              <a:rPr lang="en-US" sz="1200" dirty="0" err="1"/>
              <a:t>StructJumper</a:t>
            </a:r>
            <a:r>
              <a:rPr lang="en-US" sz="1200" dirty="0"/>
              <a:t>: A Tool to Help Blind Programmers Navigate and Understand the Structure of Code. 2013</a:t>
            </a:r>
            <a:endParaRPr lang="en-US" sz="1200" b="1" dirty="0"/>
          </a:p>
          <a:p>
            <a:endParaRPr lang="en-US" sz="1200" dirty="0"/>
          </a:p>
        </p:txBody>
      </p:sp>
    </p:spTree>
    <p:extLst>
      <p:ext uri="{BB962C8B-B14F-4D97-AF65-F5344CB8AC3E}">
        <p14:creationId xmlns:p14="http://schemas.microsoft.com/office/powerpoint/2010/main" val="23414061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746</TotalTime>
  <Words>1165</Words>
  <Application>Microsoft Office PowerPoint</Application>
  <PresentationFormat>Custom</PresentationFormat>
  <Paragraphs>148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University of Iowa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Yitong Li</dc:creator>
  <cp:lastModifiedBy>Li, Yitong</cp:lastModifiedBy>
  <cp:revision>98</cp:revision>
  <dcterms:created xsi:type="dcterms:W3CDTF">2018-11-04T00:50:18Z</dcterms:created>
  <dcterms:modified xsi:type="dcterms:W3CDTF">2018-11-12T22:52:09Z</dcterms:modified>
</cp:coreProperties>
</file>