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600"/>
    <a:srgbClr val="DF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5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4434-2A04-472E-B0DC-1C6A39B2252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57F0B0-98D2-449D-8E34-CC41F3AFA0F3}"/>
              </a:ext>
            </a:extLst>
          </p:cNvPr>
          <p:cNvSpPr/>
          <p:nvPr/>
        </p:nvSpPr>
        <p:spPr>
          <a:xfrm>
            <a:off x="204806" y="766118"/>
            <a:ext cx="13306389" cy="8050427"/>
          </a:xfrm>
          <a:prstGeom prst="roundRect">
            <a:avLst>
              <a:gd name="adj" fmla="val 6187"/>
            </a:avLst>
          </a:prstGeom>
          <a:noFill/>
          <a:ln w="762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B3BB50D-9ABE-4216-8BC6-1E7A11A56091}"/>
              </a:ext>
            </a:extLst>
          </p:cNvPr>
          <p:cNvSpPr/>
          <p:nvPr/>
        </p:nvSpPr>
        <p:spPr>
          <a:xfrm>
            <a:off x="512636" y="5550691"/>
            <a:ext cx="2862987" cy="2789402"/>
          </a:xfrm>
          <a:prstGeom prst="roundRect">
            <a:avLst>
              <a:gd name="adj" fmla="val 7556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E0C701E-2DA0-40D6-9C33-82D525F689EE}"/>
              </a:ext>
            </a:extLst>
          </p:cNvPr>
          <p:cNvSpPr/>
          <p:nvPr/>
        </p:nvSpPr>
        <p:spPr>
          <a:xfrm>
            <a:off x="10346054" y="5550691"/>
            <a:ext cx="2862987" cy="2789402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EE62C61-83EC-443E-BF57-B2F3D12DCC5B}"/>
              </a:ext>
            </a:extLst>
          </p:cNvPr>
          <p:cNvSpPr txBox="1"/>
          <p:nvPr/>
        </p:nvSpPr>
        <p:spPr>
          <a:xfrm>
            <a:off x="553565" y="6462019"/>
            <a:ext cx="2781128" cy="175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technology, policies, standards, and processes that allow an agency to accept digital identities, attributes, and credentials managed by other agencies.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90B2FC7-D539-4EB0-80AE-9B20E91924CF}"/>
              </a:ext>
            </a:extLst>
          </p:cNvPr>
          <p:cNvSpPr txBox="1"/>
          <p:nvPr/>
        </p:nvSpPr>
        <p:spPr>
          <a:xfrm>
            <a:off x="10506660" y="6631066"/>
            <a:ext cx="2541775" cy="119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of practices and systems that guides ICAM functions, activities, and outcomes.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9770A21-A070-4718-B694-A81ADDA48AF4}"/>
              </a:ext>
            </a:extLst>
          </p:cNvPr>
          <p:cNvCxnSpPr>
            <a:cxnSpLocks/>
          </p:cNvCxnSpPr>
          <p:nvPr/>
        </p:nvCxnSpPr>
        <p:spPr>
          <a:xfrm flipV="1">
            <a:off x="6866348" y="5165712"/>
            <a:ext cx="0" cy="457200"/>
          </a:xfrm>
          <a:prstGeom prst="straightConnector1">
            <a:avLst/>
          </a:prstGeom>
          <a:ln w="127000" cap="rnd">
            <a:solidFill>
              <a:schemeClr val="tx1"/>
            </a:solidFill>
            <a:round/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65C0745-2120-4A61-B59B-A6E29159F35C}"/>
              </a:ext>
            </a:extLst>
          </p:cNvPr>
          <p:cNvCxnSpPr>
            <a:cxnSpLocks/>
          </p:cNvCxnSpPr>
          <p:nvPr/>
        </p:nvCxnSpPr>
        <p:spPr>
          <a:xfrm>
            <a:off x="6360347" y="4806358"/>
            <a:ext cx="506001" cy="351733"/>
          </a:xfrm>
          <a:prstGeom prst="straightConnector1">
            <a:avLst/>
          </a:prstGeom>
          <a:ln w="127000" cap="rnd">
            <a:solidFill>
              <a:schemeClr val="tx1"/>
            </a:solidFill>
            <a:round/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72F3B49-477B-4489-8AF7-61D46C7713D4}"/>
              </a:ext>
            </a:extLst>
          </p:cNvPr>
          <p:cNvCxnSpPr>
            <a:cxnSpLocks/>
          </p:cNvCxnSpPr>
          <p:nvPr/>
        </p:nvCxnSpPr>
        <p:spPr>
          <a:xfrm flipH="1">
            <a:off x="6866349" y="4803762"/>
            <a:ext cx="506001" cy="351733"/>
          </a:xfrm>
          <a:prstGeom prst="straightConnector1">
            <a:avLst/>
          </a:prstGeom>
          <a:ln w="127000" cap="rnd">
            <a:solidFill>
              <a:schemeClr val="tx1"/>
            </a:solidFill>
            <a:round/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3E6139-66A3-4B76-8446-F38F9E3C9F13}"/>
              </a:ext>
            </a:extLst>
          </p:cNvPr>
          <p:cNvSpPr/>
          <p:nvPr/>
        </p:nvSpPr>
        <p:spPr>
          <a:xfrm>
            <a:off x="4259578" y="5622912"/>
            <a:ext cx="5196840" cy="3017520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E7507811-3C48-4551-BA6A-8A9949661EC8}"/>
              </a:ext>
            </a:extLst>
          </p:cNvPr>
          <p:cNvSpPr/>
          <p:nvPr/>
        </p:nvSpPr>
        <p:spPr>
          <a:xfrm>
            <a:off x="4400719" y="6278430"/>
            <a:ext cx="4914558" cy="1376624"/>
          </a:xfrm>
          <a:prstGeom prst="roundRect">
            <a:avLst>
              <a:gd name="adj" fmla="val 91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6D4C552-5095-45F6-B9E1-AD40B1143348}"/>
              </a:ext>
            </a:extLst>
          </p:cNvPr>
          <p:cNvSpPr/>
          <p:nvPr/>
        </p:nvSpPr>
        <p:spPr>
          <a:xfrm>
            <a:off x="1234440" y="1873872"/>
            <a:ext cx="5196840" cy="3017520"/>
          </a:xfrm>
          <a:prstGeom prst="roundRect">
            <a:avLst>
              <a:gd name="adj" fmla="val 7556"/>
            </a:avLst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548564-A3C0-41CA-8BC2-A7DB5CE1226A}"/>
              </a:ext>
            </a:extLst>
          </p:cNvPr>
          <p:cNvSpPr/>
          <p:nvPr/>
        </p:nvSpPr>
        <p:spPr>
          <a:xfrm>
            <a:off x="7284720" y="1873872"/>
            <a:ext cx="5196840" cy="3017520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6DED50-40DB-47F6-ABE1-5904D6D5738B}"/>
              </a:ext>
            </a:extLst>
          </p:cNvPr>
          <p:cNvSpPr txBox="1"/>
          <p:nvPr/>
        </p:nvSpPr>
        <p:spPr>
          <a:xfrm>
            <a:off x="1797011" y="2008874"/>
            <a:ext cx="40716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Identity Management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5EB4D4-02C4-466D-B570-F4DA563993AB}"/>
              </a:ext>
            </a:extLst>
          </p:cNvPr>
          <p:cNvSpPr txBox="1"/>
          <p:nvPr/>
        </p:nvSpPr>
        <p:spPr>
          <a:xfrm>
            <a:off x="7669685" y="2008874"/>
            <a:ext cx="44269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EA1C74-117A-4D55-BEFB-A5347A198FF6}"/>
              </a:ext>
            </a:extLst>
          </p:cNvPr>
          <p:cNvSpPr txBox="1"/>
          <p:nvPr/>
        </p:nvSpPr>
        <p:spPr>
          <a:xfrm>
            <a:off x="4822149" y="5757914"/>
            <a:ext cx="40716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267763-9C7B-4514-A8D8-83CA0D0E969A}"/>
              </a:ext>
            </a:extLst>
          </p:cNvPr>
          <p:cNvSpPr txBox="1"/>
          <p:nvPr/>
        </p:nvSpPr>
        <p:spPr>
          <a:xfrm>
            <a:off x="958429" y="6185021"/>
            <a:ext cx="19714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Federation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3577CE-349E-4A29-8CC0-8CE3BA3A02E8}"/>
              </a:ext>
            </a:extLst>
          </p:cNvPr>
          <p:cNvSpPr txBox="1"/>
          <p:nvPr/>
        </p:nvSpPr>
        <p:spPr>
          <a:xfrm>
            <a:off x="1607881" y="3927976"/>
            <a:ext cx="4449958" cy="91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an agency collects, verifies, and manages attributes to establish and maintain enterprise identities for employees and contractors.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4326EF1-4BEB-4A1F-BFC1-227FE82AC31A}"/>
              </a:ext>
            </a:extLst>
          </p:cNvPr>
          <p:cNvSpPr txBox="1"/>
          <p:nvPr/>
        </p:nvSpPr>
        <p:spPr>
          <a:xfrm>
            <a:off x="7425862" y="4066309"/>
            <a:ext cx="491455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an agency issues, manages, and revokes credentials bound to enterprise identities.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86224D9-CC87-4DB5-9926-5DCEA3ADEABA}"/>
              </a:ext>
            </a:extLst>
          </p:cNvPr>
          <p:cNvSpPr txBox="1"/>
          <p:nvPr/>
        </p:nvSpPr>
        <p:spPr>
          <a:xfrm>
            <a:off x="4400719" y="7690127"/>
            <a:ext cx="4914557" cy="91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an agency authenticates enterprise identities and authorizes appropriate access to protected services.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B0D6421-EEF9-4611-BE0C-796390D75631}"/>
              </a:ext>
            </a:extLst>
          </p:cNvPr>
          <p:cNvSpPr txBox="1"/>
          <p:nvPr/>
        </p:nvSpPr>
        <p:spPr>
          <a:xfrm>
            <a:off x="10716182" y="6185021"/>
            <a:ext cx="2122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cap="all" spc="1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Governance</a:t>
            </a:r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61D69CDF-0662-4342-BBB4-85B78D47DC3A}"/>
              </a:ext>
            </a:extLst>
          </p:cNvPr>
          <p:cNvSpPr/>
          <p:nvPr/>
        </p:nvSpPr>
        <p:spPr>
          <a:xfrm>
            <a:off x="1375581" y="2529390"/>
            <a:ext cx="4914558" cy="1376624"/>
          </a:xfrm>
          <a:prstGeom prst="roundRect">
            <a:avLst>
              <a:gd name="adj" fmla="val 91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: Rounded Corners 474">
            <a:extLst>
              <a:ext uri="{FF2B5EF4-FFF2-40B4-BE49-F238E27FC236}">
                <a16:creationId xmlns:a16="http://schemas.microsoft.com/office/drawing/2014/main" id="{C5B9E9BF-34FF-4489-9847-0F8ACD88CA31}"/>
              </a:ext>
            </a:extLst>
          </p:cNvPr>
          <p:cNvSpPr/>
          <p:nvPr/>
        </p:nvSpPr>
        <p:spPr>
          <a:xfrm>
            <a:off x="7425861" y="2529390"/>
            <a:ext cx="4914558" cy="1376624"/>
          </a:xfrm>
          <a:prstGeom prst="roundRect">
            <a:avLst>
              <a:gd name="adj" fmla="val 91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851FC72-B0F1-4AD7-A800-FA9DBCBE9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33" y="5280012"/>
            <a:ext cx="1268163" cy="1280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79C589E-E7EC-4E73-B515-F22F38476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813" y="1530972"/>
            <a:ext cx="1268163" cy="1280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ABF5D2-BB9A-488C-AED8-193964941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312" y="6714854"/>
            <a:ext cx="640080" cy="511667"/>
          </a:xfrm>
          <a:prstGeom prst="rect">
            <a:avLst/>
          </a:prstGeom>
        </p:spPr>
      </p:pic>
      <p:pic>
        <p:nvPicPr>
          <p:cNvPr id="492" name="Picture 491">
            <a:extLst>
              <a:ext uri="{FF2B5EF4-FFF2-40B4-BE49-F238E27FC236}">
                <a16:creationId xmlns:a16="http://schemas.microsoft.com/office/drawing/2014/main" id="{579432B5-0C7C-47F4-8C0C-DF478EF0C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94" y="6681707"/>
            <a:ext cx="640080" cy="570071"/>
          </a:xfrm>
          <a:prstGeom prst="rect">
            <a:avLst/>
          </a:prstGeom>
        </p:spPr>
      </p:pic>
      <p:pic>
        <p:nvPicPr>
          <p:cNvPr id="493" name="Picture 492">
            <a:extLst>
              <a:ext uri="{FF2B5EF4-FFF2-40B4-BE49-F238E27FC236}">
                <a16:creationId xmlns:a16="http://schemas.microsoft.com/office/drawing/2014/main" id="{E6EE3F8C-10BB-4508-8850-3FB78C984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72" y="6692422"/>
            <a:ext cx="548640" cy="548640"/>
          </a:xfrm>
          <a:prstGeom prst="rect">
            <a:avLst/>
          </a:prstGeom>
        </p:spPr>
      </p:pic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08CF6EF7-E636-42C5-A788-788A6FDBD67B}"/>
              </a:ext>
            </a:extLst>
          </p:cNvPr>
          <p:cNvCxnSpPr>
            <a:cxnSpLocks/>
          </p:cNvCxnSpPr>
          <p:nvPr/>
        </p:nvCxnSpPr>
        <p:spPr>
          <a:xfrm>
            <a:off x="6619242" y="6966742"/>
            <a:ext cx="912932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64D53037-C002-4F6D-B050-4960282C6F64}"/>
              </a:ext>
            </a:extLst>
          </p:cNvPr>
          <p:cNvSpPr txBox="1"/>
          <p:nvPr/>
        </p:nvSpPr>
        <p:spPr>
          <a:xfrm>
            <a:off x="6032552" y="670513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2EBC7-20F5-4140-9F65-052FA81DB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56" y="6578122"/>
            <a:ext cx="457926" cy="777240"/>
          </a:xfrm>
          <a:prstGeom prst="rect">
            <a:avLst/>
          </a:prstGeom>
        </p:spPr>
      </p:pic>
      <p:pic>
        <p:nvPicPr>
          <p:cNvPr id="484" name="Picture 483">
            <a:extLst>
              <a:ext uri="{FF2B5EF4-FFF2-40B4-BE49-F238E27FC236}">
                <a16:creationId xmlns:a16="http://schemas.microsoft.com/office/drawing/2014/main" id="{16243931-0761-488E-AB37-80F7962D36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36" y="2941668"/>
            <a:ext cx="640080" cy="552069"/>
          </a:xfrm>
          <a:prstGeom prst="rect">
            <a:avLst/>
          </a:prstGeom>
        </p:spPr>
      </p:pic>
      <p:sp>
        <p:nvSpPr>
          <p:cNvPr id="485" name="TextBox 484">
            <a:extLst>
              <a:ext uri="{FF2B5EF4-FFF2-40B4-BE49-F238E27FC236}">
                <a16:creationId xmlns:a16="http://schemas.microsoft.com/office/drawing/2014/main" id="{DED35C21-7F66-4FD7-9108-95F8324C8C03}"/>
              </a:ext>
            </a:extLst>
          </p:cNvPr>
          <p:cNvSpPr txBox="1"/>
          <p:nvPr/>
        </p:nvSpPr>
        <p:spPr>
          <a:xfrm>
            <a:off x="10045694" y="295609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pic>
        <p:nvPicPr>
          <p:cNvPr id="486" name="Picture 485">
            <a:extLst>
              <a:ext uri="{FF2B5EF4-FFF2-40B4-BE49-F238E27FC236}">
                <a16:creationId xmlns:a16="http://schemas.microsoft.com/office/drawing/2014/main" id="{010DFC89-F677-413C-BF43-FF654D2F4A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97" y="3034822"/>
            <a:ext cx="288174" cy="365760"/>
          </a:xfrm>
          <a:prstGeom prst="rect">
            <a:avLst/>
          </a:prstGeom>
        </p:spPr>
      </p:pic>
      <p:pic>
        <p:nvPicPr>
          <p:cNvPr id="487" name="Picture 486">
            <a:extLst>
              <a:ext uri="{FF2B5EF4-FFF2-40B4-BE49-F238E27FC236}">
                <a16:creationId xmlns:a16="http://schemas.microsoft.com/office/drawing/2014/main" id="{E74C3F74-3325-44DE-B3BC-E1D6F0289B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22" y="3034822"/>
            <a:ext cx="263440" cy="365760"/>
          </a:xfrm>
          <a:prstGeom prst="rect">
            <a:avLst/>
          </a:prstGeom>
        </p:spPr>
      </p:pic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22A9B18C-CA20-477C-AF99-6E3E33E00262}"/>
              </a:ext>
            </a:extLst>
          </p:cNvPr>
          <p:cNvCxnSpPr>
            <a:cxnSpLocks/>
          </p:cNvCxnSpPr>
          <p:nvPr/>
        </p:nvCxnSpPr>
        <p:spPr>
          <a:xfrm>
            <a:off x="10614572" y="3217702"/>
            <a:ext cx="658652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BF3C03B2-266D-475D-B7AF-4CE6898B1B66}"/>
              </a:ext>
            </a:extLst>
          </p:cNvPr>
          <p:cNvCxnSpPr>
            <a:cxnSpLocks/>
          </p:cNvCxnSpPr>
          <p:nvPr/>
        </p:nvCxnSpPr>
        <p:spPr>
          <a:xfrm>
            <a:off x="8540067" y="3217702"/>
            <a:ext cx="658652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0" name="Picture 489">
            <a:extLst>
              <a:ext uri="{FF2B5EF4-FFF2-40B4-BE49-F238E27FC236}">
                <a16:creationId xmlns:a16="http://schemas.microsoft.com/office/drawing/2014/main" id="{BCB50135-B698-44E0-ABB1-EE6B1A2EC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761" y="2932667"/>
            <a:ext cx="640080" cy="570071"/>
          </a:xfrm>
          <a:prstGeom prst="rect">
            <a:avLst/>
          </a:prstGeom>
        </p:spPr>
      </p:pic>
      <p:pic>
        <p:nvPicPr>
          <p:cNvPr id="477" name="Picture 476">
            <a:extLst>
              <a:ext uri="{FF2B5EF4-FFF2-40B4-BE49-F238E27FC236}">
                <a16:creationId xmlns:a16="http://schemas.microsoft.com/office/drawing/2014/main" id="{A74FB365-574A-4FB3-A7A1-5BCEA7889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87" y="2960355"/>
            <a:ext cx="640080" cy="552069"/>
          </a:xfrm>
          <a:prstGeom prst="rect">
            <a:avLst/>
          </a:prstGeom>
        </p:spPr>
      </p:pic>
      <p:pic>
        <p:nvPicPr>
          <p:cNvPr id="478" name="Picture 477">
            <a:extLst>
              <a:ext uri="{FF2B5EF4-FFF2-40B4-BE49-F238E27FC236}">
                <a16:creationId xmlns:a16="http://schemas.microsoft.com/office/drawing/2014/main" id="{9C3C59E0-07A2-4029-A5C0-8D30291732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48" y="2897662"/>
            <a:ext cx="261708" cy="640080"/>
          </a:xfrm>
          <a:prstGeom prst="rect">
            <a:avLst/>
          </a:prstGeom>
        </p:spPr>
      </p:pic>
      <p:pic>
        <p:nvPicPr>
          <p:cNvPr id="479" name="Picture 478">
            <a:extLst>
              <a:ext uri="{FF2B5EF4-FFF2-40B4-BE49-F238E27FC236}">
                <a16:creationId xmlns:a16="http://schemas.microsoft.com/office/drawing/2014/main" id="{6D90350B-3F3F-482D-98DC-AC423C0B7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23" y="3034822"/>
            <a:ext cx="288174" cy="365760"/>
          </a:xfrm>
          <a:prstGeom prst="rect">
            <a:avLst/>
          </a:prstGeom>
        </p:spPr>
      </p:pic>
      <p:pic>
        <p:nvPicPr>
          <p:cNvPr id="480" name="Picture 479">
            <a:extLst>
              <a:ext uri="{FF2B5EF4-FFF2-40B4-BE49-F238E27FC236}">
                <a16:creationId xmlns:a16="http://schemas.microsoft.com/office/drawing/2014/main" id="{B3BD1E30-4C47-4D99-9887-041FE1F133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8" y="3034822"/>
            <a:ext cx="263440" cy="365760"/>
          </a:xfrm>
          <a:prstGeom prst="rect">
            <a:avLst/>
          </a:prstGeom>
        </p:spPr>
      </p:pic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3BF818A1-9EE5-4EAC-A0BD-7087C051AD61}"/>
              </a:ext>
            </a:extLst>
          </p:cNvPr>
          <p:cNvCxnSpPr>
            <a:cxnSpLocks/>
          </p:cNvCxnSpPr>
          <p:nvPr/>
        </p:nvCxnSpPr>
        <p:spPr>
          <a:xfrm>
            <a:off x="4452790" y="3217702"/>
            <a:ext cx="658652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2AF51AA7-714E-406D-B827-6AE2DD106A25}"/>
              </a:ext>
            </a:extLst>
          </p:cNvPr>
          <p:cNvCxnSpPr>
            <a:cxnSpLocks/>
          </p:cNvCxnSpPr>
          <p:nvPr/>
        </p:nvCxnSpPr>
        <p:spPr>
          <a:xfrm>
            <a:off x="2378285" y="3217702"/>
            <a:ext cx="658652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F61EA34-F977-4CB3-859F-0893FD6873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6" y="1531799"/>
            <a:ext cx="1268431" cy="128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22642A-BC45-4DD0-8B80-F0DAD9D08B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2" y="5280614"/>
            <a:ext cx="906022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8A9811-1C53-4236-85FC-BEADE4A879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536" y="5280614"/>
            <a:ext cx="906022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17171C-3204-4752-A1B5-008F5CCA2AB0}"/>
              </a:ext>
            </a:extLst>
          </p:cNvPr>
          <p:cNvSpPr/>
          <p:nvPr/>
        </p:nvSpPr>
        <p:spPr>
          <a:xfrm>
            <a:off x="1212955" y="460219"/>
            <a:ext cx="11290091" cy="611798"/>
          </a:xfrm>
          <a:prstGeom prst="roundRect">
            <a:avLst>
              <a:gd name="adj" fmla="val 7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Identity, Credential, and Access Management (ICAM)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EF1A1-B682-447E-823B-50E73C861C9E}"/>
              </a:ext>
            </a:extLst>
          </p:cNvPr>
          <p:cNvSpPr/>
          <p:nvPr/>
        </p:nvSpPr>
        <p:spPr>
          <a:xfrm>
            <a:off x="1485932" y="888488"/>
            <a:ext cx="10744129" cy="739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16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of tools, policies, and systems that an agency uses to enable the </a:t>
            </a:r>
            <a:r>
              <a:rPr lang="en-US" sz="1600" b="1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individual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access the </a:t>
            </a:r>
            <a:r>
              <a:rPr lang="en-US" sz="1600" b="1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resource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at the </a:t>
            </a:r>
            <a:r>
              <a:rPr lang="en-US" sz="1600" b="1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time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for the </a:t>
            </a:r>
            <a:r>
              <a:rPr lang="en-US" sz="1600" b="1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reason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support of </a:t>
            </a:r>
            <a:r>
              <a:rPr lang="en-US" sz="1600" b="1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federal business objectives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1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.Gov">
      <a:dk1>
        <a:srgbClr val="212121"/>
      </a:dk1>
      <a:lt1>
        <a:sysClr val="window" lastClr="FFFFFF"/>
      </a:lt1>
      <a:dk2>
        <a:srgbClr val="323A45"/>
      </a:dk2>
      <a:lt2>
        <a:srgbClr val="AEB0B5"/>
      </a:lt2>
      <a:accent1>
        <a:srgbClr val="112E51"/>
      </a:accent1>
      <a:accent2>
        <a:srgbClr val="205493"/>
      </a:accent2>
      <a:accent3>
        <a:srgbClr val="0071BC"/>
      </a:accent3>
      <a:accent4>
        <a:srgbClr val="2E8540"/>
      </a:accent4>
      <a:accent5>
        <a:srgbClr val="E31C3D"/>
      </a:accent5>
      <a:accent6>
        <a:srgbClr val="FDB81E"/>
      </a:accent6>
      <a:hlink>
        <a:srgbClr val="00A6D2"/>
      </a:hlink>
      <a:folHlink>
        <a:srgbClr val="4C2C9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8331</TotalTime>
  <Words>153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Dobson</dc:creator>
  <cp:lastModifiedBy>Sarah Dobson</cp:lastModifiedBy>
  <cp:revision>95</cp:revision>
  <dcterms:created xsi:type="dcterms:W3CDTF">2020-08-19T17:08:43Z</dcterms:created>
  <dcterms:modified xsi:type="dcterms:W3CDTF">2020-11-22T22:58:53Z</dcterms:modified>
</cp:coreProperties>
</file>