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24384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600"/>
    <a:srgbClr val="FFFFFF"/>
    <a:srgbClr val="112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33" d="100"/>
          <a:sy n="33" d="100"/>
        </p:scale>
        <p:origin x="130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741210"/>
            <a:ext cx="20726400" cy="7958667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12006793"/>
            <a:ext cx="18288000" cy="5519207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1" y="1217084"/>
            <a:ext cx="5257800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1217084"/>
            <a:ext cx="15468600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1" y="5699132"/>
            <a:ext cx="21031200" cy="9509123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1" y="15298215"/>
            <a:ext cx="21031200" cy="5000623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6085417"/>
            <a:ext cx="10363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6085417"/>
            <a:ext cx="10363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217089"/>
            <a:ext cx="210312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9" y="5603877"/>
            <a:ext cx="10315573" cy="2746373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9" y="8350250"/>
            <a:ext cx="10315573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1" y="5603877"/>
            <a:ext cx="10366376" cy="2746373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1" y="8350250"/>
            <a:ext cx="10366376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524000"/>
            <a:ext cx="7864475" cy="53340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3291422"/>
            <a:ext cx="12344400" cy="16245417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6858000"/>
            <a:ext cx="7864475" cy="12705293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524000"/>
            <a:ext cx="7864475" cy="53340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3291422"/>
            <a:ext cx="12344400" cy="16245417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6858000"/>
            <a:ext cx="7864475" cy="12705293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1217089"/>
            <a:ext cx="210312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6085417"/>
            <a:ext cx="210312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21187839"/>
            <a:ext cx="5486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4AEE-A629-41F6-91B5-9E5AAF9A658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21187839"/>
            <a:ext cx="82296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21187839"/>
            <a:ext cx="5486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ED9A-2818-41D0-90C7-221643C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D82D41A6-1E7D-40B5-84FC-F6F676BA7F98}"/>
              </a:ext>
            </a:extLst>
          </p:cNvPr>
          <p:cNvSpPr/>
          <p:nvPr/>
        </p:nvSpPr>
        <p:spPr>
          <a:xfrm>
            <a:off x="6899349" y="11732563"/>
            <a:ext cx="4886036" cy="6289964"/>
          </a:xfrm>
          <a:prstGeom prst="roundRect">
            <a:avLst>
              <a:gd name="adj" fmla="val 7556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35241F5-60DF-4807-ACBC-E757735AABB8}"/>
              </a:ext>
            </a:extLst>
          </p:cNvPr>
          <p:cNvSpPr txBox="1"/>
          <p:nvPr/>
        </p:nvSpPr>
        <p:spPr>
          <a:xfrm>
            <a:off x="8260364" y="12440569"/>
            <a:ext cx="3480331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4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Federation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F25F68F5-8F49-4CD1-BDF9-35E830E08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2953" y1="3012" x2="98263" y2="31627"/>
                        <a14:foregroundMark x1="98263" y1="31627" x2="89330" y2="42771"/>
                        <a14:foregroundMark x1="89330" y1="42771" x2="63524" y2="13253"/>
                        <a14:foregroundMark x1="63524" y1="13253" x2="71216" y2="3916"/>
                        <a14:foregroundMark x1="68734" y1="20181" x2="59553" y2="20783"/>
                        <a14:foregroundMark x1="59057" y1="21084" x2="39454" y2="44578"/>
                        <a14:foregroundMark x1="50620" y1="28012" x2="40447" y2="21084"/>
                        <a14:foregroundMark x1="35980" y1="13554" x2="10918" y2="43976"/>
                        <a14:foregroundMark x1="1737" y1="34639" x2="25558" y2="3012"/>
                        <a14:foregroundMark x1="44665" y1="60241" x2="33251" y2="73494"/>
                        <a14:backgroundMark x1="26799" y1="13253" x2="10670" y2="33133"/>
                        <a14:backgroundMark x1="27047" y1="50301" x2="34739" y2="30120"/>
                        <a14:backgroundMark x1="36725" y1="51205" x2="43176" y2="55723"/>
                        <a14:backgroundMark x1="45658" y1="44277" x2="63524" y2="25904"/>
                        <a14:backgroundMark x1="59801" y1="28614" x2="72953" y2="37651"/>
                        <a14:backgroundMark x1="72208" y1="12048" x2="89826" y2="33133"/>
                        <a14:backgroundMark x1="59801" y1="50301" x2="72457" y2="64458"/>
                        <a14:backgroundMark x1="52109" y1="53012" x2="65012" y2="69578"/>
                        <a14:backgroundMark x1="55335" y1="72892" x2="62283" y2="84036"/>
                        <a14:backgroundMark x1="47395" y1="66566" x2="37965" y2="75301"/>
                        <a14:backgroundMark x1="34988" y1="63253" x2="30769" y2="66867"/>
                        <a14:backgroundMark x1="49380" y1="78012" x2="43921" y2="81627"/>
                        <a14:backgroundMark x1="55087" y1="88253" x2="51613" y2="90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83" y="12405593"/>
            <a:ext cx="832104" cy="685505"/>
          </a:xfrm>
          <a:prstGeom prst="rect">
            <a:avLst/>
          </a:prstGeom>
          <a:effectLst/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6F414D0-79C6-447D-AE3D-B2D04A8390A1}"/>
              </a:ext>
            </a:extLst>
          </p:cNvPr>
          <p:cNvSpPr/>
          <p:nvPr/>
        </p:nvSpPr>
        <p:spPr>
          <a:xfrm>
            <a:off x="7104494" y="13618618"/>
            <a:ext cx="4475746" cy="10515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Alignment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020E6F60-D92E-4EBF-BEAD-F0E1C63FC9F3}"/>
              </a:ext>
            </a:extLst>
          </p:cNvPr>
          <p:cNvSpPr/>
          <p:nvPr/>
        </p:nvSpPr>
        <p:spPr>
          <a:xfrm>
            <a:off x="7104494" y="15105659"/>
            <a:ext cx="4475746" cy="10515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Broker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699C733E-99A6-4D1B-BECB-4F043342B899}"/>
              </a:ext>
            </a:extLst>
          </p:cNvPr>
          <p:cNvSpPr/>
          <p:nvPr/>
        </p:nvSpPr>
        <p:spPr>
          <a:xfrm>
            <a:off x="7104494" y="16592700"/>
            <a:ext cx="4475746" cy="10515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Exchange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042610C8-73A8-443C-8CAA-51D104F7DA88}"/>
              </a:ext>
            </a:extLst>
          </p:cNvPr>
          <p:cNvSpPr/>
          <p:nvPr/>
        </p:nvSpPr>
        <p:spPr>
          <a:xfrm>
            <a:off x="12598615" y="11732563"/>
            <a:ext cx="4886036" cy="6289964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B4FA05D-4357-47B6-91A4-DA660247708C}"/>
              </a:ext>
            </a:extLst>
          </p:cNvPr>
          <p:cNvSpPr txBox="1"/>
          <p:nvPr/>
        </p:nvSpPr>
        <p:spPr>
          <a:xfrm>
            <a:off x="13840514" y="12440569"/>
            <a:ext cx="353043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4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C661C04D-2578-4562-880C-0E1D12588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835" y="12336349"/>
            <a:ext cx="832104" cy="823986"/>
          </a:xfrm>
          <a:prstGeom prst="rect">
            <a:avLst/>
          </a:prstGeom>
          <a:effectLst/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A7555370-8103-4B79-B79E-FC10008193C7}"/>
              </a:ext>
            </a:extLst>
          </p:cNvPr>
          <p:cNvSpPr/>
          <p:nvPr/>
        </p:nvSpPr>
        <p:spPr>
          <a:xfrm>
            <a:off x="15193014" y="4904060"/>
            <a:ext cx="4886036" cy="6289964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39C0A24-42B1-477D-8311-FE97879135D7}"/>
              </a:ext>
            </a:extLst>
          </p:cNvPr>
          <p:cNvSpPr txBox="1"/>
          <p:nvPr/>
        </p:nvSpPr>
        <p:spPr>
          <a:xfrm>
            <a:off x="16403800" y="5373770"/>
            <a:ext cx="3643169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4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41F8ADE6-341B-45FD-9BD1-79703D247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961" y="5527101"/>
            <a:ext cx="823264" cy="832104"/>
          </a:xfrm>
          <a:prstGeom prst="rect">
            <a:avLst/>
          </a:prstGeom>
          <a:effectLst/>
        </p:spPr>
      </p:pic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7C6DE8D-E897-4CF0-8954-1227EA404105}"/>
              </a:ext>
            </a:extLst>
          </p:cNvPr>
          <p:cNvSpPr/>
          <p:nvPr/>
        </p:nvSpPr>
        <p:spPr>
          <a:xfrm>
            <a:off x="15398159" y="6966285"/>
            <a:ext cx="4475746" cy="8321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Administration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CCD62E0-6D82-458D-A6B1-BFC9F99F93CF}"/>
              </a:ext>
            </a:extLst>
          </p:cNvPr>
          <p:cNvSpPr/>
          <p:nvPr/>
        </p:nvSpPr>
        <p:spPr>
          <a:xfrm>
            <a:off x="15398159" y="8980127"/>
            <a:ext cx="4475746" cy="8321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53CEA1DF-7C1E-4933-ADFE-C01FBD9137D9}"/>
              </a:ext>
            </a:extLst>
          </p:cNvPr>
          <p:cNvSpPr/>
          <p:nvPr/>
        </p:nvSpPr>
        <p:spPr>
          <a:xfrm>
            <a:off x="15398159" y="9987047"/>
            <a:ext cx="4475746" cy="8321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 Access Management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7C139A7B-5D4B-40D3-B70D-FAFB50ADDD8D}"/>
              </a:ext>
            </a:extLst>
          </p:cNvPr>
          <p:cNvSpPr/>
          <p:nvPr/>
        </p:nvSpPr>
        <p:spPr>
          <a:xfrm>
            <a:off x="15398159" y="7973206"/>
            <a:ext cx="4475746" cy="8321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3DC41AB-4084-4792-B873-BA364F93BD9F}"/>
              </a:ext>
            </a:extLst>
          </p:cNvPr>
          <p:cNvSpPr/>
          <p:nvPr/>
        </p:nvSpPr>
        <p:spPr>
          <a:xfrm>
            <a:off x="9748982" y="4904060"/>
            <a:ext cx="4886036" cy="6289964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87AE7F5-27F7-4D61-ABAE-98C60292F1EC}"/>
              </a:ext>
            </a:extLst>
          </p:cNvPr>
          <p:cNvSpPr txBox="1"/>
          <p:nvPr/>
        </p:nvSpPr>
        <p:spPr>
          <a:xfrm>
            <a:off x="10959768" y="5373770"/>
            <a:ext cx="3643169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4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0F354BA-5B79-475C-9FA0-D0ECBD3A6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89" y="5573833"/>
            <a:ext cx="832104" cy="738647"/>
          </a:xfrm>
          <a:prstGeom prst="rect">
            <a:avLst/>
          </a:prstGeom>
          <a:effectLst/>
        </p:spPr>
      </p:pic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F2063195-B65A-40A2-8FF7-E149D627EFDC}"/>
              </a:ext>
            </a:extLst>
          </p:cNvPr>
          <p:cNvSpPr/>
          <p:nvPr/>
        </p:nvSpPr>
        <p:spPr>
          <a:xfrm>
            <a:off x="9954127" y="6966288"/>
            <a:ext cx="4475746" cy="5664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Sponsorship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A6B49C5-3048-45D1-810A-03AC1EA0EA3C}"/>
              </a:ext>
            </a:extLst>
          </p:cNvPr>
          <p:cNvSpPr/>
          <p:nvPr/>
        </p:nvSpPr>
        <p:spPr>
          <a:xfrm>
            <a:off x="9954127" y="7787884"/>
            <a:ext cx="4475746" cy="5664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6525502A-62F4-464D-8E77-3CF919B00BFB}"/>
              </a:ext>
            </a:extLst>
          </p:cNvPr>
          <p:cNvSpPr/>
          <p:nvPr/>
        </p:nvSpPr>
        <p:spPr>
          <a:xfrm>
            <a:off x="9954127" y="9431076"/>
            <a:ext cx="4475746" cy="5664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0BBD17AA-78C1-4318-934E-3BC85D377C86}"/>
              </a:ext>
            </a:extLst>
          </p:cNvPr>
          <p:cNvSpPr/>
          <p:nvPr/>
        </p:nvSpPr>
        <p:spPr>
          <a:xfrm>
            <a:off x="9954127" y="10252671"/>
            <a:ext cx="4475746" cy="5664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4B396C8-A862-439D-9BB2-22C4CE84FAC4}"/>
              </a:ext>
            </a:extLst>
          </p:cNvPr>
          <p:cNvSpPr/>
          <p:nvPr/>
        </p:nvSpPr>
        <p:spPr>
          <a:xfrm>
            <a:off x="9954127" y="8609480"/>
            <a:ext cx="4475746" cy="5664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Issuance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286288F-3C28-40E3-8284-900FCDC3EF74}"/>
              </a:ext>
            </a:extLst>
          </p:cNvPr>
          <p:cNvSpPr/>
          <p:nvPr/>
        </p:nvSpPr>
        <p:spPr>
          <a:xfrm>
            <a:off x="4304950" y="4904060"/>
            <a:ext cx="4886036" cy="6289964"/>
          </a:xfrm>
          <a:prstGeom prst="roundRect">
            <a:avLst>
              <a:gd name="adj" fmla="val 7556"/>
            </a:avLst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8A2500-E7AA-4B5A-8D55-28F2897B99A7}"/>
              </a:ext>
            </a:extLst>
          </p:cNvPr>
          <p:cNvSpPr txBox="1"/>
          <p:nvPr/>
        </p:nvSpPr>
        <p:spPr>
          <a:xfrm>
            <a:off x="5499694" y="5373770"/>
            <a:ext cx="3643169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4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Identity Management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05E72455-4FA3-4457-A31A-CC248CCD7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48" y="5526701"/>
            <a:ext cx="659001" cy="832904"/>
          </a:xfrm>
          <a:prstGeom prst="rect">
            <a:avLst/>
          </a:prstGeom>
          <a:effectLst/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2C592E-4902-4810-A98E-B3C76415A0EC}"/>
              </a:ext>
            </a:extLst>
          </p:cNvPr>
          <p:cNvSpPr/>
          <p:nvPr/>
        </p:nvSpPr>
        <p:spPr>
          <a:xfrm>
            <a:off x="12803760" y="13618618"/>
            <a:ext cx="4475746" cy="10515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Governance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DB6505-368D-4E27-AF02-99321EFD4844}"/>
              </a:ext>
            </a:extLst>
          </p:cNvPr>
          <p:cNvSpPr/>
          <p:nvPr/>
        </p:nvSpPr>
        <p:spPr>
          <a:xfrm>
            <a:off x="12803760" y="15105659"/>
            <a:ext cx="4475746" cy="10515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587C43-8F11-4B0C-856F-CB9B021F7A19}"/>
              </a:ext>
            </a:extLst>
          </p:cNvPr>
          <p:cNvSpPr/>
          <p:nvPr/>
        </p:nvSpPr>
        <p:spPr>
          <a:xfrm>
            <a:off x="12803760" y="16592700"/>
            <a:ext cx="4475746" cy="10515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8F09E2-EBB0-4ECB-8513-6AC151CFE33F}"/>
              </a:ext>
            </a:extLst>
          </p:cNvPr>
          <p:cNvSpPr/>
          <p:nvPr/>
        </p:nvSpPr>
        <p:spPr>
          <a:xfrm>
            <a:off x="4510095" y="6966288"/>
            <a:ext cx="4475746" cy="5078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AD71B-4803-4FEB-AEA6-D859967BE95F}"/>
              </a:ext>
            </a:extLst>
          </p:cNvPr>
          <p:cNvSpPr/>
          <p:nvPr/>
        </p:nvSpPr>
        <p:spPr>
          <a:xfrm>
            <a:off x="4510095" y="7635287"/>
            <a:ext cx="4475746" cy="5078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Proofing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907DF5-5A78-4086-B3EB-4A77DC1C7789}"/>
              </a:ext>
            </a:extLst>
          </p:cNvPr>
          <p:cNvSpPr/>
          <p:nvPr/>
        </p:nvSpPr>
        <p:spPr>
          <a:xfrm>
            <a:off x="4510095" y="9642284"/>
            <a:ext cx="4475746" cy="5078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Aggregation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410A83-5550-4C40-8F6C-B33BB3DF6FBB}"/>
              </a:ext>
            </a:extLst>
          </p:cNvPr>
          <p:cNvSpPr/>
          <p:nvPr/>
        </p:nvSpPr>
        <p:spPr>
          <a:xfrm>
            <a:off x="4510095" y="10311281"/>
            <a:ext cx="4475746" cy="5078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2479C3-9B80-4EF4-93E7-8672A968C35E}"/>
              </a:ext>
            </a:extLst>
          </p:cNvPr>
          <p:cNvSpPr/>
          <p:nvPr/>
        </p:nvSpPr>
        <p:spPr>
          <a:xfrm>
            <a:off x="4510095" y="8973285"/>
            <a:ext cx="4475746" cy="5078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48B5AE-6BC0-4AED-B7C5-33B9094A8064}"/>
              </a:ext>
            </a:extLst>
          </p:cNvPr>
          <p:cNvSpPr/>
          <p:nvPr/>
        </p:nvSpPr>
        <p:spPr>
          <a:xfrm>
            <a:off x="4510095" y="8304286"/>
            <a:ext cx="4475746" cy="5078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26536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CCD3D2D-4A3F-4D47-B4C8-683052109550}"/>
              </a:ext>
            </a:extLst>
          </p:cNvPr>
          <p:cNvSpPr/>
          <p:nvPr/>
        </p:nvSpPr>
        <p:spPr>
          <a:xfrm>
            <a:off x="150372" y="7439406"/>
            <a:ext cx="24026365" cy="252679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87D6BD-43A0-4E3E-8DE9-9F05668334CF}"/>
              </a:ext>
            </a:extLst>
          </p:cNvPr>
          <p:cNvSpPr txBox="1"/>
          <p:nvPr/>
        </p:nvSpPr>
        <p:spPr>
          <a:xfrm>
            <a:off x="540402" y="8891051"/>
            <a:ext cx="261926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D7076BD-6484-4A30-87BE-886B15DEE1C6}"/>
              </a:ext>
            </a:extLst>
          </p:cNvPr>
          <p:cNvSpPr/>
          <p:nvPr/>
        </p:nvSpPr>
        <p:spPr>
          <a:xfrm>
            <a:off x="150372" y="4712207"/>
            <a:ext cx="24026365" cy="2526792"/>
          </a:xfrm>
          <a:prstGeom prst="roundRect">
            <a:avLst/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087C757-EF7E-4142-A5D8-52461F03C16C}"/>
              </a:ext>
            </a:extLst>
          </p:cNvPr>
          <p:cNvSpPr/>
          <p:nvPr/>
        </p:nvSpPr>
        <p:spPr>
          <a:xfrm>
            <a:off x="150372" y="10166605"/>
            <a:ext cx="24026365" cy="252679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239687-8736-4776-AE6D-1FBD8339E3B2}"/>
              </a:ext>
            </a:extLst>
          </p:cNvPr>
          <p:cNvSpPr/>
          <p:nvPr/>
        </p:nvSpPr>
        <p:spPr>
          <a:xfrm>
            <a:off x="150372" y="15621001"/>
            <a:ext cx="24026365" cy="2526792"/>
          </a:xfrm>
          <a:prstGeom prst="roundRect">
            <a:avLst/>
          </a:prstGeom>
          <a:solidFill>
            <a:srgbClr val="112E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312D4D9-A5BC-4149-8963-27D7D7E52BC4}"/>
              </a:ext>
            </a:extLst>
          </p:cNvPr>
          <p:cNvSpPr/>
          <p:nvPr/>
        </p:nvSpPr>
        <p:spPr>
          <a:xfrm>
            <a:off x="150372" y="12893804"/>
            <a:ext cx="24026365" cy="252679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B037AD-5BE2-4036-80C5-4B56ADA9D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2953" y1="3012" x2="98263" y2="31627"/>
                        <a14:foregroundMark x1="98263" y1="31627" x2="89330" y2="42771"/>
                        <a14:foregroundMark x1="89330" y1="42771" x2="63524" y2="13253"/>
                        <a14:foregroundMark x1="63524" y1="13253" x2="71216" y2="3916"/>
                        <a14:foregroundMark x1="68734" y1="20181" x2="59553" y2="20783"/>
                        <a14:foregroundMark x1="59057" y1="21084" x2="39454" y2="44578"/>
                        <a14:foregroundMark x1="50620" y1="28012" x2="40447" y2="21084"/>
                        <a14:foregroundMark x1="35980" y1="13554" x2="10918" y2="43976"/>
                        <a14:foregroundMark x1="1737" y1="34639" x2="25558" y2="3012"/>
                        <a14:foregroundMark x1="44665" y1="60241" x2="33251" y2="73494"/>
                        <a14:backgroundMark x1="26799" y1="13253" x2="10670" y2="33133"/>
                        <a14:backgroundMark x1="27047" y1="50301" x2="34739" y2="30120"/>
                        <a14:backgroundMark x1="36725" y1="51205" x2="43176" y2="55723"/>
                        <a14:backgroundMark x1="45658" y1="44277" x2="63524" y2="25904"/>
                        <a14:backgroundMark x1="59801" y1="28614" x2="72953" y2="37651"/>
                        <a14:backgroundMark x1="72208" y1="12048" x2="89826" y2="33133"/>
                        <a14:backgroundMark x1="59801" y1="50301" x2="72457" y2="64458"/>
                        <a14:backgroundMark x1="52109" y1="53012" x2="65012" y2="69578"/>
                        <a14:backgroundMark x1="55335" y1="72892" x2="62283" y2="84036"/>
                        <a14:backgroundMark x1="47395" y1="66566" x2="37965" y2="75301"/>
                        <a14:backgroundMark x1="34988" y1="63253" x2="30769" y2="66867"/>
                        <a14:backgroundMark x1="49380" y1="78012" x2="43921" y2="81627"/>
                        <a14:backgroundMark x1="55087" y1="88253" x2="51613" y2="90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59" y="13425677"/>
            <a:ext cx="1109949" cy="914400"/>
          </a:xfrm>
          <a:prstGeom prst="rect">
            <a:avLst/>
          </a:prstGeom>
          <a:effectLst/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E3E0BF6-707B-487F-8108-D0C89B3875A2}"/>
              </a:ext>
            </a:extLst>
          </p:cNvPr>
          <p:cNvSpPr txBox="1"/>
          <p:nvPr/>
        </p:nvSpPr>
        <p:spPr>
          <a:xfrm>
            <a:off x="540402" y="14587491"/>
            <a:ext cx="261926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Federation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57FE486-1902-4527-90C7-286DC9207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29" y="16139838"/>
            <a:ext cx="923409" cy="914400"/>
          </a:xfrm>
          <a:prstGeom prst="rect">
            <a:avLst/>
          </a:prstGeom>
          <a:effectLst/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5A89C64-AE2A-4204-B109-C6C775E12A3A}"/>
              </a:ext>
            </a:extLst>
          </p:cNvPr>
          <p:cNvSpPr txBox="1"/>
          <p:nvPr/>
        </p:nvSpPr>
        <p:spPr>
          <a:xfrm>
            <a:off x="540402" y="17223249"/>
            <a:ext cx="261926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0F97B71-7DA3-4FBE-AFE6-B3244DCBE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88" y="10520581"/>
            <a:ext cx="904686" cy="914400"/>
          </a:xfrm>
          <a:prstGeom prst="rect">
            <a:avLst/>
          </a:prstGeom>
          <a:effectLst/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893B792-E14E-4E8C-87C3-B93B7EEAFCAD}"/>
              </a:ext>
            </a:extLst>
          </p:cNvPr>
          <p:cNvSpPr txBox="1"/>
          <p:nvPr/>
        </p:nvSpPr>
        <p:spPr>
          <a:xfrm>
            <a:off x="540402" y="11615998"/>
            <a:ext cx="261926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F309A4B-8B2C-43CB-AE0B-944265949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84" y="7782639"/>
            <a:ext cx="1030094" cy="914400"/>
          </a:xfrm>
          <a:prstGeom prst="rect">
            <a:avLst/>
          </a:prstGeom>
          <a:effectLst/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DED3AB9-DE6A-44C5-9168-7099087D7A4B}"/>
              </a:ext>
            </a:extLst>
          </p:cNvPr>
          <p:cNvSpPr txBox="1"/>
          <p:nvPr/>
        </p:nvSpPr>
        <p:spPr>
          <a:xfrm>
            <a:off x="540402" y="6166368"/>
            <a:ext cx="261926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Management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7AFA9C7-B347-4281-BFE6-5DAF4D9F60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93" y="5101995"/>
            <a:ext cx="723481" cy="914400"/>
          </a:xfrm>
          <a:prstGeom prst="rect">
            <a:avLst/>
          </a:prstGeom>
          <a:effectLst/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D70EE9-F0BB-46B2-86C1-46F55EA459F2}"/>
              </a:ext>
            </a:extLst>
          </p:cNvPr>
          <p:cNvSpPr/>
          <p:nvPr/>
        </p:nvSpPr>
        <p:spPr>
          <a:xfrm>
            <a:off x="20702017" y="4832603"/>
            <a:ext cx="3180452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Deactivation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Deactivate or remove enterprise identity records.</a:t>
            </a:r>
          </a:p>
          <a:p>
            <a:pPr algn="ctr"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Lifecycle Management, Suspension, Archiving, Deletion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C4EC70-85BF-48A0-B83B-97D4CA7DD816}"/>
              </a:ext>
            </a:extLst>
          </p:cNvPr>
          <p:cNvSpPr/>
          <p:nvPr/>
        </p:nvSpPr>
        <p:spPr>
          <a:xfrm>
            <a:off x="17268983" y="4832603"/>
            <a:ext cx="3180452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Aggregation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and connect disparate identity records for the same person or entity.</a:t>
            </a: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Reconciliation, Identity Resolution, Account Linking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5CAC8C-C2CB-41A5-BCF6-11AB5A8C0821}"/>
              </a:ext>
            </a:extLst>
          </p:cNvPr>
          <p:cNvSpPr/>
          <p:nvPr/>
        </p:nvSpPr>
        <p:spPr>
          <a:xfrm>
            <a:off x="13835950" y="4832603"/>
            <a:ext cx="3180452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accurate and current attributes in an identity record over its lifecycle.</a:t>
            </a: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Lifecycle Management, Updating, Attribute 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EAA6A-5BD9-401C-BC84-66086A1CAF8C}"/>
              </a:ext>
            </a:extLst>
          </p:cNvPr>
          <p:cNvSpPr/>
          <p:nvPr/>
        </p:nvSpPr>
        <p:spPr>
          <a:xfrm>
            <a:off x="6969884" y="4832603"/>
            <a:ext cx="3180452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Proofing</a:t>
            </a:r>
          </a:p>
          <a:p>
            <a:pPr algn="ctr">
              <a:spcAft>
                <a:spcPts val="400"/>
              </a:spcAft>
            </a:pPr>
            <a:r>
              <a:rPr lang="en-US" sz="165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identity attributes to connect a digital identity to a real-world entity.</a:t>
            </a:r>
            <a:endParaRPr lang="en-US" sz="165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Document Validation, Remote Proofing, In-Person Proofing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E4861B-C7F5-4B37-A3FE-5E1D00472571}"/>
              </a:ext>
            </a:extLst>
          </p:cNvPr>
          <p:cNvSpPr/>
          <p:nvPr/>
        </p:nvSpPr>
        <p:spPr>
          <a:xfrm>
            <a:off x="3536851" y="4832603"/>
            <a:ext cx="3180452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an identity made of attributes that define a person or entity.</a:t>
            </a: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Record, Authoritative Source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63B080-9C97-448B-B153-51DC1CF2D070}"/>
              </a:ext>
            </a:extLst>
          </p:cNvPr>
          <p:cNvSpPr/>
          <p:nvPr/>
        </p:nvSpPr>
        <p:spPr>
          <a:xfrm>
            <a:off x="10402917" y="4832603"/>
            <a:ext cx="3180452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manage, and delete accounts and entitlements.</a:t>
            </a: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Lifecycle, Account Creation and Management, Workflow, Deprovisioning. Entitlements Management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771205-2602-4776-B88C-2EF4113AA757}"/>
              </a:ext>
            </a:extLst>
          </p:cNvPr>
          <p:cNvSpPr/>
          <p:nvPr/>
        </p:nvSpPr>
        <p:spPr>
          <a:xfrm>
            <a:off x="20416371" y="7559802"/>
            <a:ext cx="3466099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 a credential from a person or entity, or deactivate an authenticator.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3290F0-8DA2-4DEB-8418-366F1A7F0CA6}"/>
              </a:ext>
            </a:extLst>
          </p:cNvPr>
          <p:cNvSpPr/>
          <p:nvPr/>
        </p:nvSpPr>
        <p:spPr>
          <a:xfrm>
            <a:off x="16196493" y="7559802"/>
            <a:ext cx="3466099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a credential throughout its lifecycle. 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Renewal, Reset, Suspension, Reissuance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0D00B1-2EBC-46A5-9D7D-0FB0DD3BD7A9}"/>
              </a:ext>
            </a:extLst>
          </p:cNvPr>
          <p:cNvSpPr/>
          <p:nvPr/>
        </p:nvSpPr>
        <p:spPr>
          <a:xfrm>
            <a:off x="11976613" y="7559802"/>
            <a:ext cx="3466099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Issuance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a credential to a person or entity.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Activation, Token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FD4133-600E-40D8-91A7-E27F7209A3E7}"/>
              </a:ext>
            </a:extLst>
          </p:cNvPr>
          <p:cNvSpPr/>
          <p:nvPr/>
        </p:nvSpPr>
        <p:spPr>
          <a:xfrm>
            <a:off x="7756733" y="7559802"/>
            <a:ext cx="3466099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the information needed from a person or entity to issue them a credential.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1B8C1E-2444-447A-B79B-9D40400DBECC}"/>
              </a:ext>
            </a:extLst>
          </p:cNvPr>
          <p:cNvSpPr/>
          <p:nvPr/>
        </p:nvSpPr>
        <p:spPr>
          <a:xfrm>
            <a:off x="3536853" y="7559802"/>
            <a:ext cx="3466099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Sponsorship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Formally establish that a person or entity requires a credential.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Sponsor, Authorizing Official, Affiliation, Request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F02E93-05BF-43CD-8F0B-BEC925A7A5D9}"/>
              </a:ext>
            </a:extLst>
          </p:cNvPr>
          <p:cNvSpPr/>
          <p:nvPr/>
        </p:nvSpPr>
        <p:spPr>
          <a:xfrm>
            <a:off x="19134238" y="10287001"/>
            <a:ext cx="4748230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 Access Management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 access to accounts that have access permissions that can affect IT system configurations and data security.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 Identity Management, Privileged Account Management, Administration, Superuser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96D01A-6DB5-4BD2-BF9C-165B20EE646B}"/>
              </a:ext>
            </a:extLst>
          </p:cNvPr>
          <p:cNvSpPr/>
          <p:nvPr/>
        </p:nvSpPr>
        <p:spPr>
          <a:xfrm>
            <a:off x="13935109" y="10287001"/>
            <a:ext cx="4748230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 or deny access requests to protected agency services based on access requirements, identity attributes, and entitlements.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Decision, Policy Enforcement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8CB0AA-F59C-427C-80FC-537EA04E4B21}"/>
              </a:ext>
            </a:extLst>
          </p:cNvPr>
          <p:cNvSpPr/>
          <p:nvPr/>
        </p:nvSpPr>
        <p:spPr>
          <a:xfrm>
            <a:off x="8735980" y="10287001"/>
            <a:ext cx="4748230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that a claimed identity is genuine based on valid credentials.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Validation, Two-Factor, Multi-Factor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55DF4F-C94A-4F5A-B3D1-DFFF39C68A08}"/>
              </a:ext>
            </a:extLst>
          </p:cNvPr>
          <p:cNvSpPr/>
          <p:nvPr/>
        </p:nvSpPr>
        <p:spPr>
          <a:xfrm>
            <a:off x="3536851" y="10287001"/>
            <a:ext cx="4748230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Administration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maintain the technical access requirements that govern access to protected agency services.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Decision, Policy Enforcement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07A0FD-03F1-4246-B049-939A202EE1AF}"/>
              </a:ext>
            </a:extLst>
          </p:cNvPr>
          <p:cNvSpPr/>
          <p:nvPr/>
        </p:nvSpPr>
        <p:spPr>
          <a:xfrm>
            <a:off x="17994554" y="13014200"/>
            <a:ext cx="5887914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Exchange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 and acquire identity or other attributes between different systems to promote access decisions and interoperability.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Definition, ARS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B15D2A-DDD9-4DF3-8740-35C654A5F66A}"/>
              </a:ext>
            </a:extLst>
          </p:cNvPr>
          <p:cNvSpPr/>
          <p:nvPr/>
        </p:nvSpPr>
        <p:spPr>
          <a:xfrm>
            <a:off x="10765703" y="13014200"/>
            <a:ext cx="5887914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Broker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an authentication event into an alternative format, such as an assertion, containing claims about the entity and the authentication transaction, to grant access to a resource.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Assertion Service, Federation Assertion, Security Token Service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1E9B4A-F05E-432F-9EFD-27813621518A}"/>
              </a:ext>
            </a:extLst>
          </p:cNvPr>
          <p:cNvSpPr/>
          <p:nvPr/>
        </p:nvSpPr>
        <p:spPr>
          <a:xfrm>
            <a:off x="3536851" y="13014200"/>
            <a:ext cx="5887914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Alignment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relationships and a common understanding between parties by establishing authorities, policies, standards, and principles.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Relationship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62484CF-8D9D-4865-B1F8-99081D5012D5}"/>
              </a:ext>
            </a:extLst>
          </p:cNvPr>
          <p:cNvSpPr/>
          <p:nvPr/>
        </p:nvSpPr>
        <p:spPr>
          <a:xfrm>
            <a:off x="17994554" y="15741397"/>
            <a:ext cx="5887914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the problems and address risks, discovered by analysis, that may occur during standard operations.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Redress, Remediation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2F28B7-38F3-4796-BFA6-16E1072469B6}"/>
              </a:ext>
            </a:extLst>
          </p:cNvPr>
          <p:cNvSpPr/>
          <p:nvPr/>
        </p:nvSpPr>
        <p:spPr>
          <a:xfrm>
            <a:off x="10765703" y="15741397"/>
            <a:ext cx="5887914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continuous analytics data to identify if someone has entitlements that conflict with access requirements.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Collection, Monitoring, Review, Data Certification, Auditing and Reporting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137AD7-1F43-461A-935C-46B0DB0E3F55}"/>
              </a:ext>
            </a:extLst>
          </p:cNvPr>
          <p:cNvSpPr/>
          <p:nvPr/>
        </p:nvSpPr>
        <p:spPr>
          <a:xfrm>
            <a:off x="3536851" y="15741397"/>
            <a:ext cx="5887914" cy="228600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Governance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systems, solutions, and rules that link enterprise personnel, applications, and data to help agencies manage access and risk.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6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16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Framework, Rules and Procedures, Access Reviews and Recertifications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45117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797156-4D71-44D0-9902-8690B4899236}"/>
              </a:ext>
            </a:extLst>
          </p:cNvPr>
          <p:cNvSpPr/>
          <p:nvPr/>
        </p:nvSpPr>
        <p:spPr>
          <a:xfrm>
            <a:off x="164595" y="4780388"/>
            <a:ext cx="24026365" cy="433079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7F7CA9-AD48-423A-8FCA-A19004ED5F1A}"/>
              </a:ext>
            </a:extLst>
          </p:cNvPr>
          <p:cNvSpPr/>
          <p:nvPr/>
        </p:nvSpPr>
        <p:spPr>
          <a:xfrm>
            <a:off x="178817" y="296171"/>
            <a:ext cx="24026365" cy="4330790"/>
          </a:xfrm>
          <a:prstGeom prst="roundRect">
            <a:avLst/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2F3834-F16B-4175-90C2-4E1A967BAEF7}"/>
              </a:ext>
            </a:extLst>
          </p:cNvPr>
          <p:cNvSpPr/>
          <p:nvPr/>
        </p:nvSpPr>
        <p:spPr>
          <a:xfrm>
            <a:off x="164595" y="9264605"/>
            <a:ext cx="24026365" cy="433079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AA654F-8C9B-4C96-9514-915331A3CE49}"/>
              </a:ext>
            </a:extLst>
          </p:cNvPr>
          <p:cNvSpPr/>
          <p:nvPr/>
        </p:nvSpPr>
        <p:spPr>
          <a:xfrm>
            <a:off x="164595" y="18233039"/>
            <a:ext cx="24026365" cy="4330790"/>
          </a:xfrm>
          <a:prstGeom prst="roundRect">
            <a:avLst/>
          </a:prstGeom>
          <a:solidFill>
            <a:srgbClr val="112E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DD4B1C-3DBE-4E47-A4C9-B70E4F4ACC56}"/>
              </a:ext>
            </a:extLst>
          </p:cNvPr>
          <p:cNvSpPr/>
          <p:nvPr/>
        </p:nvSpPr>
        <p:spPr>
          <a:xfrm>
            <a:off x="164595" y="13748822"/>
            <a:ext cx="24026365" cy="43307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807ED-6B9A-43C6-B754-62467DE356AB}"/>
              </a:ext>
            </a:extLst>
          </p:cNvPr>
          <p:cNvSpPr txBox="1"/>
          <p:nvPr/>
        </p:nvSpPr>
        <p:spPr>
          <a:xfrm>
            <a:off x="429017" y="7593193"/>
            <a:ext cx="308461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65D40-0223-4B63-80B9-B5D6E800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2953" y1="3012" x2="98263" y2="31627"/>
                        <a14:foregroundMark x1="98263" y1="31627" x2="89330" y2="42771"/>
                        <a14:foregroundMark x1="89330" y1="42771" x2="63524" y2="13253"/>
                        <a14:foregroundMark x1="63524" y1="13253" x2="71216" y2="3916"/>
                        <a14:foregroundMark x1="68734" y1="20181" x2="59553" y2="20783"/>
                        <a14:foregroundMark x1="59057" y1="21084" x2="39454" y2="44578"/>
                        <a14:foregroundMark x1="50620" y1="28012" x2="40447" y2="21084"/>
                        <a14:foregroundMark x1="35980" y1="13554" x2="10918" y2="43976"/>
                        <a14:foregroundMark x1="1737" y1="34639" x2="25558" y2="3012"/>
                        <a14:foregroundMark x1="44665" y1="60241" x2="33251" y2="73494"/>
                        <a14:backgroundMark x1="26799" y1="13253" x2="10670" y2="33133"/>
                        <a14:backgroundMark x1="27047" y1="50301" x2="34739" y2="30120"/>
                        <a14:backgroundMark x1="36725" y1="51205" x2="43176" y2="55723"/>
                        <a14:backgroundMark x1="45658" y1="44277" x2="63524" y2="25904"/>
                        <a14:backgroundMark x1="59801" y1="28614" x2="72953" y2="37651"/>
                        <a14:backgroundMark x1="72208" y1="12048" x2="89826" y2="33133"/>
                        <a14:backgroundMark x1="59801" y1="50301" x2="72457" y2="64458"/>
                        <a14:backgroundMark x1="52109" y1="53012" x2="65012" y2="69578"/>
                        <a14:backgroundMark x1="55335" y1="72892" x2="62283" y2="84036"/>
                        <a14:backgroundMark x1="47395" y1="66566" x2="37965" y2="75301"/>
                        <a14:backgroundMark x1="34988" y1="63253" x2="30769" y2="66867"/>
                        <a14:backgroundMark x1="49380" y1="78012" x2="43921" y2="81627"/>
                        <a14:backgroundMark x1="55087" y1="88253" x2="51613" y2="90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6" y="14723536"/>
            <a:ext cx="1997909" cy="1645920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1524C8-0D2A-4415-AF42-AAB4D4628536}"/>
              </a:ext>
            </a:extLst>
          </p:cNvPr>
          <p:cNvSpPr txBox="1"/>
          <p:nvPr/>
        </p:nvSpPr>
        <p:spPr>
          <a:xfrm>
            <a:off x="429017" y="16829254"/>
            <a:ext cx="308461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1F73DF-D374-4CFE-9567-D3801283E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52" y="19207507"/>
            <a:ext cx="1662137" cy="164592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5B591C-3E87-465A-B602-0174CBDF94FB}"/>
              </a:ext>
            </a:extLst>
          </p:cNvPr>
          <p:cNvSpPr txBox="1"/>
          <p:nvPr/>
        </p:nvSpPr>
        <p:spPr>
          <a:xfrm>
            <a:off x="429017" y="21234822"/>
            <a:ext cx="308461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A0026F-AC71-4F63-8D36-FF42ED038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01" y="9989635"/>
            <a:ext cx="1628438" cy="1645920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D6DEEF-49DC-43F7-BDE9-36EB69690441}"/>
              </a:ext>
            </a:extLst>
          </p:cNvPr>
          <p:cNvSpPr txBox="1"/>
          <p:nvPr/>
        </p:nvSpPr>
        <p:spPr>
          <a:xfrm>
            <a:off x="429017" y="12028956"/>
            <a:ext cx="308461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C658AD-CC86-4AEB-A747-9CEA316E3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7" y="5540877"/>
            <a:ext cx="1854166" cy="1645920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2BEBC9-0336-4FAB-A3B2-57842258E6C8}"/>
              </a:ext>
            </a:extLst>
          </p:cNvPr>
          <p:cNvSpPr txBox="1"/>
          <p:nvPr/>
        </p:nvSpPr>
        <p:spPr>
          <a:xfrm>
            <a:off x="429017" y="3098702"/>
            <a:ext cx="308461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Management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FC391A-B11E-4173-A711-33AC28D1F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88" y="1090425"/>
            <a:ext cx="1302265" cy="1645920"/>
          </a:xfrm>
          <a:prstGeom prst="rect">
            <a:avLst/>
          </a:prstGeom>
          <a:effectLst/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142C3B-1092-421F-AF97-38921F181647}"/>
              </a:ext>
            </a:extLst>
          </p:cNvPr>
          <p:cNvSpPr/>
          <p:nvPr/>
        </p:nvSpPr>
        <p:spPr>
          <a:xfrm>
            <a:off x="20702017" y="495606"/>
            <a:ext cx="3180452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Deactivation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Deactivate or remove enterprise identity records.</a:t>
            </a:r>
          </a:p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Lifecycle Management, Suspension, Archiving, Deletion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AEF6B4-1354-4398-8041-DDBD3881AA1C}"/>
              </a:ext>
            </a:extLst>
          </p:cNvPr>
          <p:cNvSpPr/>
          <p:nvPr/>
        </p:nvSpPr>
        <p:spPr>
          <a:xfrm>
            <a:off x="17268983" y="495606"/>
            <a:ext cx="3180452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Aggregation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and connect disparate identity records for the same person or entity.</a:t>
            </a: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Reconciliation, Identity Resolution, Account Linking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C421C2-2C4D-43EF-948A-29D477457BD5}"/>
              </a:ext>
            </a:extLst>
          </p:cNvPr>
          <p:cNvSpPr/>
          <p:nvPr/>
        </p:nvSpPr>
        <p:spPr>
          <a:xfrm>
            <a:off x="13835950" y="495606"/>
            <a:ext cx="3180452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accurate and current attributes in an identity record over its lifecycle.</a:t>
            </a: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Lifecycle Management, Updating, Attribute Management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131221-3CB9-4DBA-B8EF-113A25014E7F}"/>
              </a:ext>
            </a:extLst>
          </p:cNvPr>
          <p:cNvSpPr/>
          <p:nvPr/>
        </p:nvSpPr>
        <p:spPr>
          <a:xfrm>
            <a:off x="6969884" y="495606"/>
            <a:ext cx="3180452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Proofing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identity attributes to connect a digital identity to a real-world entity.</a:t>
            </a: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Document Validation, Remote Proofing, In-Person Proofing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1FF134-83AF-4347-AB28-761029B6B4EE}"/>
              </a:ext>
            </a:extLst>
          </p:cNvPr>
          <p:cNvSpPr/>
          <p:nvPr/>
        </p:nvSpPr>
        <p:spPr>
          <a:xfrm>
            <a:off x="3536851" y="495606"/>
            <a:ext cx="3180452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endParaRPr lang="en-US" sz="21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an identity made of attributes that define a person or entity.</a:t>
            </a: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Record, Authoritative Source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4F7BB6-CD52-494A-9F50-0C5488063C36}"/>
              </a:ext>
            </a:extLst>
          </p:cNvPr>
          <p:cNvSpPr/>
          <p:nvPr/>
        </p:nvSpPr>
        <p:spPr>
          <a:xfrm>
            <a:off x="10402917" y="495606"/>
            <a:ext cx="3180452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manage, and delete accounts and entitlements.</a:t>
            </a:r>
          </a:p>
          <a:p>
            <a:pPr algn="ctr">
              <a:spcBef>
                <a:spcPts val="3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Lifecycle, Account Creation and Management, Workflow, Deprovisioning. Entitlements Management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77C307-C4F4-46D1-932A-58896543852A}"/>
              </a:ext>
            </a:extLst>
          </p:cNvPr>
          <p:cNvSpPr/>
          <p:nvPr/>
        </p:nvSpPr>
        <p:spPr>
          <a:xfrm>
            <a:off x="20416371" y="4979823"/>
            <a:ext cx="3466099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 a credential from a person or entity, or deactivate an authenticator.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16E8E2-0172-4A69-BB12-871788D6C1B0}"/>
              </a:ext>
            </a:extLst>
          </p:cNvPr>
          <p:cNvSpPr/>
          <p:nvPr/>
        </p:nvSpPr>
        <p:spPr>
          <a:xfrm>
            <a:off x="16196493" y="4979823"/>
            <a:ext cx="3466099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a credential throughout its lifecycle. 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Renewal, Reset, Suspension, Reissuance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32C3FC-4DD0-45E2-8834-E3CF52024A9E}"/>
              </a:ext>
            </a:extLst>
          </p:cNvPr>
          <p:cNvSpPr/>
          <p:nvPr/>
        </p:nvSpPr>
        <p:spPr>
          <a:xfrm>
            <a:off x="11976613" y="4979823"/>
            <a:ext cx="3466099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Issuance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a credential to a person or entity.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Activation, Token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AC41C9-BFEF-4192-A018-F20CD0DBCC00}"/>
              </a:ext>
            </a:extLst>
          </p:cNvPr>
          <p:cNvSpPr/>
          <p:nvPr/>
        </p:nvSpPr>
        <p:spPr>
          <a:xfrm>
            <a:off x="7756733" y="4979823"/>
            <a:ext cx="3466099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the information needed from a person or entity to issue them a credential.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95A22C-F310-4E91-BB1C-512132979613}"/>
              </a:ext>
            </a:extLst>
          </p:cNvPr>
          <p:cNvSpPr/>
          <p:nvPr/>
        </p:nvSpPr>
        <p:spPr>
          <a:xfrm>
            <a:off x="3536853" y="4979823"/>
            <a:ext cx="3466099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Sponsorship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Formally establish that a person or entity requires a credential.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Sponsor, Authorizing Official, Affiliation, Request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FEE7CF-30D7-4A65-9DD3-F3F702BDE232}"/>
              </a:ext>
            </a:extLst>
          </p:cNvPr>
          <p:cNvSpPr/>
          <p:nvPr/>
        </p:nvSpPr>
        <p:spPr>
          <a:xfrm>
            <a:off x="19134238" y="9464040"/>
            <a:ext cx="4748230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 Access Management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 access to accounts that have access permissions that can affect IT system configurations and data security.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 Identity Management, Privileged Account Management, Administration, Superuser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F4BB5AF-91E5-4F33-8F4A-3E1AD10E1F4A}"/>
              </a:ext>
            </a:extLst>
          </p:cNvPr>
          <p:cNvSpPr/>
          <p:nvPr/>
        </p:nvSpPr>
        <p:spPr>
          <a:xfrm>
            <a:off x="13935109" y="9464040"/>
            <a:ext cx="4748230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 or deny access requests to protected agency services based on access requirements, identity attributes, and entitlements.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Decision, Policy Enforcement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2FDAE6E-6FE3-47B5-AC7E-32BA1C7F2D9E}"/>
              </a:ext>
            </a:extLst>
          </p:cNvPr>
          <p:cNvSpPr/>
          <p:nvPr/>
        </p:nvSpPr>
        <p:spPr>
          <a:xfrm>
            <a:off x="8735980" y="9464040"/>
            <a:ext cx="4748230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that a claimed identity is genuine based on valid credentials.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Validation, Two-Factor, Multi-Factor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C9E5C05-C243-430A-863C-6F7052947B33}"/>
              </a:ext>
            </a:extLst>
          </p:cNvPr>
          <p:cNvSpPr/>
          <p:nvPr/>
        </p:nvSpPr>
        <p:spPr>
          <a:xfrm>
            <a:off x="3536851" y="9464040"/>
            <a:ext cx="4748230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Administration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maintain the technical access requirements that govern access to protected agency services.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Decision, Policy Enforcement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6D3DEA-0B13-4EC8-9208-595F32922B2E}"/>
              </a:ext>
            </a:extLst>
          </p:cNvPr>
          <p:cNvSpPr/>
          <p:nvPr/>
        </p:nvSpPr>
        <p:spPr>
          <a:xfrm>
            <a:off x="17994554" y="13948257"/>
            <a:ext cx="5887914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Exchange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 and acquire identity or other attributes between different systems to promote access decisions and interoperability.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Definition, ARS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143BDF7-7A72-47BF-A7D2-BB50254138F7}"/>
              </a:ext>
            </a:extLst>
          </p:cNvPr>
          <p:cNvSpPr/>
          <p:nvPr/>
        </p:nvSpPr>
        <p:spPr>
          <a:xfrm>
            <a:off x="10765703" y="13948257"/>
            <a:ext cx="5887914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Broker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an authentication event into an alternative format, such as an assertion, containing claims about the entity and the authentication transaction, to grant access to a resource.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Assertion Service, Federation Assertion, Security Token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AC646A-633C-4DFF-B125-A602F9868925}"/>
              </a:ext>
            </a:extLst>
          </p:cNvPr>
          <p:cNvSpPr/>
          <p:nvPr/>
        </p:nvSpPr>
        <p:spPr>
          <a:xfrm>
            <a:off x="3536851" y="13948257"/>
            <a:ext cx="5887914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Alignment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relationships and a common understanding between parties by establishing authorities, policies, standards, and principles.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Relationship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4D745D7-4D38-4014-AC6D-327881C6CD65}"/>
              </a:ext>
            </a:extLst>
          </p:cNvPr>
          <p:cNvSpPr/>
          <p:nvPr/>
        </p:nvSpPr>
        <p:spPr>
          <a:xfrm>
            <a:off x="17994554" y="18432474"/>
            <a:ext cx="5887914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the problems and address risks, discovered by analysis, that may occur during standard operations.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Redress, Remediation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B95EC25-F891-4B34-BA28-BFF937CE144D}"/>
              </a:ext>
            </a:extLst>
          </p:cNvPr>
          <p:cNvSpPr/>
          <p:nvPr/>
        </p:nvSpPr>
        <p:spPr>
          <a:xfrm>
            <a:off x="10765703" y="18432474"/>
            <a:ext cx="5887914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continuous analytics data to identify if someone has entitlements that conflict with access requirements.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Collection, Monitoring, Review, Data Certification, Auditing and Reporting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04644E2-626B-4DC7-A534-64FC330E4341}"/>
              </a:ext>
            </a:extLst>
          </p:cNvPr>
          <p:cNvSpPr/>
          <p:nvPr/>
        </p:nvSpPr>
        <p:spPr>
          <a:xfrm>
            <a:off x="3536851" y="18432474"/>
            <a:ext cx="5887914" cy="3931920"/>
          </a:xfrm>
          <a:prstGeom prst="roundRect">
            <a:avLst>
              <a:gd name="adj" fmla="val 6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Governance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systems, solutions, and rules that link enterprise personnel, applications, and data to help agencies manage access and risk.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2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algn="ctr">
              <a:spcAft>
                <a:spcPts val="400"/>
              </a:spcAft>
            </a:pPr>
            <a:r>
              <a:rPr lang="en-US" sz="21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Framework, Rules and Procedures, Access Reviews and Recertifications</a:t>
            </a:r>
          </a:p>
        </p:txBody>
      </p:sp>
    </p:spTree>
    <p:extLst>
      <p:ext uri="{BB962C8B-B14F-4D97-AF65-F5344CB8AC3E}">
        <p14:creationId xmlns:p14="http://schemas.microsoft.com/office/powerpoint/2010/main" val="423281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.Gov-Orange">
      <a:dk1>
        <a:srgbClr val="212121"/>
      </a:dk1>
      <a:lt1>
        <a:sysClr val="window" lastClr="FFFFFF"/>
      </a:lt1>
      <a:dk2>
        <a:srgbClr val="323A45"/>
      </a:dk2>
      <a:lt2>
        <a:srgbClr val="AEB0B5"/>
      </a:lt2>
      <a:accent1>
        <a:srgbClr val="112E51"/>
      </a:accent1>
      <a:accent2>
        <a:srgbClr val="205493"/>
      </a:accent2>
      <a:accent3>
        <a:srgbClr val="0071BC"/>
      </a:accent3>
      <a:accent4>
        <a:srgbClr val="2E8540"/>
      </a:accent4>
      <a:accent5>
        <a:srgbClr val="C05600"/>
      </a:accent5>
      <a:accent6>
        <a:srgbClr val="FDB81E"/>
      </a:accent6>
      <a:hlink>
        <a:srgbClr val="00A6D2"/>
      </a:hlink>
      <a:folHlink>
        <a:srgbClr val="4C2C9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24532</TotalTime>
  <Words>1068</Words>
  <Application>Microsoft Office PowerPoint</Application>
  <PresentationFormat>Custom</PresentationFormat>
  <Paragraphs>204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Dobson</dc:creator>
  <cp:lastModifiedBy>Sarah Dobson</cp:lastModifiedBy>
  <cp:revision>54</cp:revision>
  <dcterms:created xsi:type="dcterms:W3CDTF">2020-08-17T19:34:40Z</dcterms:created>
  <dcterms:modified xsi:type="dcterms:W3CDTF">2020-12-11T14:30:10Z</dcterms:modified>
</cp:coreProperties>
</file>