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258" r:id="rId3"/>
    <p:sldId id="270" r:id="rId4"/>
    <p:sldId id="259" r:id="rId5"/>
    <p:sldId id="271" r:id="rId6"/>
    <p:sldId id="272" r:id="rId7"/>
    <p:sldId id="273" r:id="rId8"/>
    <p:sldId id="274" r:id="rId9"/>
    <p:sldId id="275" r:id="rId10"/>
    <p:sldId id="276"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29" autoAdjust="0"/>
  </p:normalViewPr>
  <p:slideViewPr>
    <p:cSldViewPr snapToGrid="0">
      <p:cViewPr varScale="1">
        <p:scale>
          <a:sx n="86" d="100"/>
          <a:sy n="86" d="100"/>
        </p:scale>
        <p:origin x="562"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2/27/2018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2/27/2018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2/27/2018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2/27/2018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2/27/2018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2/27/2018</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2/27/2018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2/27/2018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2/27/2018</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2/27/2018</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2/27/2018</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2/27/2018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2/27/2018</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Linsane</a:t>
            </a:r>
            <a:r>
              <a:rPr lang="en-US" dirty="0"/>
              <a:t> Brewery Market Analysis</a:t>
            </a:r>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p:txBody>
          <a:bodyPr/>
          <a:lstStyle/>
          <a:p>
            <a:r>
              <a:rPr lang="en-US" dirty="0"/>
              <a:t>Because your beer should be as insane as you!!</a:t>
            </a:r>
          </a:p>
        </p:txBody>
      </p:sp>
      <p:sp>
        <p:nvSpPr>
          <p:cNvPr id="4" name="TextBox 3">
            <a:extLst>
              <a:ext uri="{FF2B5EF4-FFF2-40B4-BE49-F238E27FC236}">
                <a16:creationId xmlns:a16="http://schemas.microsoft.com/office/drawing/2014/main" id="{D64DF024-2F2C-413F-9E3D-0D486C0E87E5}"/>
              </a:ext>
            </a:extLst>
          </p:cNvPr>
          <p:cNvSpPr txBox="1"/>
          <p:nvPr/>
        </p:nvSpPr>
        <p:spPr>
          <a:xfrm>
            <a:off x="843379" y="5695146"/>
            <a:ext cx="4927106" cy="954107"/>
          </a:xfrm>
          <a:prstGeom prst="rect">
            <a:avLst/>
          </a:prstGeom>
          <a:noFill/>
        </p:spPr>
        <p:txBody>
          <a:bodyPr wrap="square" rtlCol="0">
            <a:spAutoFit/>
          </a:bodyPr>
          <a:lstStyle/>
          <a:p>
            <a:r>
              <a:rPr lang="en-US" sz="2800" dirty="0"/>
              <a:t>Manisha </a:t>
            </a:r>
            <a:r>
              <a:rPr lang="en-US" sz="2800" dirty="0" err="1"/>
              <a:t>Pednekar</a:t>
            </a:r>
            <a:r>
              <a:rPr lang="en-US" sz="2800" dirty="0"/>
              <a:t>, Jason Lin, and Jason Lingle</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9EA8-2BB6-4695-B9BA-5DCADC870DA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2910161-2AA4-4979-A972-EF3E1D702DE1}"/>
              </a:ext>
            </a:extLst>
          </p:cNvPr>
          <p:cNvSpPr>
            <a:spLocks noGrp="1"/>
          </p:cNvSpPr>
          <p:nvPr>
            <p:ph idx="1"/>
          </p:nvPr>
        </p:nvSpPr>
        <p:spPr>
          <a:xfrm>
            <a:off x="281126" y="1748901"/>
            <a:ext cx="11629747" cy="4343400"/>
          </a:xfrm>
        </p:spPr>
        <p:txBody>
          <a:bodyPr>
            <a:normAutofit fontScale="92500" lnSpcReduction="10000"/>
          </a:bodyPr>
          <a:lstStyle/>
          <a:p>
            <a:r>
              <a:rPr lang="en-US" dirty="0"/>
              <a:t>After analyzing the data, we see that there is high number of breweries that are located in Colorado and California area. </a:t>
            </a:r>
          </a:p>
          <a:p>
            <a:r>
              <a:rPr lang="en-US" dirty="0"/>
              <a:t>The reason behind this we do not know, however it is possible the water quality maybe better there or a high concentration of people that love beer in that area. </a:t>
            </a:r>
          </a:p>
          <a:p>
            <a:r>
              <a:rPr lang="en-US" dirty="0"/>
              <a:t>When looking at the overall alcohol content, the range is between 5.6% to 6.8% being near to the middle 50% of beers analyzed. Also the mean and median are close (5.9% and 5.6% respectively).</a:t>
            </a:r>
          </a:p>
          <a:p>
            <a:r>
              <a:rPr lang="en-US" dirty="0"/>
              <a:t>The measure for IBU for this data may not be reliable just because it is proprietary. From the beers that do provide this data, we see that the range of bitterness is between 17 and 61. When looking at the scatterplot and the statistical analysis for linear correlation, we some evidence that IBU and ABV having a positive linear-relationship.</a:t>
            </a:r>
          </a:p>
          <a:p>
            <a:r>
              <a:rPr lang="en-US" dirty="0"/>
              <a:t>The bitterness of beer may come from the amount of alcohol or visa versa.</a:t>
            </a:r>
          </a:p>
        </p:txBody>
      </p:sp>
    </p:spTree>
    <p:extLst>
      <p:ext uri="{BB962C8B-B14F-4D97-AF65-F5344CB8AC3E}">
        <p14:creationId xmlns:p14="http://schemas.microsoft.com/office/powerpoint/2010/main" val="96537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9EA8-2BB6-4695-B9BA-5DCADC870DA3}"/>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F2910161-2AA4-4979-A972-EF3E1D702DE1}"/>
              </a:ext>
            </a:extLst>
          </p:cNvPr>
          <p:cNvSpPr>
            <a:spLocks noGrp="1"/>
          </p:cNvSpPr>
          <p:nvPr>
            <p:ph idx="1"/>
          </p:nvPr>
        </p:nvSpPr>
        <p:spPr>
          <a:xfrm>
            <a:off x="470517" y="1828800"/>
            <a:ext cx="11629747" cy="4343400"/>
          </a:xfrm>
        </p:spPr>
        <p:txBody>
          <a:bodyPr>
            <a:normAutofit/>
          </a:bodyPr>
          <a:lstStyle/>
          <a:p>
            <a:r>
              <a:rPr lang="en-US" dirty="0"/>
              <a:t>We can perform further analysis on the most popular beers by region</a:t>
            </a:r>
          </a:p>
          <a:p>
            <a:r>
              <a:rPr lang="en-US" dirty="0"/>
              <a:t>For further analysis, we can look further into styles and the profile within each (ABV and IBU)</a:t>
            </a:r>
          </a:p>
          <a:p>
            <a:r>
              <a:rPr lang="en-US" dirty="0"/>
              <a:t>Additional analysis should be on where to locate breweries to maximize profit. </a:t>
            </a:r>
          </a:p>
          <a:p>
            <a:endParaRPr lang="en-US" dirty="0"/>
          </a:p>
        </p:txBody>
      </p:sp>
    </p:spTree>
    <p:extLst>
      <p:ext uri="{BB962C8B-B14F-4D97-AF65-F5344CB8AC3E}">
        <p14:creationId xmlns:p14="http://schemas.microsoft.com/office/powerpoint/2010/main" val="43547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This is a market analysis for the startup company </a:t>
            </a:r>
            <a:r>
              <a:rPr lang="en-US" dirty="0" err="1"/>
              <a:t>Linsane</a:t>
            </a:r>
            <a:r>
              <a:rPr lang="en-US" dirty="0"/>
              <a:t> Breweries. </a:t>
            </a:r>
          </a:p>
          <a:p>
            <a:r>
              <a:rPr lang="en-US" dirty="0"/>
              <a:t>The company is interested in understanding the current geographic market for beer, and also the different styles by different breweries across the nation including District of Columbia.</a:t>
            </a:r>
          </a:p>
          <a:p>
            <a:r>
              <a:rPr lang="en-US" dirty="0"/>
              <a:t>The main factors analyzed are alcohol by volume (ABV), international bitterness unit (IBU), and geography.</a:t>
            </a:r>
          </a:p>
          <a:p>
            <a:r>
              <a:rPr lang="en-US" dirty="0"/>
              <a:t>The following report will show the ABV and IBU by state, and also high level plots of the relationship between ABV and IBU. </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351-BB43-4F47-ADAA-F97E60EBF7AE}"/>
              </a:ext>
            </a:extLst>
          </p:cNvPr>
          <p:cNvSpPr>
            <a:spLocks noGrp="1"/>
          </p:cNvSpPr>
          <p:nvPr>
            <p:ph type="title"/>
          </p:nvPr>
        </p:nvSpPr>
        <p:spPr/>
        <p:txBody>
          <a:bodyPr/>
          <a:lstStyle/>
          <a:p>
            <a:r>
              <a:rPr lang="en-US" dirty="0"/>
              <a:t>Data Cleansing Assumptions</a:t>
            </a:r>
          </a:p>
        </p:txBody>
      </p:sp>
      <p:sp>
        <p:nvSpPr>
          <p:cNvPr id="3" name="Content Placeholder 2">
            <a:extLst>
              <a:ext uri="{FF2B5EF4-FFF2-40B4-BE49-F238E27FC236}">
                <a16:creationId xmlns:a16="http://schemas.microsoft.com/office/drawing/2014/main" id="{8A3B9B5D-410B-426A-82E4-0746AFF9F782}"/>
              </a:ext>
            </a:extLst>
          </p:cNvPr>
          <p:cNvSpPr>
            <a:spLocks noGrp="1"/>
          </p:cNvSpPr>
          <p:nvPr>
            <p:ph idx="1"/>
          </p:nvPr>
        </p:nvSpPr>
        <p:spPr/>
        <p:txBody>
          <a:bodyPr/>
          <a:lstStyle/>
          <a:p>
            <a:r>
              <a:rPr lang="en-US" dirty="0"/>
              <a:t>Removal of duplicate beers.</a:t>
            </a:r>
          </a:p>
          <a:p>
            <a:r>
              <a:rPr lang="en-US" dirty="0"/>
              <a:t>Removal of special characters from beer names and breweries</a:t>
            </a:r>
          </a:p>
          <a:p>
            <a:r>
              <a:rPr lang="en-US" dirty="0"/>
              <a:t>Renamed incomplete beer names</a:t>
            </a:r>
          </a:p>
          <a:p>
            <a:r>
              <a:rPr lang="en-US" dirty="0"/>
              <a:t>Renamed incomplete brewery names</a:t>
            </a:r>
          </a:p>
          <a:p>
            <a:r>
              <a:rPr lang="en-US" dirty="0"/>
              <a:t>Limited data on IBU</a:t>
            </a:r>
          </a:p>
        </p:txBody>
      </p:sp>
    </p:spTree>
    <p:extLst>
      <p:ext uri="{BB962C8B-B14F-4D97-AF65-F5344CB8AC3E}">
        <p14:creationId xmlns:p14="http://schemas.microsoft.com/office/powerpoint/2010/main" val="124477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Breweries Per State</a:t>
            </a:r>
          </a:p>
        </p:txBody>
      </p:sp>
      <p:sp>
        <p:nvSpPr>
          <p:cNvPr id="3" name="TextBox 2">
            <a:extLst>
              <a:ext uri="{FF2B5EF4-FFF2-40B4-BE49-F238E27FC236}">
                <a16:creationId xmlns:a16="http://schemas.microsoft.com/office/drawing/2014/main" id="{D87C18C0-3FFC-46DE-B46F-E722CAAE1953}"/>
              </a:ext>
            </a:extLst>
          </p:cNvPr>
          <p:cNvSpPr txBox="1"/>
          <p:nvPr/>
        </p:nvSpPr>
        <p:spPr>
          <a:xfrm>
            <a:off x="568171" y="1291984"/>
            <a:ext cx="11221374" cy="1200329"/>
          </a:xfrm>
          <a:prstGeom prst="rect">
            <a:avLst/>
          </a:prstGeom>
          <a:noFill/>
        </p:spPr>
        <p:txBody>
          <a:bodyPr wrap="square" rtlCol="0">
            <a:spAutoFit/>
          </a:bodyPr>
          <a:lstStyle/>
          <a:p>
            <a:br>
              <a:rPr lang="en-US" dirty="0"/>
            </a:br>
            <a:r>
              <a:rPr lang="en-US" dirty="0"/>
              <a:t>The number of breweries in each state (including Washington D.C.) ranges from 1 to 47. Where there are many states, such as DC, South Dakota, and West Virginia with one brewery, Colorado has 47 breweries.  Below is the table of breweries by state. </a:t>
            </a:r>
          </a:p>
        </p:txBody>
      </p:sp>
      <p:graphicFrame>
        <p:nvGraphicFramePr>
          <p:cNvPr id="7" name="Object 6">
            <a:extLst>
              <a:ext uri="{FF2B5EF4-FFF2-40B4-BE49-F238E27FC236}">
                <a16:creationId xmlns:a16="http://schemas.microsoft.com/office/drawing/2014/main" id="{5A578914-A70F-4FAE-8698-511B17D79C3D}"/>
              </a:ext>
            </a:extLst>
          </p:cNvPr>
          <p:cNvGraphicFramePr>
            <a:graphicFrameLocks noChangeAspect="1"/>
          </p:cNvGraphicFramePr>
          <p:nvPr>
            <p:extLst>
              <p:ext uri="{D42A27DB-BD31-4B8C-83A1-F6EECF244321}">
                <p14:modId xmlns:p14="http://schemas.microsoft.com/office/powerpoint/2010/main" val="2233593318"/>
              </p:ext>
            </p:extLst>
          </p:nvPr>
        </p:nvGraphicFramePr>
        <p:xfrm>
          <a:off x="568171" y="2724043"/>
          <a:ext cx="10689040" cy="1759180"/>
        </p:xfrm>
        <a:graphic>
          <a:graphicData uri="http://schemas.openxmlformats.org/presentationml/2006/ole">
            <mc:AlternateContent xmlns:mc="http://schemas.openxmlformats.org/markup-compatibility/2006">
              <mc:Choice xmlns:v="urn:schemas-microsoft-com:vml" Requires="v">
                <p:oleObj spid="_x0000_s1028" name="Worksheet" r:id="rId3" imgW="6713397" imgH="1104813" progId="Excel.Sheet.12">
                  <p:embed/>
                </p:oleObj>
              </mc:Choice>
              <mc:Fallback>
                <p:oleObj name="Worksheet" r:id="rId3" imgW="6713397" imgH="1104813" progId="Excel.Sheet.12">
                  <p:embed/>
                  <p:pic>
                    <p:nvPicPr>
                      <p:cNvPr id="5" name="Object 4">
                        <a:extLst>
                          <a:ext uri="{FF2B5EF4-FFF2-40B4-BE49-F238E27FC236}">
                            <a16:creationId xmlns:a16="http://schemas.microsoft.com/office/drawing/2014/main" id="{5489B91E-A5FD-4B30-A2C1-AED5F1513619}"/>
                          </a:ext>
                        </a:extLst>
                      </p:cNvPr>
                      <p:cNvPicPr/>
                      <p:nvPr/>
                    </p:nvPicPr>
                    <p:blipFill>
                      <a:blip r:embed="rId4"/>
                      <a:stretch>
                        <a:fillRect/>
                      </a:stretch>
                    </p:blipFill>
                    <p:spPr>
                      <a:xfrm>
                        <a:off x="568171" y="2724043"/>
                        <a:ext cx="10689040" cy="1759180"/>
                      </a:xfrm>
                      <a:prstGeom prst="rect">
                        <a:avLst/>
                      </a:prstGeom>
                    </p:spPr>
                  </p:pic>
                </p:oleObj>
              </mc:Fallback>
            </mc:AlternateContent>
          </a:graphicData>
        </a:graphic>
      </p:graphicFrame>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Median ABV Per State</a:t>
            </a:r>
          </a:p>
        </p:txBody>
      </p:sp>
      <p:sp>
        <p:nvSpPr>
          <p:cNvPr id="3" name="TextBox 2">
            <a:extLst>
              <a:ext uri="{FF2B5EF4-FFF2-40B4-BE49-F238E27FC236}">
                <a16:creationId xmlns:a16="http://schemas.microsoft.com/office/drawing/2014/main" id="{D87C18C0-3FFC-46DE-B46F-E722CAAE1953}"/>
              </a:ext>
            </a:extLst>
          </p:cNvPr>
          <p:cNvSpPr txBox="1"/>
          <p:nvPr/>
        </p:nvSpPr>
        <p:spPr>
          <a:xfrm>
            <a:off x="577049" y="1513926"/>
            <a:ext cx="11221374" cy="646331"/>
          </a:xfrm>
          <a:prstGeom prst="rect">
            <a:avLst/>
          </a:prstGeom>
          <a:noFill/>
        </p:spPr>
        <p:txBody>
          <a:bodyPr wrap="square" rtlCol="0">
            <a:spAutoFit/>
          </a:bodyPr>
          <a:lstStyle/>
          <a:p>
            <a:r>
              <a:rPr lang="en-US" dirty="0"/>
              <a:t>When looking at the graphs for median ABV by state, we see that Utah comparatively has the lowest alcohol content at around 0.04 or 4%. DC has the highest alcohol content at 0.0625 or 6.25%.</a:t>
            </a:r>
          </a:p>
        </p:txBody>
      </p:sp>
      <p:pic>
        <p:nvPicPr>
          <p:cNvPr id="4" name="Picture 3">
            <a:extLst>
              <a:ext uri="{FF2B5EF4-FFF2-40B4-BE49-F238E27FC236}">
                <a16:creationId xmlns:a16="http://schemas.microsoft.com/office/drawing/2014/main" id="{9098EB68-EDE4-4227-8F9A-1C024C6D0802}"/>
              </a:ext>
            </a:extLst>
          </p:cNvPr>
          <p:cNvPicPr>
            <a:picLocks noChangeAspect="1"/>
          </p:cNvPicPr>
          <p:nvPr/>
        </p:nvPicPr>
        <p:blipFill>
          <a:blip r:embed="rId2"/>
          <a:stretch>
            <a:fillRect/>
          </a:stretch>
        </p:blipFill>
        <p:spPr>
          <a:xfrm>
            <a:off x="2156236" y="2227173"/>
            <a:ext cx="7719729" cy="4534293"/>
          </a:xfrm>
          <a:prstGeom prst="rect">
            <a:avLst/>
          </a:prstGeom>
        </p:spPr>
      </p:pic>
    </p:spTree>
    <p:extLst>
      <p:ext uri="{BB962C8B-B14F-4D97-AF65-F5344CB8AC3E}">
        <p14:creationId xmlns:p14="http://schemas.microsoft.com/office/powerpoint/2010/main" val="215881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Median IBU Per State</a:t>
            </a:r>
          </a:p>
        </p:txBody>
      </p:sp>
      <p:sp>
        <p:nvSpPr>
          <p:cNvPr id="3" name="TextBox 2">
            <a:extLst>
              <a:ext uri="{FF2B5EF4-FFF2-40B4-BE49-F238E27FC236}">
                <a16:creationId xmlns:a16="http://schemas.microsoft.com/office/drawing/2014/main" id="{D87C18C0-3FFC-46DE-B46F-E722CAAE1953}"/>
              </a:ext>
            </a:extLst>
          </p:cNvPr>
          <p:cNvSpPr txBox="1"/>
          <p:nvPr/>
        </p:nvSpPr>
        <p:spPr>
          <a:xfrm>
            <a:off x="577049" y="1496170"/>
            <a:ext cx="11221374" cy="923330"/>
          </a:xfrm>
          <a:prstGeom prst="rect">
            <a:avLst/>
          </a:prstGeom>
          <a:noFill/>
        </p:spPr>
        <p:txBody>
          <a:bodyPr wrap="square" rtlCol="0">
            <a:spAutoFit/>
          </a:bodyPr>
          <a:lstStyle/>
          <a:p>
            <a:r>
              <a:rPr lang="en-US" dirty="0"/>
              <a:t>When looking at the graphs for IBU, South Dakota did not record any IBU values so there is no information on this state. The lowest IBU content is 17 for the state Wisconsin and the highest IBU is 61 for the state Maine. We have to keep in mind the range of IBU is from 0 to 100, where 100 is the most bitter. </a:t>
            </a:r>
          </a:p>
        </p:txBody>
      </p:sp>
      <p:pic>
        <p:nvPicPr>
          <p:cNvPr id="4" name="Picture 3">
            <a:extLst>
              <a:ext uri="{FF2B5EF4-FFF2-40B4-BE49-F238E27FC236}">
                <a16:creationId xmlns:a16="http://schemas.microsoft.com/office/drawing/2014/main" id="{00796CF8-A376-498F-94E5-ACFA5D5E2B8F}"/>
              </a:ext>
            </a:extLst>
          </p:cNvPr>
          <p:cNvPicPr>
            <a:picLocks noChangeAspect="1"/>
          </p:cNvPicPr>
          <p:nvPr/>
        </p:nvPicPr>
        <p:blipFill>
          <a:blip r:embed="rId2"/>
          <a:stretch>
            <a:fillRect/>
          </a:stretch>
        </p:blipFill>
        <p:spPr>
          <a:xfrm>
            <a:off x="2304251" y="2530136"/>
            <a:ext cx="7198851" cy="4228348"/>
          </a:xfrm>
          <a:prstGeom prst="rect">
            <a:avLst/>
          </a:prstGeom>
        </p:spPr>
      </p:pic>
    </p:spTree>
    <p:extLst>
      <p:ext uri="{BB962C8B-B14F-4D97-AF65-F5344CB8AC3E}">
        <p14:creationId xmlns:p14="http://schemas.microsoft.com/office/powerpoint/2010/main" val="156432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286C-90A3-4080-AF56-E883707BCD91}"/>
              </a:ext>
            </a:extLst>
          </p:cNvPr>
          <p:cNvSpPr>
            <a:spLocks noGrp="1"/>
          </p:cNvSpPr>
          <p:nvPr>
            <p:ph type="title"/>
          </p:nvPr>
        </p:nvSpPr>
        <p:spPr/>
        <p:txBody>
          <a:bodyPr/>
          <a:lstStyle/>
          <a:p>
            <a:r>
              <a:rPr lang="en-US" dirty="0"/>
              <a:t>Maximum  ABV and IBU</a:t>
            </a:r>
          </a:p>
        </p:txBody>
      </p:sp>
      <p:sp>
        <p:nvSpPr>
          <p:cNvPr id="3" name="Content Placeholder 2">
            <a:extLst>
              <a:ext uri="{FF2B5EF4-FFF2-40B4-BE49-F238E27FC236}">
                <a16:creationId xmlns:a16="http://schemas.microsoft.com/office/drawing/2014/main" id="{0F2F6BEF-43B1-4095-9A80-749C0543A33E}"/>
              </a:ext>
            </a:extLst>
          </p:cNvPr>
          <p:cNvSpPr>
            <a:spLocks noGrp="1"/>
          </p:cNvSpPr>
          <p:nvPr>
            <p:ph idx="1"/>
          </p:nvPr>
        </p:nvSpPr>
        <p:spPr/>
        <p:txBody>
          <a:bodyPr/>
          <a:lstStyle/>
          <a:p>
            <a:r>
              <a:rPr lang="en-US" dirty="0"/>
              <a:t>The analysis is done based on median values calculated by State. This is more of central tendency measurement, so it would not be influenced by outliers. When looking at the graphs for median ABV by state, we see that DC has the highest alcohol content at 0.0625 or 6.25%. When looking at the graphs for IBU, the highest IBU is 61 for the state Maine. We have to keep in mind the range of IBU is from 0 to 100,</a:t>
            </a:r>
          </a:p>
        </p:txBody>
      </p:sp>
      <p:graphicFrame>
        <p:nvGraphicFramePr>
          <p:cNvPr id="4" name="Object 3">
            <a:extLst>
              <a:ext uri="{FF2B5EF4-FFF2-40B4-BE49-F238E27FC236}">
                <a16:creationId xmlns:a16="http://schemas.microsoft.com/office/drawing/2014/main" id="{AC2EE6F0-09B2-40D4-8BAD-A869E809331A}"/>
              </a:ext>
            </a:extLst>
          </p:cNvPr>
          <p:cNvGraphicFramePr>
            <a:graphicFrameLocks noChangeAspect="1"/>
          </p:cNvGraphicFramePr>
          <p:nvPr>
            <p:extLst>
              <p:ext uri="{D42A27DB-BD31-4B8C-83A1-F6EECF244321}">
                <p14:modId xmlns:p14="http://schemas.microsoft.com/office/powerpoint/2010/main" val="1773784754"/>
              </p:ext>
            </p:extLst>
          </p:nvPr>
        </p:nvGraphicFramePr>
        <p:xfrm>
          <a:off x="3311756" y="4268187"/>
          <a:ext cx="4278651" cy="1171457"/>
        </p:xfrm>
        <a:graphic>
          <a:graphicData uri="http://schemas.openxmlformats.org/presentationml/2006/ole">
            <mc:AlternateContent xmlns:mc="http://schemas.openxmlformats.org/markup-compatibility/2006">
              <mc:Choice xmlns:v="urn:schemas-microsoft-com:vml" Requires="v">
                <p:oleObj spid="_x0000_s2052" name="Worksheet" r:id="rId3" imgW="2034646" imgH="556457" progId="Excel.Sheet.12">
                  <p:embed/>
                </p:oleObj>
              </mc:Choice>
              <mc:Fallback>
                <p:oleObj name="Worksheet" r:id="rId3" imgW="2034646" imgH="556457" progId="Excel.Sheet.12">
                  <p:embed/>
                  <p:pic>
                    <p:nvPicPr>
                      <p:cNvPr id="0" name=""/>
                      <p:cNvPicPr/>
                      <p:nvPr/>
                    </p:nvPicPr>
                    <p:blipFill>
                      <a:blip r:embed="rId4"/>
                      <a:stretch>
                        <a:fillRect/>
                      </a:stretch>
                    </p:blipFill>
                    <p:spPr>
                      <a:xfrm>
                        <a:off x="3311756" y="4268187"/>
                        <a:ext cx="4278651" cy="1171457"/>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D88045E8-C7B4-482B-89D0-0A1C36C363A0}"/>
              </a:ext>
            </a:extLst>
          </p:cNvPr>
          <p:cNvSpPr txBox="1"/>
          <p:nvPr/>
        </p:nvSpPr>
        <p:spPr>
          <a:xfrm>
            <a:off x="9351146" y="6472061"/>
            <a:ext cx="2840854" cy="261610"/>
          </a:xfrm>
          <a:prstGeom prst="rect">
            <a:avLst/>
          </a:prstGeom>
          <a:noFill/>
        </p:spPr>
        <p:txBody>
          <a:bodyPr wrap="square" rtlCol="0">
            <a:spAutoFit/>
          </a:bodyPr>
          <a:lstStyle/>
          <a:p>
            <a:r>
              <a:rPr lang="en-US" sz="1100" dirty="0"/>
              <a:t>Note: Maximum Values Highlighted</a:t>
            </a:r>
          </a:p>
        </p:txBody>
      </p:sp>
    </p:spTree>
    <p:extLst>
      <p:ext uri="{BB962C8B-B14F-4D97-AF65-F5344CB8AC3E}">
        <p14:creationId xmlns:p14="http://schemas.microsoft.com/office/powerpoint/2010/main" val="19921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D8AA-0735-4411-AA2E-A60C46B54F57}"/>
              </a:ext>
            </a:extLst>
          </p:cNvPr>
          <p:cNvSpPr>
            <a:spLocks noGrp="1"/>
          </p:cNvSpPr>
          <p:nvPr>
            <p:ph type="title"/>
          </p:nvPr>
        </p:nvSpPr>
        <p:spPr/>
        <p:txBody>
          <a:bodyPr/>
          <a:lstStyle/>
          <a:p>
            <a:r>
              <a:rPr lang="en-US" dirty="0"/>
              <a:t>Other Information</a:t>
            </a:r>
          </a:p>
        </p:txBody>
      </p:sp>
      <p:sp>
        <p:nvSpPr>
          <p:cNvPr id="3" name="Content Placeholder 2">
            <a:extLst>
              <a:ext uri="{FF2B5EF4-FFF2-40B4-BE49-F238E27FC236}">
                <a16:creationId xmlns:a16="http://schemas.microsoft.com/office/drawing/2014/main" id="{CFE3444E-30EF-4A5C-B737-B7D94EA9BA6E}"/>
              </a:ext>
            </a:extLst>
          </p:cNvPr>
          <p:cNvSpPr>
            <a:spLocks noGrp="1"/>
          </p:cNvSpPr>
          <p:nvPr>
            <p:ph idx="1"/>
          </p:nvPr>
        </p:nvSpPr>
        <p:spPr>
          <a:xfrm>
            <a:off x="355105" y="1606859"/>
            <a:ext cx="11443317" cy="4343400"/>
          </a:xfrm>
        </p:spPr>
        <p:txBody>
          <a:bodyPr/>
          <a:lstStyle/>
          <a:p>
            <a:r>
              <a:rPr lang="en-US" dirty="0"/>
              <a:t>When looking at all ABV for beers, we calculated the 5 number summary.</a:t>
            </a:r>
          </a:p>
          <a:p>
            <a:r>
              <a:rPr lang="en-US" dirty="0"/>
              <a:t>The minimum is 0.001 or 0.01% and the maximum is 0.128 or 12.8%. </a:t>
            </a:r>
          </a:p>
          <a:p>
            <a:r>
              <a:rPr lang="en-US" dirty="0"/>
              <a:t>Giving a range of 12.7%.For 25% of the data, the range of ABV is between 0.01% to 5%. </a:t>
            </a:r>
          </a:p>
          <a:p>
            <a:r>
              <a:rPr lang="en-US" dirty="0"/>
              <a:t>For 50% of the data, the range of ABV is 0.01% to 5.6%. </a:t>
            </a:r>
          </a:p>
          <a:p>
            <a:r>
              <a:rPr lang="en-US" dirty="0"/>
              <a:t>For 75% of the data, the range of ABV is between 0.01% to 6.8%.</a:t>
            </a:r>
          </a:p>
          <a:p>
            <a:r>
              <a:rPr lang="en-US" dirty="0"/>
              <a:t>The average ABV content is 5.98%. </a:t>
            </a:r>
          </a:p>
        </p:txBody>
      </p:sp>
      <p:graphicFrame>
        <p:nvGraphicFramePr>
          <p:cNvPr id="4" name="Object 3">
            <a:extLst>
              <a:ext uri="{FF2B5EF4-FFF2-40B4-BE49-F238E27FC236}">
                <a16:creationId xmlns:a16="http://schemas.microsoft.com/office/drawing/2014/main" id="{1045AC39-134C-47D3-8C6B-BC6519B8519F}"/>
              </a:ext>
            </a:extLst>
          </p:cNvPr>
          <p:cNvGraphicFramePr>
            <a:graphicFrameLocks noChangeAspect="1"/>
          </p:cNvGraphicFramePr>
          <p:nvPr>
            <p:extLst>
              <p:ext uri="{D42A27DB-BD31-4B8C-83A1-F6EECF244321}">
                <p14:modId xmlns:p14="http://schemas.microsoft.com/office/powerpoint/2010/main" val="2099933010"/>
              </p:ext>
            </p:extLst>
          </p:nvPr>
        </p:nvGraphicFramePr>
        <p:xfrm>
          <a:off x="2051898" y="5345683"/>
          <a:ext cx="8273606" cy="842053"/>
        </p:xfrm>
        <a:graphic>
          <a:graphicData uri="http://schemas.openxmlformats.org/presentationml/2006/ole">
            <mc:AlternateContent xmlns:mc="http://schemas.openxmlformats.org/markup-compatibility/2006">
              <mc:Choice xmlns:v="urn:schemas-microsoft-com:vml" Requires="v">
                <p:oleObj spid="_x0000_s3075" name="Worksheet" r:id="rId3" imgW="3665255" imgH="373530" progId="Excel.Sheet.12">
                  <p:embed/>
                </p:oleObj>
              </mc:Choice>
              <mc:Fallback>
                <p:oleObj name="Worksheet" r:id="rId3" imgW="3665255" imgH="373530" progId="Excel.Sheet.12">
                  <p:embed/>
                  <p:pic>
                    <p:nvPicPr>
                      <p:cNvPr id="0" name=""/>
                      <p:cNvPicPr/>
                      <p:nvPr/>
                    </p:nvPicPr>
                    <p:blipFill>
                      <a:blip r:embed="rId4"/>
                      <a:stretch>
                        <a:fillRect/>
                      </a:stretch>
                    </p:blipFill>
                    <p:spPr>
                      <a:xfrm>
                        <a:off x="2051898" y="5345683"/>
                        <a:ext cx="8273606" cy="842053"/>
                      </a:xfrm>
                      <a:prstGeom prst="rect">
                        <a:avLst/>
                      </a:prstGeom>
                    </p:spPr>
                  </p:pic>
                </p:oleObj>
              </mc:Fallback>
            </mc:AlternateContent>
          </a:graphicData>
        </a:graphic>
      </p:graphicFrame>
    </p:spTree>
    <p:extLst>
      <p:ext uri="{BB962C8B-B14F-4D97-AF65-F5344CB8AC3E}">
        <p14:creationId xmlns:p14="http://schemas.microsoft.com/office/powerpoint/2010/main" val="4059085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B6159-D4BD-4E40-9EA9-43F7167328B1}"/>
              </a:ext>
            </a:extLst>
          </p:cNvPr>
          <p:cNvSpPr>
            <a:spLocks noGrp="1"/>
          </p:cNvSpPr>
          <p:nvPr>
            <p:ph type="title"/>
          </p:nvPr>
        </p:nvSpPr>
        <p:spPr/>
        <p:txBody>
          <a:bodyPr/>
          <a:lstStyle/>
          <a:p>
            <a:r>
              <a:rPr lang="en-US" dirty="0"/>
              <a:t>Relationship Between IBU and ABV</a:t>
            </a:r>
          </a:p>
        </p:txBody>
      </p:sp>
      <p:sp>
        <p:nvSpPr>
          <p:cNvPr id="3" name="Content Placeholder 2">
            <a:extLst>
              <a:ext uri="{FF2B5EF4-FFF2-40B4-BE49-F238E27FC236}">
                <a16:creationId xmlns:a16="http://schemas.microsoft.com/office/drawing/2014/main" id="{FD5FD17A-2535-4162-8F38-8B27E93068AA}"/>
              </a:ext>
            </a:extLst>
          </p:cNvPr>
          <p:cNvSpPr>
            <a:spLocks noGrp="1"/>
          </p:cNvSpPr>
          <p:nvPr>
            <p:ph idx="1"/>
          </p:nvPr>
        </p:nvSpPr>
        <p:spPr>
          <a:xfrm>
            <a:off x="381740" y="1615736"/>
            <a:ext cx="11576481" cy="4891596"/>
          </a:xfrm>
        </p:spPr>
        <p:txBody>
          <a:bodyPr>
            <a:normAutofit/>
          </a:bodyPr>
          <a:lstStyle/>
          <a:p>
            <a:r>
              <a:rPr lang="en-US" sz="2000" dirty="0"/>
              <a:t>When looking at the scatterplot of ABV vs. IBU, we see that the points are clustered more in a linear upward trend.</a:t>
            </a:r>
          </a:p>
          <a:p>
            <a:r>
              <a:rPr lang="en-US" sz="2000" dirty="0"/>
              <a:t>This may signify a </a:t>
            </a:r>
            <a:r>
              <a:rPr lang="en-US" sz="2000" dirty="0" err="1"/>
              <a:t>postive</a:t>
            </a:r>
            <a:r>
              <a:rPr lang="en-US" sz="2000" dirty="0"/>
              <a:t> linear correlation between ABV </a:t>
            </a:r>
            <a:r>
              <a:rPr lang="en-US" sz="2000" dirty="0" err="1"/>
              <a:t>annd</a:t>
            </a:r>
            <a:r>
              <a:rPr lang="en-US" sz="2000" dirty="0"/>
              <a:t> IBU. A Pearson correlation test is done to see if there is a statistical significant relationship. </a:t>
            </a:r>
          </a:p>
          <a:p>
            <a:r>
              <a:rPr lang="en-US" sz="2000" dirty="0"/>
              <a:t>The </a:t>
            </a:r>
            <a:r>
              <a:rPr lang="en-US" sz="2000" dirty="0" err="1"/>
              <a:t>pvalue</a:t>
            </a:r>
            <a:r>
              <a:rPr lang="en-US" sz="2000" dirty="0"/>
              <a:t> for the test is &lt;0.0001. Therefore, we may be able to say that about 43% of the variation is IBU is explained by ABV where the correlation between the two variable is 0.66. </a:t>
            </a:r>
          </a:p>
          <a:p>
            <a:endParaRPr lang="en-US" sz="2000" dirty="0"/>
          </a:p>
        </p:txBody>
      </p:sp>
      <p:pic>
        <p:nvPicPr>
          <p:cNvPr id="4" name="Picture 3">
            <a:extLst>
              <a:ext uri="{FF2B5EF4-FFF2-40B4-BE49-F238E27FC236}">
                <a16:creationId xmlns:a16="http://schemas.microsoft.com/office/drawing/2014/main" id="{622B0158-9076-4DAF-9CE6-31E540623F4F}"/>
              </a:ext>
            </a:extLst>
          </p:cNvPr>
          <p:cNvPicPr>
            <a:picLocks noChangeAspect="1"/>
          </p:cNvPicPr>
          <p:nvPr/>
        </p:nvPicPr>
        <p:blipFill>
          <a:blip r:embed="rId2"/>
          <a:stretch>
            <a:fillRect/>
          </a:stretch>
        </p:blipFill>
        <p:spPr>
          <a:xfrm>
            <a:off x="3283701" y="3819057"/>
            <a:ext cx="4846080" cy="2846414"/>
          </a:xfrm>
          <a:prstGeom prst="rect">
            <a:avLst/>
          </a:prstGeom>
        </p:spPr>
      </p:pic>
    </p:spTree>
    <p:extLst>
      <p:ext uri="{BB962C8B-B14F-4D97-AF65-F5344CB8AC3E}">
        <p14:creationId xmlns:p14="http://schemas.microsoft.com/office/powerpoint/2010/main" val="412688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318</TotalTime>
  <Words>805</Words>
  <Application>Microsoft Office PowerPoint</Application>
  <PresentationFormat>Widescreen</PresentationFormat>
  <Paragraphs>46</Paragraphs>
  <Slides>11</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5" baseType="lpstr">
      <vt:lpstr>Arial</vt:lpstr>
      <vt:lpstr>Book Antiqua</vt:lpstr>
      <vt:lpstr>Sales Direction 16X9</vt:lpstr>
      <vt:lpstr>Microsoft Excel Worksheet</vt:lpstr>
      <vt:lpstr>Linsane Brewery Market Analysis</vt:lpstr>
      <vt:lpstr>Introduction</vt:lpstr>
      <vt:lpstr>Data Cleansing Assumptions</vt:lpstr>
      <vt:lpstr>Breweries Per State</vt:lpstr>
      <vt:lpstr>Median ABV Per State</vt:lpstr>
      <vt:lpstr>Median IBU Per State</vt:lpstr>
      <vt:lpstr>Maximum  ABV and IBU</vt:lpstr>
      <vt:lpstr>Other Information</vt:lpstr>
      <vt:lpstr>Relationship Between IBU and ABV</vt:lpstr>
      <vt:lpstr>Conclusion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Linsane Brewery Market Study</dc:title>
  <dc:creator>Jason Lingle</dc:creator>
  <cp:lastModifiedBy>Jason Lingle</cp:lastModifiedBy>
  <cp:revision>17</cp:revision>
  <dcterms:created xsi:type="dcterms:W3CDTF">2018-02-27T21:39:40Z</dcterms:created>
  <dcterms:modified xsi:type="dcterms:W3CDTF">2018-02-28T02:57:58Z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