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66"/>
  </p:normalViewPr>
  <p:slideViewPr>
    <p:cSldViewPr snapToGrid="0" snapToObjects="1">
      <p:cViewPr>
        <p:scale>
          <a:sx n="80" d="100"/>
          <a:sy n="80" d="100"/>
        </p:scale>
        <p:origin x="16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FAD6-90C8-0E46-B2AE-9F2462545050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A4B-EE39-1549-A5FB-D8AD580C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FAD6-90C8-0E46-B2AE-9F2462545050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A4B-EE39-1549-A5FB-D8AD580C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0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FAD6-90C8-0E46-B2AE-9F2462545050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A4B-EE39-1549-A5FB-D8AD580C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5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FAD6-90C8-0E46-B2AE-9F2462545050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A4B-EE39-1549-A5FB-D8AD580C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FAD6-90C8-0E46-B2AE-9F2462545050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A4B-EE39-1549-A5FB-D8AD580C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9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FAD6-90C8-0E46-B2AE-9F2462545050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A4B-EE39-1549-A5FB-D8AD580C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0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FAD6-90C8-0E46-B2AE-9F2462545050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A4B-EE39-1549-A5FB-D8AD580C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8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FAD6-90C8-0E46-B2AE-9F2462545050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A4B-EE39-1549-A5FB-D8AD580C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FAD6-90C8-0E46-B2AE-9F2462545050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A4B-EE39-1549-A5FB-D8AD580C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FAD6-90C8-0E46-B2AE-9F2462545050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A4B-EE39-1549-A5FB-D8AD580C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7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FAD6-90C8-0E46-B2AE-9F2462545050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A4B-EE39-1549-A5FB-D8AD580C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9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1FAD6-90C8-0E46-B2AE-9F2462545050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9FA4B-EE39-1549-A5FB-D8AD580C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6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/>
          <p:cNvGrpSpPr/>
          <p:nvPr/>
        </p:nvGrpSpPr>
        <p:grpSpPr>
          <a:xfrm>
            <a:off x="3931667" y="244942"/>
            <a:ext cx="4043351" cy="3691645"/>
            <a:chOff x="1520624" y="261068"/>
            <a:chExt cx="5391135" cy="4922193"/>
          </a:xfrm>
        </p:grpSpPr>
        <p:sp>
          <p:nvSpPr>
            <p:cNvPr id="4" name="Oval 3"/>
            <p:cNvSpPr/>
            <p:nvPr/>
          </p:nvSpPr>
          <p:spPr>
            <a:xfrm>
              <a:off x="1966586" y="1489480"/>
              <a:ext cx="513567" cy="513567"/>
            </a:xfrm>
            <a:prstGeom prst="ellipse">
              <a:avLst/>
            </a:prstGeom>
            <a:ln w="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bias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966585" y="2715168"/>
              <a:ext cx="513567" cy="5135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6" name="Oval 5"/>
            <p:cNvSpPr/>
            <p:nvPr/>
          </p:nvSpPr>
          <p:spPr>
            <a:xfrm>
              <a:off x="1969267" y="2102324"/>
              <a:ext cx="513567" cy="5135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02181" y="3132064"/>
              <a:ext cx="303931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.</a:t>
              </a:r>
            </a:p>
            <a:p>
              <a:r>
                <a:rPr lang="en-US" sz="1350" dirty="0"/>
                <a:t>.</a:t>
              </a:r>
            </a:p>
            <a:p>
              <a:r>
                <a:rPr lang="en-US" sz="1350" dirty="0"/>
                <a:t>.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966585" y="4050833"/>
              <a:ext cx="513567" cy="5135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4045757" y="1489479"/>
              <a:ext cx="513567" cy="5135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4045756" y="2715167"/>
              <a:ext cx="513567" cy="5135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Oval 10"/>
            <p:cNvSpPr/>
            <p:nvPr/>
          </p:nvSpPr>
          <p:spPr>
            <a:xfrm>
              <a:off x="4048438" y="2102323"/>
              <a:ext cx="513567" cy="5135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81352" y="3132062"/>
              <a:ext cx="303931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.</a:t>
              </a:r>
            </a:p>
            <a:p>
              <a:r>
                <a:rPr lang="en-US" sz="1350" dirty="0"/>
                <a:t>.</a:t>
              </a:r>
            </a:p>
            <a:p>
              <a:r>
                <a:rPr lang="en-US" sz="1350" dirty="0"/>
                <a:t>.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045756" y="4050832"/>
              <a:ext cx="513567" cy="5135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4" name="Oval 13"/>
            <p:cNvSpPr/>
            <p:nvPr/>
          </p:nvSpPr>
          <p:spPr>
            <a:xfrm>
              <a:off x="4045756" y="876635"/>
              <a:ext cx="513567" cy="51356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bias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045756" y="4669694"/>
              <a:ext cx="513567" cy="5135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6" name="Oval 15"/>
            <p:cNvSpPr/>
            <p:nvPr/>
          </p:nvSpPr>
          <p:spPr>
            <a:xfrm>
              <a:off x="5943394" y="1489480"/>
              <a:ext cx="513567" cy="5135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7" name="Oval 16"/>
            <p:cNvSpPr/>
            <p:nvPr/>
          </p:nvSpPr>
          <p:spPr>
            <a:xfrm>
              <a:off x="5943393" y="2715168"/>
              <a:ext cx="513567" cy="5135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8" name="Oval 17"/>
            <p:cNvSpPr/>
            <p:nvPr/>
          </p:nvSpPr>
          <p:spPr>
            <a:xfrm>
              <a:off x="5946075" y="2102324"/>
              <a:ext cx="513567" cy="5135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78990" y="3132064"/>
              <a:ext cx="303931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.</a:t>
              </a:r>
            </a:p>
            <a:p>
              <a:r>
                <a:rPr lang="en-US" sz="1350" dirty="0"/>
                <a:t>.</a:t>
              </a:r>
            </a:p>
            <a:p>
              <a:r>
                <a:rPr lang="en-US" sz="1350" dirty="0"/>
                <a:t>.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5943393" y="4050833"/>
              <a:ext cx="513567" cy="5135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22" name="Straight Arrow Connector 21"/>
            <p:cNvCxnSpPr>
              <a:stCxn id="4" idx="6"/>
              <a:endCxn id="9" idx="2"/>
            </p:cNvCxnSpPr>
            <p:nvPr/>
          </p:nvCxnSpPr>
          <p:spPr>
            <a:xfrm flipV="1">
              <a:off x="2480153" y="1746263"/>
              <a:ext cx="15656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" idx="6"/>
              <a:endCxn id="11" idx="2"/>
            </p:cNvCxnSpPr>
            <p:nvPr/>
          </p:nvCxnSpPr>
          <p:spPr>
            <a:xfrm>
              <a:off x="2480153" y="1746264"/>
              <a:ext cx="1568285" cy="612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0" idx="2"/>
            </p:cNvCxnSpPr>
            <p:nvPr/>
          </p:nvCxnSpPr>
          <p:spPr>
            <a:xfrm>
              <a:off x="2480153" y="1697277"/>
              <a:ext cx="1565603" cy="1274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3" idx="2"/>
            </p:cNvCxnSpPr>
            <p:nvPr/>
          </p:nvCxnSpPr>
          <p:spPr>
            <a:xfrm>
              <a:off x="2480153" y="1697277"/>
              <a:ext cx="1565603" cy="2610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5" idx="2"/>
            </p:cNvCxnSpPr>
            <p:nvPr/>
          </p:nvCxnSpPr>
          <p:spPr>
            <a:xfrm>
              <a:off x="2480153" y="1697277"/>
              <a:ext cx="1565603" cy="32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6"/>
              <a:endCxn id="9" idx="2"/>
            </p:cNvCxnSpPr>
            <p:nvPr/>
          </p:nvCxnSpPr>
          <p:spPr>
            <a:xfrm flipV="1">
              <a:off x="2482834" y="1746263"/>
              <a:ext cx="1562923" cy="612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6" idx="6"/>
              <a:endCxn id="11" idx="2"/>
            </p:cNvCxnSpPr>
            <p:nvPr/>
          </p:nvCxnSpPr>
          <p:spPr>
            <a:xfrm flipV="1">
              <a:off x="2482834" y="2359107"/>
              <a:ext cx="15656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6" idx="6"/>
              <a:endCxn id="10" idx="2"/>
            </p:cNvCxnSpPr>
            <p:nvPr/>
          </p:nvCxnSpPr>
          <p:spPr>
            <a:xfrm>
              <a:off x="2482834" y="2359108"/>
              <a:ext cx="1562922" cy="612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13" idx="2"/>
            </p:cNvCxnSpPr>
            <p:nvPr/>
          </p:nvCxnSpPr>
          <p:spPr>
            <a:xfrm>
              <a:off x="2482834" y="2310121"/>
              <a:ext cx="1562922" cy="1997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15" idx="2"/>
            </p:cNvCxnSpPr>
            <p:nvPr/>
          </p:nvCxnSpPr>
          <p:spPr>
            <a:xfrm>
              <a:off x="2482834" y="2310121"/>
              <a:ext cx="1562922" cy="2616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" idx="6"/>
              <a:endCxn id="9" idx="2"/>
            </p:cNvCxnSpPr>
            <p:nvPr/>
          </p:nvCxnSpPr>
          <p:spPr>
            <a:xfrm flipV="1">
              <a:off x="2480152" y="1746263"/>
              <a:ext cx="1565605" cy="122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5" idx="6"/>
              <a:endCxn id="11" idx="2"/>
            </p:cNvCxnSpPr>
            <p:nvPr/>
          </p:nvCxnSpPr>
          <p:spPr>
            <a:xfrm flipV="1">
              <a:off x="2480152" y="2359107"/>
              <a:ext cx="1568286" cy="612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" idx="6"/>
              <a:endCxn id="10" idx="2"/>
            </p:cNvCxnSpPr>
            <p:nvPr/>
          </p:nvCxnSpPr>
          <p:spPr>
            <a:xfrm flipV="1">
              <a:off x="2480152" y="2971951"/>
              <a:ext cx="15656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" idx="6"/>
              <a:endCxn id="13" idx="2"/>
            </p:cNvCxnSpPr>
            <p:nvPr/>
          </p:nvCxnSpPr>
          <p:spPr>
            <a:xfrm>
              <a:off x="2480152" y="2971952"/>
              <a:ext cx="1565604" cy="1335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15" idx="2"/>
            </p:cNvCxnSpPr>
            <p:nvPr/>
          </p:nvCxnSpPr>
          <p:spPr>
            <a:xfrm>
              <a:off x="2480152" y="2922965"/>
              <a:ext cx="1565604" cy="2003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8" idx="6"/>
              <a:endCxn id="9" idx="2"/>
            </p:cNvCxnSpPr>
            <p:nvPr/>
          </p:nvCxnSpPr>
          <p:spPr>
            <a:xfrm flipV="1">
              <a:off x="2480152" y="1746263"/>
              <a:ext cx="1565605" cy="2561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8" idx="6"/>
              <a:endCxn id="11" idx="2"/>
            </p:cNvCxnSpPr>
            <p:nvPr/>
          </p:nvCxnSpPr>
          <p:spPr>
            <a:xfrm flipV="1">
              <a:off x="2480152" y="2359107"/>
              <a:ext cx="1568286" cy="19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8" idx="6"/>
              <a:endCxn id="10" idx="2"/>
            </p:cNvCxnSpPr>
            <p:nvPr/>
          </p:nvCxnSpPr>
          <p:spPr>
            <a:xfrm flipV="1">
              <a:off x="2480152" y="2971951"/>
              <a:ext cx="1565604" cy="1335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8" idx="6"/>
              <a:endCxn id="13" idx="2"/>
            </p:cNvCxnSpPr>
            <p:nvPr/>
          </p:nvCxnSpPr>
          <p:spPr>
            <a:xfrm flipV="1">
              <a:off x="2480152" y="4307616"/>
              <a:ext cx="15656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8" idx="6"/>
              <a:endCxn id="15" idx="2"/>
            </p:cNvCxnSpPr>
            <p:nvPr/>
          </p:nvCxnSpPr>
          <p:spPr>
            <a:xfrm>
              <a:off x="2480152" y="4307617"/>
              <a:ext cx="1565604" cy="618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4" idx="6"/>
              <a:endCxn id="16" idx="2"/>
            </p:cNvCxnSpPr>
            <p:nvPr/>
          </p:nvCxnSpPr>
          <p:spPr>
            <a:xfrm>
              <a:off x="4559323" y="1133419"/>
              <a:ext cx="1384071" cy="612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4" idx="6"/>
              <a:endCxn id="18" idx="2"/>
            </p:cNvCxnSpPr>
            <p:nvPr/>
          </p:nvCxnSpPr>
          <p:spPr>
            <a:xfrm>
              <a:off x="4559323" y="1133419"/>
              <a:ext cx="1386752" cy="122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17" idx="2"/>
            </p:cNvCxnSpPr>
            <p:nvPr/>
          </p:nvCxnSpPr>
          <p:spPr>
            <a:xfrm>
              <a:off x="4559323" y="1182406"/>
              <a:ext cx="1384070" cy="1789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20" idx="2"/>
            </p:cNvCxnSpPr>
            <p:nvPr/>
          </p:nvCxnSpPr>
          <p:spPr>
            <a:xfrm>
              <a:off x="4559323" y="1182406"/>
              <a:ext cx="1384070" cy="3125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9" idx="6"/>
              <a:endCxn id="16" idx="2"/>
            </p:cNvCxnSpPr>
            <p:nvPr/>
          </p:nvCxnSpPr>
          <p:spPr>
            <a:xfrm>
              <a:off x="4559324" y="1746263"/>
              <a:ext cx="138407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9" idx="6"/>
              <a:endCxn id="18" idx="2"/>
            </p:cNvCxnSpPr>
            <p:nvPr/>
          </p:nvCxnSpPr>
          <p:spPr>
            <a:xfrm>
              <a:off x="4559324" y="1746263"/>
              <a:ext cx="1386751" cy="612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" idx="6"/>
              <a:endCxn id="17" idx="2"/>
            </p:cNvCxnSpPr>
            <p:nvPr/>
          </p:nvCxnSpPr>
          <p:spPr>
            <a:xfrm>
              <a:off x="4559324" y="1746263"/>
              <a:ext cx="1384069" cy="122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" idx="6"/>
              <a:endCxn id="20" idx="2"/>
            </p:cNvCxnSpPr>
            <p:nvPr/>
          </p:nvCxnSpPr>
          <p:spPr>
            <a:xfrm>
              <a:off x="4559324" y="1746263"/>
              <a:ext cx="1384069" cy="2561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1" idx="6"/>
            </p:cNvCxnSpPr>
            <p:nvPr/>
          </p:nvCxnSpPr>
          <p:spPr>
            <a:xfrm>
              <a:off x="4562005" y="2359107"/>
              <a:ext cx="1381388" cy="1899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1" idx="6"/>
              <a:endCxn id="17" idx="2"/>
            </p:cNvCxnSpPr>
            <p:nvPr/>
          </p:nvCxnSpPr>
          <p:spPr>
            <a:xfrm>
              <a:off x="4562005" y="2359107"/>
              <a:ext cx="1381388" cy="612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endCxn id="18" idx="2"/>
            </p:cNvCxnSpPr>
            <p:nvPr/>
          </p:nvCxnSpPr>
          <p:spPr>
            <a:xfrm flipV="1">
              <a:off x="4562005" y="2359108"/>
              <a:ext cx="1384070" cy="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11" idx="6"/>
              <a:endCxn id="16" idx="2"/>
            </p:cNvCxnSpPr>
            <p:nvPr/>
          </p:nvCxnSpPr>
          <p:spPr>
            <a:xfrm flipV="1">
              <a:off x="4562005" y="1746264"/>
              <a:ext cx="1381389" cy="612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0" idx="6"/>
              <a:endCxn id="16" idx="2"/>
            </p:cNvCxnSpPr>
            <p:nvPr/>
          </p:nvCxnSpPr>
          <p:spPr>
            <a:xfrm flipV="1">
              <a:off x="4559323" y="1746264"/>
              <a:ext cx="1384071" cy="1225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" idx="6"/>
              <a:endCxn id="18" idx="2"/>
            </p:cNvCxnSpPr>
            <p:nvPr/>
          </p:nvCxnSpPr>
          <p:spPr>
            <a:xfrm flipV="1">
              <a:off x="4559323" y="2359108"/>
              <a:ext cx="1386752" cy="612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0" idx="6"/>
            </p:cNvCxnSpPr>
            <p:nvPr/>
          </p:nvCxnSpPr>
          <p:spPr>
            <a:xfrm flipV="1">
              <a:off x="4559323" y="2922965"/>
              <a:ext cx="1386752" cy="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0" idx="6"/>
              <a:endCxn id="20" idx="2"/>
            </p:cNvCxnSpPr>
            <p:nvPr/>
          </p:nvCxnSpPr>
          <p:spPr>
            <a:xfrm>
              <a:off x="4559323" y="2971951"/>
              <a:ext cx="1384070" cy="1335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3" idx="6"/>
              <a:endCxn id="16" idx="2"/>
            </p:cNvCxnSpPr>
            <p:nvPr/>
          </p:nvCxnSpPr>
          <p:spPr>
            <a:xfrm flipV="1">
              <a:off x="4559323" y="1746264"/>
              <a:ext cx="1384071" cy="2561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3" idx="6"/>
              <a:endCxn id="18" idx="2"/>
            </p:cNvCxnSpPr>
            <p:nvPr/>
          </p:nvCxnSpPr>
          <p:spPr>
            <a:xfrm flipV="1">
              <a:off x="4559323" y="2359108"/>
              <a:ext cx="1386752" cy="194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3" idx="6"/>
              <a:endCxn id="17" idx="2"/>
            </p:cNvCxnSpPr>
            <p:nvPr/>
          </p:nvCxnSpPr>
          <p:spPr>
            <a:xfrm flipV="1">
              <a:off x="4559323" y="2971952"/>
              <a:ext cx="1384070" cy="1335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3" idx="6"/>
              <a:endCxn id="20" idx="2"/>
            </p:cNvCxnSpPr>
            <p:nvPr/>
          </p:nvCxnSpPr>
          <p:spPr>
            <a:xfrm>
              <a:off x="4559323" y="4307616"/>
              <a:ext cx="138407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5" idx="6"/>
              <a:endCxn id="16" idx="2"/>
            </p:cNvCxnSpPr>
            <p:nvPr/>
          </p:nvCxnSpPr>
          <p:spPr>
            <a:xfrm flipV="1">
              <a:off x="4559323" y="1746264"/>
              <a:ext cx="1384071" cy="3180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5" idx="6"/>
              <a:endCxn id="18" idx="2"/>
            </p:cNvCxnSpPr>
            <p:nvPr/>
          </p:nvCxnSpPr>
          <p:spPr>
            <a:xfrm flipV="1">
              <a:off x="4559323" y="2359108"/>
              <a:ext cx="1386752" cy="2567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5" idx="6"/>
            </p:cNvCxnSpPr>
            <p:nvPr/>
          </p:nvCxnSpPr>
          <p:spPr>
            <a:xfrm flipV="1">
              <a:off x="4559323" y="2922966"/>
              <a:ext cx="1386752" cy="2003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5" idx="6"/>
              <a:endCxn id="20" idx="2"/>
            </p:cNvCxnSpPr>
            <p:nvPr/>
          </p:nvCxnSpPr>
          <p:spPr>
            <a:xfrm flipV="1">
              <a:off x="4559323" y="4307617"/>
              <a:ext cx="1384070" cy="618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2346368" y="261068"/>
              <a:ext cx="387713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Hidden layer </a:t>
              </a:r>
            </a:p>
            <a:p>
              <a:pPr algn="ctr"/>
              <a:r>
                <a:rPr lang="en-US" sz="1350" dirty="0"/>
                <a:t>(can have more than one hidden layer)</a:t>
              </a:r>
            </a:p>
          </p:txBody>
        </p:sp>
        <p:sp>
          <p:nvSpPr>
            <p:cNvPr id="146" name="Left Brace 145"/>
            <p:cNvSpPr/>
            <p:nvPr/>
          </p:nvSpPr>
          <p:spPr>
            <a:xfrm>
              <a:off x="1520624" y="2070603"/>
              <a:ext cx="443279" cy="2493795"/>
            </a:xfrm>
            <a:prstGeom prst="leftBrace">
              <a:avLst>
                <a:gd name="adj1" fmla="val 1526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37377" y="1052591"/>
              <a:ext cx="125666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Input layer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481966" y="1057573"/>
              <a:ext cx="142979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Output layer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2910138" y="2382909"/>
            <a:ext cx="10953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784 Features</a:t>
            </a:r>
          </a:p>
        </p:txBody>
      </p:sp>
      <p:sp>
        <p:nvSpPr>
          <p:cNvPr id="153" name="Right Brace 152"/>
          <p:cNvSpPr/>
          <p:nvPr/>
        </p:nvSpPr>
        <p:spPr>
          <a:xfrm>
            <a:off x="7689767" y="1181967"/>
            <a:ext cx="342900" cy="227783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4" name="TextBox 153"/>
          <p:cNvSpPr txBox="1"/>
          <p:nvPr/>
        </p:nvSpPr>
        <p:spPr>
          <a:xfrm>
            <a:off x="8093071" y="2162475"/>
            <a:ext cx="16050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10 prediction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/>
              <p:cNvSpPr txBox="1"/>
              <p:nvPr/>
            </p:nvSpPr>
            <p:spPr>
              <a:xfrm>
                <a:off x="5130449" y="3959363"/>
                <a:ext cx="342855" cy="207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sz="1350" dirty="0" smtClean="0">
                    <a:ea typeface="Cambria Math" charset="0"/>
                    <a:cs typeface="Cambria Math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sz="1350" i="1" baseline="30000"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endParaRPr lang="en-US" sz="1350" baseline="30000" dirty="0"/>
              </a:p>
            </p:txBody>
          </p:sp>
        </mc:Choice>
        <mc:Fallback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449" y="3959363"/>
                <a:ext cx="342855" cy="207749"/>
              </a:xfrm>
              <a:prstGeom prst="rect">
                <a:avLst/>
              </a:prstGeom>
              <a:blipFill rotWithShape="0">
                <a:blip r:embed="rId2"/>
                <a:stretch>
                  <a:fillRect l="-32143" t="-2647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>
                <a:off x="6724218" y="3959363"/>
                <a:ext cx="342855" cy="207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sz="1350" dirty="0" smtClean="0">
                    <a:ea typeface="Cambria Math" charset="0"/>
                    <a:cs typeface="Cambria Math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sz="1350" i="1" baseline="3000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endParaRPr lang="en-US" sz="1350" baseline="30000" dirty="0"/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218" y="3959363"/>
                <a:ext cx="342855" cy="207749"/>
              </a:xfrm>
              <a:prstGeom prst="rect">
                <a:avLst/>
              </a:prstGeom>
              <a:blipFill rotWithShape="0">
                <a:blip r:embed="rId3"/>
                <a:stretch>
                  <a:fillRect l="-30357" t="-2647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TextBox 163"/>
          <p:cNvSpPr txBox="1"/>
          <p:nvPr/>
        </p:nvSpPr>
        <p:spPr>
          <a:xfrm>
            <a:off x="4395870" y="3959363"/>
            <a:ext cx="4397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/>
              <a:t>X</a:t>
            </a:r>
            <a:r>
              <a:rPr lang="en-US" sz="1350" b="1" baseline="30000" dirty="0" smtClean="0"/>
              <a:t>(1)</a:t>
            </a:r>
            <a:endParaRPr lang="en-US" sz="1350" b="1" baseline="30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895019" y="3959363"/>
            <a:ext cx="4074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smtClean="0"/>
              <a:t>X</a:t>
            </a:r>
            <a:r>
              <a:rPr lang="en-US" sz="1350" b="1" baseline="30000" dirty="0" smtClean="0"/>
              <a:t>(2)</a:t>
            </a:r>
            <a:endParaRPr lang="en-US" sz="1350" b="1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/>
              <p:cNvSpPr txBox="1"/>
              <p:nvPr/>
            </p:nvSpPr>
            <p:spPr>
              <a:xfrm>
                <a:off x="7307020" y="3959363"/>
                <a:ext cx="263648" cy="207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l-GR" sz="1350" b="1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1350" b="1" i="1">
                              <a:latin typeface="Cambria Math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1350" b="1" dirty="0"/>
              </a:p>
            </p:txBody>
          </p:sp>
        </mc:Choice>
        <mc:Fallback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20" y="3959363"/>
                <a:ext cx="263648" cy="207749"/>
              </a:xfrm>
              <a:prstGeom prst="rect">
                <a:avLst/>
              </a:prstGeom>
              <a:blipFill rotWithShape="0">
                <a:blip r:embed="rId4"/>
                <a:stretch>
                  <a:fillRect t="-23529" r="-53488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67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85802" y="1137632"/>
                <a:ext cx="987706" cy="565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sz="135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135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802" y="1137632"/>
                <a:ext cx="987706" cy="5659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105286" y="17148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785 x </a:t>
            </a:r>
            <a:r>
              <a:rPr lang="en-US" sz="1200" i="1" dirty="0"/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52232" y="1125202"/>
                <a:ext cx="987706" cy="565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sz="135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135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232" y="1125202"/>
                <a:ext cx="987706" cy="5659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flipV="1">
                <a:off x="4475112" y="1360662"/>
                <a:ext cx="501008" cy="207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4475112" y="1360662"/>
                <a:ext cx="501008" cy="2077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696564" y="173135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n</a:t>
            </a:r>
            <a:r>
              <a:rPr lang="en-US" sz="1200" dirty="0" smtClean="0"/>
              <a:t> x 785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338726" y="3676354"/>
                <a:ext cx="465826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i="1" dirty="0" smtClean="0"/>
                  <a:t>m</a:t>
                </a:r>
                <a:r>
                  <a:rPr lang="en-US" sz="1350" dirty="0"/>
                  <a:t> is the number of input examples</a:t>
                </a:r>
              </a:p>
              <a:p>
                <a:r>
                  <a:rPr lang="en-US" sz="1350" i="1" dirty="0"/>
                  <a:t>n</a:t>
                </a:r>
                <a:r>
                  <a:rPr lang="en-US" sz="1350" dirty="0"/>
                  <a:t> is the number of hidden layer nodes (excluding the bias node)</a:t>
                </a:r>
              </a:p>
              <a:p>
                <a:r>
                  <a:rPr lang="en-US" sz="1350" b="1" dirty="0"/>
                  <a:t>X </a:t>
                </a:r>
                <a:r>
                  <a:rPr lang="en-US" sz="1350" dirty="0"/>
                  <a:t>is a 785 x </a:t>
                </a:r>
                <a:r>
                  <a:rPr lang="en-US" sz="1350" i="1" dirty="0"/>
                  <a:t>m</a:t>
                </a:r>
                <a:r>
                  <a:rPr lang="en-US" sz="1350" dirty="0"/>
                  <a:t> matrix of input example features</a:t>
                </a:r>
              </a:p>
              <a:p>
                <a14:m>
                  <m:oMath xmlns:m="http://schemas.openxmlformats.org/officeDocument/2006/math">
                    <m:r>
                      <a:rPr lang="en-US" sz="135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a:rPr lang="en-US" sz="1350" i="1" baseline="30000"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 sz="1350" dirty="0"/>
                  <a:t> is a 785 x </a:t>
                </a:r>
                <a:r>
                  <a:rPr lang="en-US" sz="1350" i="1" dirty="0"/>
                  <a:t>n</a:t>
                </a:r>
                <a:r>
                  <a:rPr lang="en-US" sz="1350" dirty="0"/>
                  <a:t> matrix of the weight for first hidden layer</a:t>
                </a:r>
              </a:p>
              <a:p>
                <a14:m>
                  <m:oMath xmlns:m="http://schemas.openxmlformats.org/officeDocument/2006/math">
                    <m:r>
                      <a:rPr lang="en-US" sz="135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a:rPr lang="en-US" sz="1350" i="1" baseline="30000">
                        <a:latin typeface="Cambria Math" charset="0"/>
                        <a:ea typeface="Cambria Math" charset="0"/>
                        <a:cs typeface="Cambria Math" charset="0"/>
                      </a:rPr>
                      <m:t>2 </m:t>
                    </m:r>
                  </m:oMath>
                </a14:m>
                <a:r>
                  <a:rPr lang="en-US" sz="1350" b="1" dirty="0"/>
                  <a:t> </a:t>
                </a:r>
                <a:r>
                  <a:rPr lang="en-US" sz="1350" dirty="0"/>
                  <a:t>is a (</a:t>
                </a:r>
                <a:r>
                  <a:rPr lang="en-US" sz="1350" i="1" dirty="0"/>
                  <a:t>n</a:t>
                </a:r>
                <a:r>
                  <a:rPr lang="en-US" sz="1350" dirty="0"/>
                  <a:t>+1) x 10 matrix  of the weight for the output layer</a:t>
                </a:r>
              </a:p>
              <a:p>
                <a:r>
                  <a:rPr lang="en-US" sz="1350" b="1" dirty="0" smtClean="0"/>
                  <a:t>X</a:t>
                </a:r>
                <a:r>
                  <a:rPr lang="en-US" sz="1350" b="1" dirty="0" smtClean="0"/>
                  <a:t>’</a:t>
                </a:r>
                <a:r>
                  <a:rPr lang="en-US" sz="1350" b="1" baseline="30000" dirty="0" smtClean="0"/>
                  <a:t>(2)</a:t>
                </a:r>
                <a:r>
                  <a:rPr lang="en-US" sz="1350" b="1" dirty="0" smtClean="0"/>
                  <a:t> </a:t>
                </a:r>
                <a:r>
                  <a:rPr lang="en-US" sz="1350" dirty="0" smtClean="0"/>
                  <a:t>is a </a:t>
                </a:r>
                <a:r>
                  <a:rPr lang="en-US" sz="1350" i="1" dirty="0" smtClean="0"/>
                  <a:t>n</a:t>
                </a:r>
                <a:r>
                  <a:rPr lang="en-US" sz="1350" dirty="0" smtClean="0"/>
                  <a:t> x </a:t>
                </a:r>
                <a:r>
                  <a:rPr lang="en-US" sz="1350" i="1" dirty="0" smtClean="0"/>
                  <a:t>m </a:t>
                </a:r>
                <a:r>
                  <a:rPr lang="en-US" sz="1350" dirty="0" smtClean="0"/>
                  <a:t>matrix (excluding bias)</a:t>
                </a:r>
                <a:endParaRPr lang="en-US" sz="1350" b="1" dirty="0" smtClean="0"/>
              </a:p>
              <a:p>
                <a:r>
                  <a:rPr lang="en-US" sz="1350" b="1" dirty="0" smtClean="0"/>
                  <a:t>X</a:t>
                </a:r>
                <a:r>
                  <a:rPr lang="en-US" sz="1350" b="1" baseline="30000" dirty="0" smtClean="0"/>
                  <a:t>(2)</a:t>
                </a:r>
                <a:r>
                  <a:rPr lang="en-US" sz="1350" b="1" dirty="0" smtClean="0"/>
                  <a:t> </a:t>
                </a:r>
                <a:r>
                  <a:rPr lang="en-US" sz="1350" dirty="0"/>
                  <a:t>is a </a:t>
                </a:r>
                <a:r>
                  <a:rPr lang="en-US" sz="1350" dirty="0" smtClean="0"/>
                  <a:t>(</a:t>
                </a:r>
                <a:r>
                  <a:rPr lang="en-US" sz="1350" i="1" dirty="0" smtClean="0"/>
                  <a:t>n</a:t>
                </a:r>
                <a:r>
                  <a:rPr lang="en-US" sz="1350" dirty="0" smtClean="0"/>
                  <a:t>+1) </a:t>
                </a:r>
                <a:r>
                  <a:rPr lang="en-US" sz="1350" dirty="0"/>
                  <a:t>x </a:t>
                </a:r>
                <a:r>
                  <a:rPr lang="en-US" sz="1350" i="1" dirty="0"/>
                  <a:t>m</a:t>
                </a:r>
                <a:r>
                  <a:rPr lang="en-US" sz="1350" dirty="0"/>
                  <a:t> matrix </a:t>
                </a:r>
                <a:r>
                  <a:rPr lang="en-US" sz="1350" dirty="0" smtClean="0"/>
                  <a:t>(add bias to </a:t>
                </a:r>
                <a:r>
                  <a:rPr lang="en-US" sz="1350" b="1" dirty="0" smtClean="0"/>
                  <a:t>X’</a:t>
                </a:r>
                <a:r>
                  <a:rPr lang="en-US" sz="1350" b="1" baseline="30000" dirty="0" smtClean="0"/>
                  <a:t>(2)</a:t>
                </a:r>
                <a:r>
                  <a:rPr lang="en-US" sz="1350" dirty="0" smtClean="0"/>
                  <a:t>)</a:t>
                </a:r>
                <a:endParaRPr lang="en-US" sz="135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35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350" b="1" i="1">
                            <a:latin typeface="Cambria Math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1350" dirty="0"/>
                  <a:t> is a 10 x m matrix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26" y="3676354"/>
                <a:ext cx="4658263" cy="1754326"/>
              </a:xfrm>
              <a:prstGeom prst="rect">
                <a:avLst/>
              </a:prstGeom>
              <a:blipFill rotWithShape="0">
                <a:blip r:embed="rId5"/>
                <a:stretch>
                  <a:fillRect l="-393" t="-347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952232" y="824475"/>
            <a:ext cx="108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 layer </a:t>
            </a:r>
            <a:r>
              <a:rPr lang="en-US" sz="1200" b="1" dirty="0" smtClean="0"/>
              <a:t>X</a:t>
            </a:r>
            <a:r>
              <a:rPr lang="en-US" sz="1200" b="1" baseline="30000" dirty="0" smtClean="0"/>
              <a:t>(1)</a:t>
            </a:r>
            <a:endParaRPr lang="en-US" sz="1200" b="1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897526" y="869684"/>
                <a:ext cx="3063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lang="en-US" sz="12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1200" baseline="30000" dirty="0"/>
                            <m:t> 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526" y="869684"/>
                <a:ext cx="306366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5882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V="1">
                <a:off x="5939938" y="1360662"/>
                <a:ext cx="501008" cy="207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5939938" y="1360662"/>
                <a:ext cx="501008" cy="20774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562957" y="171485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n</a:t>
            </a:r>
            <a:r>
              <a:rPr lang="en-US" sz="1200" dirty="0" smtClean="0"/>
              <a:t> x </a:t>
            </a:r>
            <a:r>
              <a:rPr lang="en-US" sz="1200" i="1" dirty="0"/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09903" y="1125202"/>
                <a:ext cx="987706" cy="565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sz="135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135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903" y="1125202"/>
                <a:ext cx="987706" cy="5659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368096" y="824475"/>
            <a:ext cx="12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hidden layer </a:t>
            </a:r>
            <a:r>
              <a:rPr lang="en-US" sz="1200" b="1" dirty="0" smtClean="0"/>
              <a:t>X’</a:t>
            </a:r>
            <a:r>
              <a:rPr lang="en-US" sz="1200" b="1" baseline="30000" dirty="0" smtClean="0"/>
              <a:t>(2)</a:t>
            </a:r>
            <a:endParaRPr lang="en-US" sz="1200" b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92522" y="2466298"/>
                <a:ext cx="987706" cy="565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sz="135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135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522" y="2466298"/>
                <a:ext cx="987706" cy="56592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112006" y="3043520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i="1" dirty="0" smtClean="0"/>
              <a:t>n</a:t>
            </a:r>
            <a:r>
              <a:rPr lang="en-US" sz="1200" dirty="0" smtClean="0"/>
              <a:t>+1) x </a:t>
            </a:r>
            <a:r>
              <a:rPr lang="en-US" sz="1200" i="1" dirty="0"/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58952" y="2453868"/>
                <a:ext cx="987706" cy="565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sz="135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135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952" y="2453868"/>
                <a:ext cx="987706" cy="56592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flipV="1">
                <a:off x="4481832" y="2689328"/>
                <a:ext cx="501008" cy="207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4481832" y="2689328"/>
                <a:ext cx="501008" cy="2077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703284" y="3060017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10</a:t>
            </a:r>
            <a:r>
              <a:rPr lang="en-US" sz="1200" dirty="0" smtClean="0"/>
              <a:t> x (</a:t>
            </a:r>
            <a:r>
              <a:rPr lang="en-US" sz="1200" i="1" dirty="0" smtClean="0"/>
              <a:t>n</a:t>
            </a:r>
            <a:r>
              <a:rPr lang="en-US" sz="1200" dirty="0" smtClean="0"/>
              <a:t>+1)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952232" y="2153141"/>
            <a:ext cx="1191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hidden layer </a:t>
            </a:r>
            <a:r>
              <a:rPr lang="en-US" sz="1200" b="1" dirty="0" smtClean="0"/>
              <a:t>X</a:t>
            </a:r>
            <a:r>
              <a:rPr lang="en-US" sz="1200" b="1" baseline="30000" dirty="0" smtClean="0"/>
              <a:t>(2)</a:t>
            </a:r>
            <a:endParaRPr lang="en-US" sz="1200" b="1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904246" y="2198350"/>
                <a:ext cx="3063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  <m:r>
                            <a:rPr lang="en-US" sz="12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200" baseline="30000" dirty="0"/>
                            <m:t> 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246" y="2198350"/>
                <a:ext cx="306366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5882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flipV="1">
                <a:off x="5946658" y="2689328"/>
                <a:ext cx="501008" cy="207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5946658" y="2689328"/>
                <a:ext cx="501008" cy="20774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6569677" y="304352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n</a:t>
            </a:r>
            <a:r>
              <a:rPr lang="en-US" sz="1200" dirty="0" smtClean="0"/>
              <a:t> x </a:t>
            </a:r>
            <a:r>
              <a:rPr lang="en-US" sz="1200" i="1" dirty="0"/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416623" y="2453868"/>
                <a:ext cx="987706" cy="565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sz="135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135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uk-UA" sz="135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623" y="2453868"/>
                <a:ext cx="987706" cy="56592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377221" y="2153141"/>
                <a:ext cx="10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output layer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200" b="1" i="1" smtClean="0">
                            <a:latin typeface="Cambria Math" charset="0"/>
                          </a:rPr>
                          <m:t>𝒚</m:t>
                        </m:r>
                      </m:e>
                    </m:acc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221" y="2153141"/>
                <a:ext cx="1072345" cy="276999"/>
              </a:xfrm>
              <a:prstGeom prst="rect">
                <a:avLst/>
              </a:prstGeom>
              <a:blipFill rotWithShape="0">
                <a:blip r:embed="rId14"/>
                <a:stretch>
                  <a:fillRect r="-2045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14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71" y="1733436"/>
            <a:ext cx="6012398" cy="394255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69" y="1838816"/>
            <a:ext cx="5715902" cy="369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8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175</Words>
  <Application>Microsoft Macintosh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2015-12-13T00:01:57Z</dcterms:created>
  <dcterms:modified xsi:type="dcterms:W3CDTF">2015-12-16T05:03:11Z</dcterms:modified>
</cp:coreProperties>
</file>