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8" r:id="rId3"/>
    <p:sldId id="264" r:id="rId4"/>
    <p:sldId id="267" r:id="rId5"/>
    <p:sldId id="262" r:id="rId6"/>
    <p:sldId id="265" r:id="rId7"/>
    <p:sldId id="266" r:id="rId8"/>
    <p:sldId id="268" r:id="rId9"/>
    <p:sldId id="257" r:id="rId10"/>
    <p:sldId id="26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58A5-0CAE-2B4B-A6D4-DD534C65F5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DE0-4341-8B49-AB75-781DD478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wsroom.uber.com/inferring-uber-rider-destin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959525"/>
            <a:ext cx="7772400" cy="15456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Taxi</a:t>
            </a:r>
            <a:r>
              <a:rPr lang="en-US" sz="5400" dirty="0" smtClean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Trajectory Prediction</a:t>
            </a:r>
            <a:endParaRPr lang="en-US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3000" y="52022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Machine Learning: Data to Model </a:t>
            </a:r>
          </a:p>
          <a:p>
            <a:pPr marL="0" indent="0" algn="ctr">
              <a:buNone/>
            </a:pPr>
            <a:r>
              <a:rPr lang="en-US" b="1" dirty="0" smtClean="0"/>
              <a:t>Final Project Proposal</a:t>
            </a:r>
          </a:p>
          <a:p>
            <a:pPr marL="0" indent="0" algn="ctr">
              <a:buNone/>
            </a:pPr>
            <a:r>
              <a:rPr lang="en-US" b="1" dirty="0" err="1" smtClean="0"/>
              <a:t>Qun</a:t>
            </a:r>
            <a:r>
              <a:rPr lang="en-US" b="1" dirty="0" smtClean="0"/>
              <a:t> Gao, Li-Yi Lin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87991" y="2306842"/>
            <a:ext cx="7168019" cy="2551101"/>
            <a:chOff x="1290181" y="2423492"/>
            <a:chExt cx="7168019" cy="243445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181" y="2505205"/>
              <a:ext cx="7168019" cy="2352739"/>
            </a:xfrm>
            <a:prstGeom prst="rect">
              <a:avLst/>
            </a:prstGeom>
            <a:effectLst>
              <a:softEdge rad="101600"/>
            </a:effectLst>
          </p:spPr>
        </p:pic>
        <p:cxnSp>
          <p:nvCxnSpPr>
            <p:cNvPr id="9" name="Curved Connector 8"/>
            <p:cNvCxnSpPr/>
            <p:nvPr/>
          </p:nvCxnSpPr>
          <p:spPr>
            <a:xfrm rot="10800000">
              <a:off x="6316249" y="3807913"/>
              <a:ext cx="776616" cy="475989"/>
            </a:xfrm>
            <a:prstGeom prst="curved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10800000">
              <a:off x="3670128" y="2980211"/>
              <a:ext cx="2646120" cy="827703"/>
            </a:xfrm>
            <a:prstGeom prst="curvedConnector3">
              <a:avLst/>
            </a:prstGeom>
            <a:ln w="19050"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0247372">
              <a:off x="3070443" y="2423492"/>
              <a:ext cx="599686" cy="114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rgbClr val="FF0000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?</a:t>
              </a:r>
              <a:endParaRPr lang="en-US" sz="7200" dirty="0"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864" y="3611121"/>
              <a:ext cx="1148219" cy="86116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90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References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300" dirty="0"/>
              <a:t>ECML/PKDD 15: Taxi Trajectory Prediction (I)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300" dirty="0"/>
              <a:t>https://</a:t>
            </a:r>
            <a:r>
              <a:rPr lang="en-US" sz="2300" dirty="0" err="1"/>
              <a:t>www.kaggle.com</a:t>
            </a:r>
            <a:r>
              <a:rPr lang="en-US" sz="2300" dirty="0"/>
              <a:t>/c/pkdd-15-predict-taxi-service-trajectory-i/data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300" dirty="0"/>
              <a:t>“Artificial Neural Networks Applied to Taxi Destination Prediction”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de-DE" sz="2300" dirty="0"/>
              <a:t>http://</a:t>
            </a:r>
            <a:r>
              <a:rPr lang="de-DE" sz="2300" dirty="0" err="1"/>
              <a:t>arxiv.org</a:t>
            </a:r>
            <a:r>
              <a:rPr lang="de-DE" sz="2300" dirty="0"/>
              <a:t>/</a:t>
            </a:r>
            <a:r>
              <a:rPr lang="de-DE" sz="2300" dirty="0" err="1"/>
              <a:t>abs</a:t>
            </a:r>
            <a:r>
              <a:rPr lang="de-DE" sz="2300" dirty="0"/>
              <a:t>/1508.00021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300" dirty="0"/>
              <a:t>Making a </a:t>
            </a:r>
            <a:r>
              <a:rPr lang="de-DE" sz="2300" dirty="0" err="1"/>
              <a:t>Bayesian</a:t>
            </a:r>
            <a:r>
              <a:rPr lang="de-DE" sz="2300" dirty="0"/>
              <a:t> Model </a:t>
            </a:r>
            <a:r>
              <a:rPr lang="de-DE" sz="2300" dirty="0" err="1"/>
              <a:t>to</a:t>
            </a:r>
            <a:r>
              <a:rPr lang="de-DE" sz="2300" dirty="0"/>
              <a:t> </a:t>
            </a:r>
            <a:r>
              <a:rPr lang="de-DE" sz="2300" dirty="0" err="1"/>
              <a:t>Infer</a:t>
            </a:r>
            <a:r>
              <a:rPr lang="de-DE" sz="2300" dirty="0"/>
              <a:t> Uber Rider </a:t>
            </a:r>
            <a:r>
              <a:rPr lang="de-DE" sz="2300" dirty="0" err="1"/>
              <a:t>Destinations</a:t>
            </a:r>
            <a:r>
              <a:rPr lang="de-DE" sz="2300" dirty="0"/>
              <a:t>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de-DE" sz="2300" dirty="0">
                <a:hlinkClick r:id="rId2"/>
              </a:rPr>
              <a:t>https://newsroom.uber.com/inferring-uber-rider-destinations</a:t>
            </a:r>
            <a:endParaRPr lang="de-DE" sz="23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2300" dirty="0" err="1"/>
              <a:t>Machine</a:t>
            </a:r>
            <a:r>
              <a:rPr lang="de-DE" sz="2300" dirty="0"/>
              <a:t> Learning </a:t>
            </a:r>
            <a:r>
              <a:rPr lang="de-DE" sz="2300" dirty="0" err="1"/>
              <a:t>by</a:t>
            </a:r>
            <a:r>
              <a:rPr lang="de-DE" sz="2300" dirty="0"/>
              <a:t> Andrew </a:t>
            </a:r>
            <a:r>
              <a:rPr lang="de-DE" sz="2300" dirty="0" err="1"/>
              <a:t>Ng</a:t>
            </a:r>
            <a:r>
              <a:rPr lang="de-DE" sz="2300" dirty="0"/>
              <a:t>., </a:t>
            </a:r>
            <a:r>
              <a:rPr lang="de-DE" sz="2300" dirty="0" err="1"/>
              <a:t>Coursera</a:t>
            </a:r>
            <a:r>
              <a:rPr lang="de-DE" sz="2300" dirty="0"/>
              <a:t> </a:t>
            </a:r>
            <a:r>
              <a:rPr lang="de-DE" sz="2300" dirty="0" err="1"/>
              <a:t>course</a:t>
            </a:r>
            <a:r>
              <a:rPr lang="de-DE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523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02632"/>
            <a:ext cx="7886700" cy="2852737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Thank You!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Problem Description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Major Shifts of taxi dispatch systems: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adoption of electronic dispatch </a:t>
            </a:r>
            <a:r>
              <a:rPr lang="en-US" sz="2200" dirty="0" smtClean="0"/>
              <a:t>systems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switch from </a:t>
            </a:r>
            <a:r>
              <a:rPr lang="en-US" sz="2200" dirty="0" smtClean="0"/>
              <a:t>broadcast-based </a:t>
            </a:r>
            <a:r>
              <a:rPr lang="en-US" sz="2200" dirty="0"/>
              <a:t>radio messages for service dispatching to </a:t>
            </a:r>
            <a:r>
              <a:rPr lang="en-US" sz="2200" dirty="0" smtClean="0"/>
              <a:t>unicast-based </a:t>
            </a:r>
            <a:r>
              <a:rPr lang="en-US" sz="2200" dirty="0"/>
              <a:t>messages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600" dirty="0"/>
              <a:t>To improve the efficiency of electronic taxi </a:t>
            </a:r>
            <a:r>
              <a:rPr lang="en-US" sz="2600" dirty="0" smtClean="0"/>
              <a:t>dispatch </a:t>
            </a:r>
            <a:r>
              <a:rPr lang="en-US" sz="2600" dirty="0"/>
              <a:t>systems it is important to be able to predict the final destination of a taxi while it is in service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3300" b="1" dirty="0" smtClean="0"/>
              <a:t>Goal</a:t>
            </a:r>
            <a:r>
              <a:rPr lang="en-US" sz="2600" b="1" dirty="0" smtClean="0"/>
              <a:t>: </a:t>
            </a:r>
            <a:r>
              <a:rPr lang="en-US" sz="2600" dirty="0" smtClean="0"/>
              <a:t>Predict </a:t>
            </a:r>
            <a:r>
              <a:rPr lang="en-US" sz="2600" dirty="0"/>
              <a:t>the destination of taxi trips based on initial partial </a:t>
            </a:r>
            <a:r>
              <a:rPr lang="en-US" sz="2600" dirty="0" smtClean="0"/>
              <a:t>trajectories and other metadata (pick up time, date...)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Key </a:t>
            </a:r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Variables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174"/>
            <a:ext cx="7886700" cy="49352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Partial trajectory</a:t>
            </a:r>
            <a:r>
              <a:rPr lang="en-US" dirty="0"/>
              <a:t> —— A list of GPS coordinates, each with value of longitude and latitude.</a:t>
            </a:r>
          </a:p>
          <a:p>
            <a:r>
              <a:rPr lang="en-US" b="1" dirty="0"/>
              <a:t>Call type</a:t>
            </a:r>
            <a:r>
              <a:rPr lang="en-US" dirty="0"/>
              <a:t> —— the way to request a taxi, including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: call to the taxi center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: call at a specific taxi stand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 call on a random street</a:t>
            </a:r>
          </a:p>
          <a:p>
            <a:r>
              <a:rPr lang="en-US" b="1" dirty="0"/>
              <a:t>Origin call</a:t>
            </a:r>
            <a:r>
              <a:rPr lang="en-US" dirty="0"/>
              <a:t>: ID for each phone number which is used for the demand.</a:t>
            </a:r>
          </a:p>
          <a:p>
            <a:r>
              <a:rPr lang="en-US" b="1" dirty="0"/>
              <a:t>Taxi stand</a:t>
            </a:r>
            <a:r>
              <a:rPr lang="en-US" dirty="0"/>
              <a:t>: ID of the taxi stand.</a:t>
            </a:r>
          </a:p>
          <a:p>
            <a:r>
              <a:rPr lang="en-US" b="1" dirty="0"/>
              <a:t>Time</a:t>
            </a:r>
            <a:r>
              <a:rPr lang="en-US" dirty="0"/>
              <a:t>: the pick up time of a ride.</a:t>
            </a:r>
          </a:p>
          <a:p>
            <a:r>
              <a:rPr lang="en-US" b="1" dirty="0"/>
              <a:t>Day type</a:t>
            </a:r>
            <a:r>
              <a:rPr lang="en-US" dirty="0"/>
              <a:t>: the day type of a trip’s start time, including three types: 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: If this trip started on a holiday or any other special day (i.e. extending holidays, floating holidays, etc.);</a:t>
            </a:r>
          </a:p>
          <a:p>
            <a:pPr lvl="1"/>
            <a:r>
              <a:rPr lang="en-US" dirty="0"/>
              <a:t>B: If the trip started on a day before a type-A day;</a:t>
            </a:r>
          </a:p>
          <a:p>
            <a:pPr lvl="1"/>
            <a:r>
              <a:rPr lang="en-US" dirty="0"/>
              <a:t>C: Otherwise (i.e. a normal day, workday or weekend).</a:t>
            </a:r>
          </a:p>
        </p:txBody>
      </p:sp>
    </p:spTree>
    <p:extLst>
      <p:ext uri="{BB962C8B-B14F-4D97-AF65-F5344CB8AC3E}">
        <p14:creationId xmlns:p14="http://schemas.microsoft.com/office/powerpoint/2010/main" val="1667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Model: Multilayer Perceptron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010" y="6123323"/>
            <a:ext cx="8924730" cy="646331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r>
              <a:rPr lang="en-US" dirty="0" smtClean="0"/>
              <a:t>P: phone call</a:t>
            </a:r>
          </a:p>
          <a:p>
            <a:r>
              <a:rPr lang="en-US" dirty="0" smtClean="0"/>
              <a:t>S: taxi stand</a:t>
            </a:r>
          </a:p>
          <a:p>
            <a:r>
              <a:rPr lang="en-US" dirty="0"/>
              <a:t>R</a:t>
            </a:r>
            <a:r>
              <a:rPr lang="en-US" dirty="0" smtClean="0"/>
              <a:t>: random street</a:t>
            </a:r>
          </a:p>
          <a:p>
            <a:r>
              <a:rPr lang="en-US" dirty="0" smtClean="0"/>
              <a:t>C: call type</a:t>
            </a:r>
          </a:p>
          <a:p>
            <a:r>
              <a:rPr lang="en-US" dirty="0" smtClean="0"/>
              <a:t>G: trajectory GPS</a:t>
            </a:r>
          </a:p>
          <a:p>
            <a:r>
              <a:rPr lang="en-US" dirty="0" smtClean="0"/>
              <a:t>T: pick up time</a:t>
            </a:r>
          </a:p>
          <a:p>
            <a:r>
              <a:rPr lang="en-US" dirty="0" smtClean="0"/>
              <a:t>D: day type</a:t>
            </a:r>
            <a:endParaRPr lang="en-US" dirty="0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94011" y="6100175"/>
            <a:ext cx="8924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69168" y="1529170"/>
            <a:ext cx="8974832" cy="4276820"/>
            <a:chOff x="407162" y="1529170"/>
            <a:chExt cx="8974832" cy="427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/>
                <p:cNvSpPr/>
                <p:nvPr/>
              </p:nvSpPr>
              <p:spPr>
                <a:xfrm>
                  <a:off x="4620454" y="2920461"/>
                  <a:ext cx="534266" cy="534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454" y="2920461"/>
                  <a:ext cx="534266" cy="53426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/>
            <p:cNvSpPr/>
            <p:nvPr/>
          </p:nvSpPr>
          <p:spPr>
            <a:xfrm>
              <a:off x="4620453" y="2326251"/>
              <a:ext cx="534266" cy="5342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bias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4620452" y="3514671"/>
                  <a:ext cx="534266" cy="534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452" y="3514671"/>
                  <a:ext cx="534266" cy="53426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4620452" y="5271724"/>
                  <a:ext cx="534266" cy="534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452" y="5271724"/>
                  <a:ext cx="534266" cy="53426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4620452" y="4108881"/>
                  <a:ext cx="534266" cy="534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452" y="4108881"/>
                  <a:ext cx="534266" cy="53426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 rot="5400000">
              <a:off x="4722787" y="4772769"/>
              <a:ext cx="50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...</a:t>
              </a:r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43268" y="2514141"/>
              <a:ext cx="534266" cy="5342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bias</a:t>
              </a:r>
              <a:endParaRPr lang="en-US" sz="1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2743268" y="3862389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743268" y="3188265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3268" y="4536513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743268" y="5210638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403507" y="2576934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6403505" y="3178454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3505" y="4957435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y</a:t>
              </a:r>
              <a:r>
                <a:rPr lang="en-US" baseline="-25000" dirty="0" err="1" smtClean="0"/>
                <a:t>k</a:t>
              </a: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6403505" y="3779974"/>
              <a:ext cx="534266" cy="53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r>
                <a:rPr lang="en-US" baseline="-25000" dirty="0" smtClean="0"/>
                <a:t>3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 rot="5400000">
              <a:off x="6505840" y="4451172"/>
              <a:ext cx="508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...</a:t>
              </a:r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584609" y="3601748"/>
              <a:ext cx="534266" cy="53426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584609" y="4269380"/>
              <a:ext cx="534266" cy="53426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91" name="Straight Arrow Connector 90"/>
            <p:cNvCxnSpPr>
              <a:stCxn id="89" idx="6"/>
              <a:endCxn id="69" idx="2"/>
            </p:cNvCxnSpPr>
            <p:nvPr/>
          </p:nvCxnSpPr>
          <p:spPr>
            <a:xfrm flipV="1">
              <a:off x="2118875" y="4129522"/>
              <a:ext cx="624393" cy="406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6"/>
              <a:endCxn id="69" idx="2"/>
            </p:cNvCxnSpPr>
            <p:nvPr/>
          </p:nvCxnSpPr>
          <p:spPr>
            <a:xfrm>
              <a:off x="2118875" y="3868881"/>
              <a:ext cx="624393" cy="260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1662040" y="2466038"/>
              <a:ext cx="379405" cy="9795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4" idx="3"/>
              <a:endCxn id="70" idx="2"/>
            </p:cNvCxnSpPr>
            <p:nvPr/>
          </p:nvCxnSpPr>
          <p:spPr>
            <a:xfrm>
              <a:off x="2041445" y="2955813"/>
              <a:ext cx="701823" cy="49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824613" y="2387977"/>
              <a:ext cx="369332" cy="1135669"/>
              <a:chOff x="550685" y="1690689"/>
              <a:chExt cx="369332" cy="1135669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628650" y="1690689"/>
                <a:ext cx="97860" cy="97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28650" y="1865728"/>
                <a:ext cx="97860" cy="97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28866" y="2018366"/>
                <a:ext cx="97860" cy="97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5400000">
                <a:off x="481007" y="2161377"/>
                <a:ext cx="50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...</a:t>
                </a:r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28650" y="2396395"/>
                <a:ext cx="97860" cy="97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29458" y="2575860"/>
                <a:ext cx="97860" cy="97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629189" y="2728498"/>
                <a:ext cx="97860" cy="978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4" name="Straight Arrow Connector 113"/>
            <p:cNvCxnSpPr>
              <a:endCxn id="94" idx="1"/>
            </p:cNvCxnSpPr>
            <p:nvPr/>
          </p:nvCxnSpPr>
          <p:spPr>
            <a:xfrm>
              <a:off x="1193945" y="2955812"/>
              <a:ext cx="4680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67" idx="6"/>
              <a:endCxn id="60" idx="2"/>
            </p:cNvCxnSpPr>
            <p:nvPr/>
          </p:nvCxnSpPr>
          <p:spPr>
            <a:xfrm>
              <a:off x="3277534" y="2781274"/>
              <a:ext cx="1342920" cy="406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67" idx="6"/>
              <a:endCxn id="62" idx="2"/>
            </p:cNvCxnSpPr>
            <p:nvPr/>
          </p:nvCxnSpPr>
          <p:spPr>
            <a:xfrm>
              <a:off x="3277534" y="2781274"/>
              <a:ext cx="1342918" cy="100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64" idx="2"/>
            </p:cNvCxnSpPr>
            <p:nvPr/>
          </p:nvCxnSpPr>
          <p:spPr>
            <a:xfrm>
              <a:off x="3277534" y="2781274"/>
              <a:ext cx="1342918" cy="1594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63" idx="2"/>
            </p:cNvCxnSpPr>
            <p:nvPr/>
          </p:nvCxnSpPr>
          <p:spPr>
            <a:xfrm>
              <a:off x="3277534" y="2781274"/>
              <a:ext cx="1342918" cy="275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3277534" y="2781274"/>
              <a:ext cx="1342918" cy="2176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70" idx="6"/>
              <a:endCxn id="60" idx="2"/>
            </p:cNvCxnSpPr>
            <p:nvPr/>
          </p:nvCxnSpPr>
          <p:spPr>
            <a:xfrm flipV="1">
              <a:off x="3277534" y="3187594"/>
              <a:ext cx="1342920" cy="267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0" idx="6"/>
              <a:endCxn id="62" idx="2"/>
            </p:cNvCxnSpPr>
            <p:nvPr/>
          </p:nvCxnSpPr>
          <p:spPr>
            <a:xfrm>
              <a:off x="3277534" y="3455398"/>
              <a:ext cx="1342918" cy="326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70" idx="6"/>
              <a:endCxn id="64" idx="2"/>
            </p:cNvCxnSpPr>
            <p:nvPr/>
          </p:nvCxnSpPr>
          <p:spPr>
            <a:xfrm>
              <a:off x="3277534" y="3455398"/>
              <a:ext cx="1342918" cy="920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277534" y="3455398"/>
              <a:ext cx="1342918" cy="148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63" idx="2"/>
            </p:cNvCxnSpPr>
            <p:nvPr/>
          </p:nvCxnSpPr>
          <p:spPr>
            <a:xfrm>
              <a:off x="3277534" y="3455398"/>
              <a:ext cx="1342918" cy="20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69" idx="6"/>
              <a:endCxn id="60" idx="2"/>
            </p:cNvCxnSpPr>
            <p:nvPr/>
          </p:nvCxnSpPr>
          <p:spPr>
            <a:xfrm flipV="1">
              <a:off x="3277534" y="3187594"/>
              <a:ext cx="1342920" cy="94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69" idx="6"/>
              <a:endCxn id="62" idx="2"/>
            </p:cNvCxnSpPr>
            <p:nvPr/>
          </p:nvCxnSpPr>
          <p:spPr>
            <a:xfrm flipV="1">
              <a:off x="3277534" y="3781804"/>
              <a:ext cx="1342918" cy="34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69" idx="6"/>
              <a:endCxn id="64" idx="2"/>
            </p:cNvCxnSpPr>
            <p:nvPr/>
          </p:nvCxnSpPr>
          <p:spPr>
            <a:xfrm>
              <a:off x="3277534" y="4129522"/>
              <a:ext cx="1342918" cy="246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69" idx="6"/>
            </p:cNvCxnSpPr>
            <p:nvPr/>
          </p:nvCxnSpPr>
          <p:spPr>
            <a:xfrm>
              <a:off x="3277534" y="4129522"/>
              <a:ext cx="1342918" cy="81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63" idx="2"/>
            </p:cNvCxnSpPr>
            <p:nvPr/>
          </p:nvCxnSpPr>
          <p:spPr>
            <a:xfrm>
              <a:off x="3277534" y="4129522"/>
              <a:ext cx="1342918" cy="1409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72" idx="6"/>
              <a:endCxn id="60" idx="2"/>
            </p:cNvCxnSpPr>
            <p:nvPr/>
          </p:nvCxnSpPr>
          <p:spPr>
            <a:xfrm flipV="1">
              <a:off x="3277534" y="3187594"/>
              <a:ext cx="1342920" cy="1616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72" idx="6"/>
              <a:endCxn id="62" idx="2"/>
            </p:cNvCxnSpPr>
            <p:nvPr/>
          </p:nvCxnSpPr>
          <p:spPr>
            <a:xfrm flipV="1">
              <a:off x="3277534" y="3781804"/>
              <a:ext cx="1342918" cy="102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72" idx="6"/>
              <a:endCxn id="64" idx="2"/>
            </p:cNvCxnSpPr>
            <p:nvPr/>
          </p:nvCxnSpPr>
          <p:spPr>
            <a:xfrm flipV="1">
              <a:off x="3277534" y="4376014"/>
              <a:ext cx="1342918" cy="427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72" idx="6"/>
            </p:cNvCxnSpPr>
            <p:nvPr/>
          </p:nvCxnSpPr>
          <p:spPr>
            <a:xfrm>
              <a:off x="3277534" y="4803646"/>
              <a:ext cx="1342918" cy="16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72" idx="6"/>
              <a:endCxn id="63" idx="2"/>
            </p:cNvCxnSpPr>
            <p:nvPr/>
          </p:nvCxnSpPr>
          <p:spPr>
            <a:xfrm>
              <a:off x="3277534" y="4803646"/>
              <a:ext cx="1342918" cy="735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73" idx="6"/>
              <a:endCxn id="60" idx="2"/>
            </p:cNvCxnSpPr>
            <p:nvPr/>
          </p:nvCxnSpPr>
          <p:spPr>
            <a:xfrm flipV="1">
              <a:off x="3277534" y="3187594"/>
              <a:ext cx="1342920" cy="229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73" idx="6"/>
              <a:endCxn id="62" idx="2"/>
            </p:cNvCxnSpPr>
            <p:nvPr/>
          </p:nvCxnSpPr>
          <p:spPr>
            <a:xfrm flipV="1">
              <a:off x="3277534" y="3781804"/>
              <a:ext cx="1342918" cy="169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73" idx="6"/>
            </p:cNvCxnSpPr>
            <p:nvPr/>
          </p:nvCxnSpPr>
          <p:spPr>
            <a:xfrm flipV="1">
              <a:off x="3277534" y="4376015"/>
              <a:ext cx="1342918" cy="1101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73" idx="6"/>
            </p:cNvCxnSpPr>
            <p:nvPr/>
          </p:nvCxnSpPr>
          <p:spPr>
            <a:xfrm flipV="1">
              <a:off x="3277534" y="4970226"/>
              <a:ext cx="1342918" cy="507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73" idx="6"/>
              <a:endCxn id="63" idx="2"/>
            </p:cNvCxnSpPr>
            <p:nvPr/>
          </p:nvCxnSpPr>
          <p:spPr>
            <a:xfrm>
              <a:off x="3277534" y="5477771"/>
              <a:ext cx="1342918" cy="6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61" idx="6"/>
              <a:endCxn id="75" idx="2"/>
            </p:cNvCxnSpPr>
            <p:nvPr/>
          </p:nvCxnSpPr>
          <p:spPr>
            <a:xfrm>
              <a:off x="5154719" y="2593384"/>
              <a:ext cx="1248788" cy="250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61" idx="6"/>
              <a:endCxn id="77" idx="2"/>
            </p:cNvCxnSpPr>
            <p:nvPr/>
          </p:nvCxnSpPr>
          <p:spPr>
            <a:xfrm>
              <a:off x="5154719" y="2593384"/>
              <a:ext cx="1248786" cy="852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endCxn id="79" idx="2"/>
            </p:cNvCxnSpPr>
            <p:nvPr/>
          </p:nvCxnSpPr>
          <p:spPr>
            <a:xfrm>
              <a:off x="5154719" y="2593384"/>
              <a:ext cx="1248786" cy="145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endCxn id="78" idx="2"/>
            </p:cNvCxnSpPr>
            <p:nvPr/>
          </p:nvCxnSpPr>
          <p:spPr>
            <a:xfrm>
              <a:off x="5154719" y="2593384"/>
              <a:ext cx="1248786" cy="26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60" idx="6"/>
              <a:endCxn id="75" idx="2"/>
            </p:cNvCxnSpPr>
            <p:nvPr/>
          </p:nvCxnSpPr>
          <p:spPr>
            <a:xfrm flipV="1">
              <a:off x="5154720" y="2844067"/>
              <a:ext cx="1248787" cy="34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60" idx="6"/>
              <a:endCxn id="77" idx="2"/>
            </p:cNvCxnSpPr>
            <p:nvPr/>
          </p:nvCxnSpPr>
          <p:spPr>
            <a:xfrm>
              <a:off x="5154720" y="3187594"/>
              <a:ext cx="1248785" cy="257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60" idx="6"/>
              <a:endCxn id="79" idx="2"/>
            </p:cNvCxnSpPr>
            <p:nvPr/>
          </p:nvCxnSpPr>
          <p:spPr>
            <a:xfrm>
              <a:off x="5154720" y="3187594"/>
              <a:ext cx="1248785" cy="859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60" idx="6"/>
            </p:cNvCxnSpPr>
            <p:nvPr/>
          </p:nvCxnSpPr>
          <p:spPr>
            <a:xfrm>
              <a:off x="5154720" y="3187594"/>
              <a:ext cx="1248783" cy="1402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78" idx="2"/>
            </p:cNvCxnSpPr>
            <p:nvPr/>
          </p:nvCxnSpPr>
          <p:spPr>
            <a:xfrm>
              <a:off x="5154720" y="3187594"/>
              <a:ext cx="1248785" cy="2036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62" idx="6"/>
              <a:endCxn id="75" idx="2"/>
            </p:cNvCxnSpPr>
            <p:nvPr/>
          </p:nvCxnSpPr>
          <p:spPr>
            <a:xfrm flipV="1">
              <a:off x="5154718" y="2844067"/>
              <a:ext cx="1248789" cy="93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62" idx="6"/>
              <a:endCxn id="77" idx="2"/>
            </p:cNvCxnSpPr>
            <p:nvPr/>
          </p:nvCxnSpPr>
          <p:spPr>
            <a:xfrm flipV="1">
              <a:off x="5154718" y="3445587"/>
              <a:ext cx="1248787" cy="336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62" idx="6"/>
              <a:endCxn id="79" idx="2"/>
            </p:cNvCxnSpPr>
            <p:nvPr/>
          </p:nvCxnSpPr>
          <p:spPr>
            <a:xfrm>
              <a:off x="5154718" y="3781804"/>
              <a:ext cx="1248787" cy="265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62" idx="6"/>
            </p:cNvCxnSpPr>
            <p:nvPr/>
          </p:nvCxnSpPr>
          <p:spPr>
            <a:xfrm>
              <a:off x="5154718" y="3781804"/>
              <a:ext cx="1248785" cy="7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78" idx="2"/>
            </p:cNvCxnSpPr>
            <p:nvPr/>
          </p:nvCxnSpPr>
          <p:spPr>
            <a:xfrm>
              <a:off x="5154718" y="3781804"/>
              <a:ext cx="1248787" cy="144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64" idx="6"/>
              <a:endCxn id="75" idx="2"/>
            </p:cNvCxnSpPr>
            <p:nvPr/>
          </p:nvCxnSpPr>
          <p:spPr>
            <a:xfrm flipV="1">
              <a:off x="5154718" y="2844067"/>
              <a:ext cx="1248789" cy="153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64" idx="6"/>
              <a:endCxn id="77" idx="2"/>
            </p:cNvCxnSpPr>
            <p:nvPr/>
          </p:nvCxnSpPr>
          <p:spPr>
            <a:xfrm flipV="1">
              <a:off x="5154718" y="3445587"/>
              <a:ext cx="1248787" cy="930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64" idx="6"/>
            </p:cNvCxnSpPr>
            <p:nvPr/>
          </p:nvCxnSpPr>
          <p:spPr>
            <a:xfrm flipV="1">
              <a:off x="5154718" y="4047108"/>
              <a:ext cx="1248787" cy="328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64" idx="6"/>
            </p:cNvCxnSpPr>
            <p:nvPr/>
          </p:nvCxnSpPr>
          <p:spPr>
            <a:xfrm>
              <a:off x="5154718" y="4376014"/>
              <a:ext cx="1248785" cy="205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64" idx="6"/>
              <a:endCxn id="78" idx="2"/>
            </p:cNvCxnSpPr>
            <p:nvPr/>
          </p:nvCxnSpPr>
          <p:spPr>
            <a:xfrm>
              <a:off x="5154718" y="4376014"/>
              <a:ext cx="1248787" cy="848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63" idx="6"/>
            </p:cNvCxnSpPr>
            <p:nvPr/>
          </p:nvCxnSpPr>
          <p:spPr>
            <a:xfrm flipV="1">
              <a:off x="5154718" y="5224568"/>
              <a:ext cx="1248787" cy="3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63" idx="6"/>
            </p:cNvCxnSpPr>
            <p:nvPr/>
          </p:nvCxnSpPr>
          <p:spPr>
            <a:xfrm flipV="1">
              <a:off x="5154718" y="4581373"/>
              <a:ext cx="1248785" cy="957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63" idx="6"/>
              <a:endCxn id="79" idx="2"/>
            </p:cNvCxnSpPr>
            <p:nvPr/>
          </p:nvCxnSpPr>
          <p:spPr>
            <a:xfrm flipV="1">
              <a:off x="5154718" y="4047107"/>
              <a:ext cx="1248787" cy="149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63" idx="6"/>
              <a:endCxn id="77" idx="2"/>
            </p:cNvCxnSpPr>
            <p:nvPr/>
          </p:nvCxnSpPr>
          <p:spPr>
            <a:xfrm flipV="1">
              <a:off x="5154718" y="3445587"/>
              <a:ext cx="1248787" cy="2093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63" idx="6"/>
              <a:endCxn id="75" idx="2"/>
            </p:cNvCxnSpPr>
            <p:nvPr/>
          </p:nvCxnSpPr>
          <p:spPr>
            <a:xfrm flipV="1">
              <a:off x="5154718" y="2844067"/>
              <a:ext cx="1248789" cy="269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65" idx="0"/>
              <a:endCxn id="75" idx="2"/>
            </p:cNvCxnSpPr>
            <p:nvPr/>
          </p:nvCxnSpPr>
          <p:spPr>
            <a:xfrm flipV="1">
              <a:off x="5161797" y="2844067"/>
              <a:ext cx="1241710" cy="2113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65" idx="0"/>
              <a:endCxn id="77" idx="2"/>
            </p:cNvCxnSpPr>
            <p:nvPr/>
          </p:nvCxnSpPr>
          <p:spPr>
            <a:xfrm flipV="1">
              <a:off x="5161797" y="3445587"/>
              <a:ext cx="1241708" cy="151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65" idx="0"/>
            </p:cNvCxnSpPr>
            <p:nvPr/>
          </p:nvCxnSpPr>
          <p:spPr>
            <a:xfrm flipV="1">
              <a:off x="5161797" y="4047108"/>
              <a:ext cx="1241708" cy="910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65" idx="0"/>
            </p:cNvCxnSpPr>
            <p:nvPr/>
          </p:nvCxnSpPr>
          <p:spPr>
            <a:xfrm flipV="1">
              <a:off x="5161797" y="4581372"/>
              <a:ext cx="1241706" cy="3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65" idx="0"/>
              <a:endCxn id="78" idx="2"/>
            </p:cNvCxnSpPr>
            <p:nvPr/>
          </p:nvCxnSpPr>
          <p:spPr>
            <a:xfrm>
              <a:off x="5161797" y="4957436"/>
              <a:ext cx="1241708" cy="267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4201596" y="1529170"/>
              <a:ext cx="13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Hidden layer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413378" y="1529170"/>
              <a:ext cx="11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Input layer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07162" y="1637190"/>
              <a:ext cx="1118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Partial</a:t>
              </a:r>
            </a:p>
            <a:p>
              <a:r>
                <a:rPr lang="en-US" dirty="0" smtClean="0"/>
                <a:t>Trajectory</a:t>
              </a:r>
              <a:endParaRPr lang="en-US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954474" y="1541016"/>
              <a:ext cx="1470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</a:t>
              </a:r>
              <a:r>
                <a:rPr lang="en-US" dirty="0" smtClean="0"/>
                <a:t>utput layer:</a:t>
              </a:r>
            </a:p>
            <a:p>
              <a:pPr algn="ctr"/>
              <a:r>
                <a:rPr lang="en-US" dirty="0" smtClean="0"/>
                <a:t>cluster center</a:t>
              </a:r>
              <a:endParaRPr lang="en-US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491284" y="3514671"/>
              <a:ext cx="18907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redicted</a:t>
              </a:r>
            </a:p>
            <a:p>
              <a:pPr algn="ctr"/>
              <a:r>
                <a:rPr lang="en-US" dirty="0" smtClean="0"/>
                <a:t>destination</a:t>
              </a:r>
            </a:p>
            <a:p>
              <a:pPr algn="ctr"/>
              <a:r>
                <a:rPr lang="en-US" dirty="0" smtClean="0"/>
                <a:t>(the center of the </a:t>
              </a:r>
            </a:p>
            <a:p>
              <a:pPr algn="ctr"/>
              <a:r>
                <a:rPr lang="en-US" dirty="0" smtClean="0"/>
                <a:t>predicted cluster)</a:t>
              </a:r>
            </a:p>
          </p:txBody>
        </p:sp>
        <p:sp>
          <p:nvSpPr>
            <p:cNvPr id="292" name="Oval 291"/>
            <p:cNvSpPr/>
            <p:nvPr/>
          </p:nvSpPr>
          <p:spPr>
            <a:xfrm>
              <a:off x="1583550" y="4943505"/>
              <a:ext cx="534266" cy="53426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293" name="Straight Arrow Connector 292"/>
            <p:cNvCxnSpPr>
              <a:stCxn id="292" idx="6"/>
              <a:endCxn id="69" idx="2"/>
            </p:cNvCxnSpPr>
            <p:nvPr/>
          </p:nvCxnSpPr>
          <p:spPr>
            <a:xfrm flipV="1">
              <a:off x="2117816" y="4129522"/>
              <a:ext cx="625452" cy="108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>
              <a:off x="7102258" y="2660876"/>
              <a:ext cx="550033" cy="28168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7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Preprocess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2201405"/>
            <a:ext cx="7886700" cy="4351338"/>
          </a:xfrm>
        </p:spPr>
        <p:txBody>
          <a:bodyPr/>
          <a:lstStyle/>
          <a:p>
            <a:r>
              <a:rPr lang="en-US" b="1" dirty="0"/>
              <a:t>Partial trajectory</a:t>
            </a:r>
            <a:r>
              <a:rPr lang="en-US" dirty="0"/>
              <a:t>: Take the first k and last k points of input to form a fixed size.</a:t>
            </a:r>
          </a:p>
          <a:p>
            <a:r>
              <a:rPr lang="en-US" b="1" dirty="0"/>
              <a:t>Prior information of destination</a:t>
            </a:r>
            <a:r>
              <a:rPr lang="en-US" dirty="0"/>
              <a:t>: Clustering the destination points of the training set and use the cluster centers as the candidate destinations for the model.</a:t>
            </a:r>
          </a:p>
          <a:p>
            <a:r>
              <a:rPr lang="en-US" b="1" dirty="0" smtClean="0"/>
              <a:t>Call </a:t>
            </a:r>
            <a:r>
              <a:rPr lang="en-US" b="1" dirty="0"/>
              <a:t>type</a:t>
            </a:r>
            <a:r>
              <a:rPr lang="en-US" dirty="0"/>
              <a:t>: Merge the information of origin call, taxi stand and other cases into the variable call type.</a:t>
            </a:r>
          </a:p>
          <a:p>
            <a:r>
              <a:rPr lang="en-US" b="1" dirty="0"/>
              <a:t>Time</a:t>
            </a:r>
            <a:r>
              <a:rPr lang="en-US" dirty="0"/>
              <a:t>: convert into discrete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14" y="2358981"/>
            <a:ext cx="2386817" cy="1076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83" y="135026"/>
            <a:ext cx="3567927" cy="17689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3560" y="147227"/>
            <a:ext cx="801666" cy="1756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Training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46244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Randomly initialize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/>
                  <a:t>the model.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For each input sample: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Implement </a:t>
                </a:r>
                <a:r>
                  <a:rPr lang="en-US" b="1" dirty="0"/>
                  <a:t>forward propagation </a:t>
                </a:r>
                <a:r>
                  <a:rPr lang="en-US" dirty="0"/>
                  <a:t>to get the activations of each layer.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Compute the cost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Compute the partial derivatives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</m:num>
                      <m:den>
                        <m:r>
                          <a:rPr lang="bg-BG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Use gradient descent with </a:t>
                </a:r>
                <a:r>
                  <a:rPr lang="en-US" b="1" dirty="0" smtClean="0"/>
                  <a:t>back propagation </a:t>
                </a:r>
                <a:r>
                  <a:rPr lang="en-US" dirty="0"/>
                  <a:t>algorithm to </a:t>
                </a:r>
                <a:r>
                  <a:rPr lang="en-US" dirty="0" smtClean="0"/>
                  <a:t>minimize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update </a:t>
                </a:r>
                <a:r>
                  <a:rPr lang="en-US" dirty="0" smtClean="0"/>
                  <a:t>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Θ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462443"/>
              </a:xfrm>
              <a:blipFill rotWithShape="0">
                <a:blip r:embed="rId2"/>
                <a:stretch>
                  <a:fillRect l="-1391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57" y="5195062"/>
            <a:ext cx="6362543" cy="166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Forward Propagation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553"/>
            <a:ext cx="7886700" cy="4518188"/>
          </a:xfrm>
        </p:spPr>
        <p:txBody>
          <a:bodyPr/>
          <a:lstStyle/>
          <a:p>
            <a:r>
              <a:rPr lang="en-US" dirty="0"/>
              <a:t>Sigmoid activation </a:t>
            </a:r>
            <a:r>
              <a:rPr lang="en-US" dirty="0" smtClean="0"/>
              <a:t>function:</a:t>
            </a:r>
          </a:p>
          <a:p>
            <a:endParaRPr lang="en-US" dirty="0" smtClean="0"/>
          </a:p>
          <a:p>
            <a:r>
              <a:rPr lang="en-US" dirty="0" smtClean="0"/>
              <a:t>Activations:</a:t>
            </a:r>
          </a:p>
          <a:p>
            <a:pPr lvl="1"/>
            <a:r>
              <a:rPr lang="en-US" dirty="0"/>
              <a:t>hidden </a:t>
            </a:r>
            <a:r>
              <a:rPr lang="en-US" dirty="0" smtClean="0"/>
              <a:t>layer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output layer</a:t>
            </a:r>
          </a:p>
          <a:p>
            <a:endParaRPr lang="en-US" dirty="0" smtClean="0"/>
          </a:p>
          <a:p>
            <a:r>
              <a:rPr lang="en-US" dirty="0" smtClean="0"/>
              <a:t>Cost function: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40" y="2514757"/>
            <a:ext cx="1808902" cy="591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963" y="3405734"/>
            <a:ext cx="3953498" cy="832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972" y="4291342"/>
            <a:ext cx="3733363" cy="658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83" y="135026"/>
            <a:ext cx="3567927" cy="17689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27314" y="149542"/>
            <a:ext cx="2089760" cy="1756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127314" y="1918472"/>
            <a:ext cx="2089760" cy="173118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86582" y="2003464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 propagation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98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98301" y="135026"/>
            <a:ext cx="4546252" cy="2707472"/>
            <a:chOff x="5337383" y="135026"/>
            <a:chExt cx="3567927" cy="21248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83" y="135026"/>
              <a:ext cx="3567927" cy="176893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127314" y="149542"/>
              <a:ext cx="2089760" cy="1756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6127314" y="1918472"/>
              <a:ext cx="2089760" cy="173118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4123" y="1982868"/>
              <a:ext cx="1266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back propagation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Back propagation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227818" y="1504340"/>
            <a:ext cx="7362955" cy="462307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59058" y="4457477"/>
            <a:ext cx="4697260" cy="2279737"/>
            <a:chOff x="4359058" y="4133589"/>
            <a:chExt cx="4697260" cy="2279737"/>
          </a:xfrm>
        </p:grpSpPr>
        <p:sp>
          <p:nvSpPr>
            <p:cNvPr id="13" name="Rectangle 12"/>
            <p:cNvSpPr/>
            <p:nvPr/>
          </p:nvSpPr>
          <p:spPr>
            <a:xfrm>
              <a:off x="4359058" y="4133589"/>
              <a:ext cx="4697260" cy="22797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/>
                <a:t>Weight update</a:t>
              </a:r>
            </a:p>
            <a:p>
              <a:r>
                <a:rPr lang="en-US" dirty="0" smtClean="0"/>
                <a:t>weights </a:t>
              </a:r>
              <a:r>
                <a:rPr lang="en-US" dirty="0"/>
                <a:t>between hidden layer and output layer</a:t>
              </a:r>
              <a:r>
                <a:rPr lang="en-US" dirty="0" smtClean="0"/>
                <a:t>: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weights between input layer and hidden layer: 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6468" y="4836389"/>
              <a:ext cx="2962439" cy="3836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6468" y="5923257"/>
              <a:ext cx="2789677" cy="357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7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Evaluation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123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Data source: </a:t>
            </a:r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/c/pkdd-15-predict-taxi-service-trajectory-i/data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r>
              <a:rPr lang="en-US" smtClean="0"/>
              <a:t>Accuracy </a:t>
            </a:r>
            <a:r>
              <a:rPr lang="en-US" dirty="0" smtClean="0"/>
              <a:t>of the destination prediction: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proportion of correctly predicted destination clusters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Alternation evaluation (by distance)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centroid of the output cluster as the prediction </a:t>
            </a:r>
            <a:r>
              <a:rPr lang="en-US" dirty="0" smtClean="0"/>
              <a:t>destination.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Evaluate </a:t>
            </a:r>
            <a:r>
              <a:rPr lang="en-US" dirty="0"/>
              <a:t>the test </a:t>
            </a:r>
            <a:r>
              <a:rPr lang="en-US" dirty="0" smtClean="0"/>
              <a:t>performance by </a:t>
            </a:r>
            <a:r>
              <a:rPr lang="en-US" dirty="0"/>
              <a:t>using Mean </a:t>
            </a:r>
            <a:r>
              <a:rPr lang="en-US" dirty="0" err="1"/>
              <a:t>Haversine</a:t>
            </a:r>
            <a:r>
              <a:rPr lang="en-US" dirty="0"/>
              <a:t> Distance.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1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573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MT Condensed Extra Bold</vt:lpstr>
      <vt:lpstr>Calibri</vt:lpstr>
      <vt:lpstr>Calibri Light</vt:lpstr>
      <vt:lpstr>Cambria Math</vt:lpstr>
      <vt:lpstr>Arial</vt:lpstr>
      <vt:lpstr>Office Theme</vt:lpstr>
      <vt:lpstr>PowerPoint Presentation</vt:lpstr>
      <vt:lpstr>Problem Description</vt:lpstr>
      <vt:lpstr>Key Variables</vt:lpstr>
      <vt:lpstr>Model: Multilayer Perceptron</vt:lpstr>
      <vt:lpstr>Preprocess</vt:lpstr>
      <vt:lpstr>Training algorithm</vt:lpstr>
      <vt:lpstr>Forward Propagation</vt:lpstr>
      <vt:lpstr>Back propagation</vt:lpstr>
      <vt:lpstr>Evaluation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142</cp:revision>
  <cp:lastPrinted>2016-04-26T19:45:45Z</cp:lastPrinted>
  <dcterms:created xsi:type="dcterms:W3CDTF">2016-04-21T15:11:38Z</dcterms:created>
  <dcterms:modified xsi:type="dcterms:W3CDTF">2016-04-26T20:40:37Z</dcterms:modified>
</cp:coreProperties>
</file>