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36"/>
  </p:normalViewPr>
  <p:slideViewPr>
    <p:cSldViewPr snapToGrid="0" snapToObjects="1">
      <p:cViewPr>
        <p:scale>
          <a:sx n="74" d="100"/>
          <a:sy n="74" d="100"/>
        </p:scale>
        <p:origin x="13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02849-F2E3-9A44-92E9-4110CCB4E9CE}"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75191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02849-F2E3-9A44-92E9-4110CCB4E9CE}"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119250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02849-F2E3-9A44-92E9-4110CCB4E9CE}"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206936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02849-F2E3-9A44-92E9-4110CCB4E9CE}"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46842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02849-F2E3-9A44-92E9-4110CCB4E9CE}"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16352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802849-F2E3-9A44-92E9-4110CCB4E9CE}"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168367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802849-F2E3-9A44-92E9-4110CCB4E9CE}" type="datetimeFigureOut">
              <a:rPr lang="en-US" smtClean="0"/>
              <a:t>12/21/16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18256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02849-F2E3-9A44-92E9-4110CCB4E9CE}" type="datetimeFigureOut">
              <a:rPr lang="en-US" smtClean="0"/>
              <a:t>12/21/16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178734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02849-F2E3-9A44-92E9-4110CCB4E9CE}" type="datetimeFigureOut">
              <a:rPr lang="en-US" smtClean="0"/>
              <a:t>12/21/16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84051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02849-F2E3-9A44-92E9-4110CCB4E9CE}"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34820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02849-F2E3-9A44-92E9-4110CCB4E9CE}"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CBA54-88A8-B241-B548-402724118949}" type="slidenum">
              <a:rPr lang="en-US" smtClean="0"/>
              <a:t>‹#›</a:t>
            </a:fld>
            <a:endParaRPr lang="en-US"/>
          </a:p>
        </p:txBody>
      </p:sp>
    </p:spTree>
    <p:extLst>
      <p:ext uri="{BB962C8B-B14F-4D97-AF65-F5344CB8AC3E}">
        <p14:creationId xmlns:p14="http://schemas.microsoft.com/office/powerpoint/2010/main" val="438716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02849-F2E3-9A44-92E9-4110CCB4E9CE}" type="datetimeFigureOut">
              <a:rPr lang="en-US" smtClean="0"/>
              <a:t>12/21/16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CBA54-88A8-B241-B548-402724118949}" type="slidenum">
              <a:rPr lang="en-US" smtClean="0"/>
              <a:t>‹#›</a:t>
            </a:fld>
            <a:endParaRPr lang="en-US"/>
          </a:p>
        </p:txBody>
      </p:sp>
    </p:spTree>
    <p:extLst>
      <p:ext uri="{BB962C8B-B14F-4D97-AF65-F5344CB8AC3E}">
        <p14:creationId xmlns:p14="http://schemas.microsoft.com/office/powerpoint/2010/main" val="74202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891771" y="5660582"/>
            <a:ext cx="9194440" cy="923330"/>
          </a:xfrm>
          <a:prstGeom prst="rect">
            <a:avLst/>
          </a:prstGeom>
          <a:noFill/>
        </p:spPr>
        <p:txBody>
          <a:bodyPr wrap="none" rtlCol="0">
            <a:spAutoFit/>
          </a:bodyPr>
          <a:lstStyle/>
          <a:p>
            <a:pPr marL="285750" indent="-285750">
              <a:buFont typeface="Arial" charset="0"/>
              <a:buChar char="•"/>
            </a:pPr>
            <a:r>
              <a:rPr lang="en-US" dirty="0" smtClean="0"/>
              <a:t>One entire </a:t>
            </a:r>
            <a:r>
              <a:rPr lang="en-US" b="1" dirty="0" smtClean="0"/>
              <a:t>road</a:t>
            </a:r>
            <a:r>
              <a:rPr lang="en-US" dirty="0" smtClean="0"/>
              <a:t> might have several path records (ex: red and blue lines in the above picture).</a:t>
            </a:r>
          </a:p>
          <a:p>
            <a:pPr marL="285750" indent="-285750">
              <a:buFont typeface="Arial" charset="0"/>
              <a:buChar char="•"/>
            </a:pPr>
            <a:r>
              <a:rPr lang="en-US" dirty="0" smtClean="0"/>
              <a:t>One </a:t>
            </a:r>
            <a:r>
              <a:rPr lang="en-US" b="1" dirty="0" smtClean="0"/>
              <a:t>path</a:t>
            </a:r>
            <a:r>
              <a:rPr lang="en-US" dirty="0" smtClean="0"/>
              <a:t> record contains several points, representing the path.</a:t>
            </a:r>
          </a:p>
          <a:p>
            <a:pPr marL="285750" indent="-285750">
              <a:buFont typeface="Arial" charset="0"/>
              <a:buChar char="•"/>
            </a:pPr>
            <a:r>
              <a:rPr lang="en-US" dirty="0" smtClean="0"/>
              <a:t>One </a:t>
            </a:r>
            <a:r>
              <a:rPr lang="en-US" b="1" dirty="0" smtClean="0"/>
              <a:t>segment</a:t>
            </a:r>
            <a:r>
              <a:rPr lang="en-US" dirty="0" smtClean="0"/>
              <a:t> is defined by connecting two consecutive points of the same path.</a:t>
            </a:r>
            <a:endParaRPr lang="en-US" dirty="0"/>
          </a:p>
        </p:txBody>
      </p:sp>
      <p:grpSp>
        <p:nvGrpSpPr>
          <p:cNvPr id="38" name="Group 37"/>
          <p:cNvGrpSpPr/>
          <p:nvPr/>
        </p:nvGrpSpPr>
        <p:grpSpPr>
          <a:xfrm>
            <a:off x="2468801" y="950861"/>
            <a:ext cx="7251396" cy="4658243"/>
            <a:chOff x="640001" y="542640"/>
            <a:chExt cx="7251396" cy="4658243"/>
          </a:xfrm>
        </p:grpSpPr>
        <p:sp>
          <p:nvSpPr>
            <p:cNvPr id="4" name="Freeform 3"/>
            <p:cNvSpPr/>
            <p:nvPr/>
          </p:nvSpPr>
          <p:spPr>
            <a:xfrm rot="457726">
              <a:off x="1341402" y="977035"/>
              <a:ext cx="4108537" cy="2426241"/>
            </a:xfrm>
            <a:custGeom>
              <a:avLst/>
              <a:gdLst>
                <a:gd name="connsiteX0" fmla="*/ 0 w 4108537"/>
                <a:gd name="connsiteY0" fmla="*/ 2426241 h 2426241"/>
                <a:gd name="connsiteX1" fmla="*/ 2317315 w 4108537"/>
                <a:gd name="connsiteY1" fmla="*/ 121452 h 2426241"/>
                <a:gd name="connsiteX2" fmla="*/ 4108537 w 4108537"/>
                <a:gd name="connsiteY2" fmla="*/ 334395 h 2426241"/>
              </a:gdLst>
              <a:ahLst/>
              <a:cxnLst>
                <a:cxn ang="0">
                  <a:pos x="connsiteX0" y="connsiteY0"/>
                </a:cxn>
                <a:cxn ang="0">
                  <a:pos x="connsiteX1" y="connsiteY1"/>
                </a:cxn>
                <a:cxn ang="0">
                  <a:pos x="connsiteX2" y="connsiteY2"/>
                </a:cxn>
              </a:cxnLst>
              <a:rect l="l" t="t" r="r" b="b"/>
              <a:pathLst>
                <a:path w="4108537" h="2426241">
                  <a:moveTo>
                    <a:pt x="0" y="2426241"/>
                  </a:moveTo>
                  <a:cubicBezTo>
                    <a:pt x="816279" y="1448167"/>
                    <a:pt x="1632559" y="470093"/>
                    <a:pt x="2317315" y="121452"/>
                  </a:cubicBezTo>
                  <a:cubicBezTo>
                    <a:pt x="3002071" y="-227189"/>
                    <a:pt x="3741107" y="280116"/>
                    <a:pt x="4108537" y="3343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20866813">
              <a:off x="5498926" y="964504"/>
              <a:ext cx="2392471" cy="652553"/>
            </a:xfrm>
            <a:custGeom>
              <a:avLst/>
              <a:gdLst>
                <a:gd name="connsiteX0" fmla="*/ 0 w 2392471"/>
                <a:gd name="connsiteY0" fmla="*/ 375781 h 652553"/>
                <a:gd name="connsiteX1" fmla="*/ 764088 w 2392471"/>
                <a:gd name="connsiteY1" fmla="*/ 638828 h 652553"/>
                <a:gd name="connsiteX2" fmla="*/ 2392471 w 2392471"/>
                <a:gd name="connsiteY2" fmla="*/ 0 h 652553"/>
                <a:gd name="connsiteX3" fmla="*/ 2392471 w 2392471"/>
                <a:gd name="connsiteY3" fmla="*/ 0 h 652553"/>
              </a:gdLst>
              <a:ahLst/>
              <a:cxnLst>
                <a:cxn ang="0">
                  <a:pos x="connsiteX0" y="connsiteY0"/>
                </a:cxn>
                <a:cxn ang="0">
                  <a:pos x="connsiteX1" y="connsiteY1"/>
                </a:cxn>
                <a:cxn ang="0">
                  <a:pos x="connsiteX2" y="connsiteY2"/>
                </a:cxn>
                <a:cxn ang="0">
                  <a:pos x="connsiteX3" y="connsiteY3"/>
                </a:cxn>
              </a:cxnLst>
              <a:rect l="l" t="t" r="r" b="b"/>
              <a:pathLst>
                <a:path w="2392471" h="652553">
                  <a:moveTo>
                    <a:pt x="0" y="375781"/>
                  </a:moveTo>
                  <a:cubicBezTo>
                    <a:pt x="182671" y="538619"/>
                    <a:pt x="365343" y="701458"/>
                    <a:pt x="764088" y="638828"/>
                  </a:cubicBezTo>
                  <a:cubicBezTo>
                    <a:pt x="1162833" y="576198"/>
                    <a:pt x="2392471" y="0"/>
                    <a:pt x="2392471" y="0"/>
                  </a:cubicBezTo>
                  <a:lnTo>
                    <a:pt x="2392471"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82209" y="3053444"/>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12394" y="1393368"/>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91367" y="1121221"/>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90726" y="1061349"/>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90085" y="1050464"/>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89444" y="1121224"/>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2962" y="1534891"/>
              <a:ext cx="65315" cy="81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14733" y="1540333"/>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65107" y="1660075"/>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97126" y="1698172"/>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22954" y="1719942"/>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71289" y="1660070"/>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56334" y="1567540"/>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19073" y="707564"/>
              <a:ext cx="65315" cy="8164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Brace 23"/>
            <p:cNvSpPr/>
            <p:nvPr/>
          </p:nvSpPr>
          <p:spPr>
            <a:xfrm rot="5400000">
              <a:off x="4271880" y="1335375"/>
              <a:ext cx="455489" cy="65368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p:cNvSpPr txBox="1"/>
            <p:nvPr/>
          </p:nvSpPr>
          <p:spPr>
            <a:xfrm>
              <a:off x="4186279" y="4831551"/>
              <a:ext cx="659348" cy="369332"/>
            </a:xfrm>
            <a:prstGeom prst="rect">
              <a:avLst/>
            </a:prstGeom>
            <a:noFill/>
          </p:spPr>
          <p:txBody>
            <a:bodyPr wrap="none" rtlCol="0">
              <a:spAutoFit/>
            </a:bodyPr>
            <a:lstStyle/>
            <a:p>
              <a:pPr algn="ctr"/>
              <a:r>
                <a:rPr lang="en-US" smtClean="0"/>
                <a:t>Road</a:t>
              </a:r>
              <a:endParaRPr lang="en-US"/>
            </a:p>
          </p:txBody>
        </p:sp>
        <p:sp>
          <p:nvSpPr>
            <p:cNvPr id="26" name="Right Brace 25"/>
            <p:cNvSpPr/>
            <p:nvPr/>
          </p:nvSpPr>
          <p:spPr>
            <a:xfrm rot="5400000">
              <a:off x="3106184" y="1579022"/>
              <a:ext cx="517229" cy="429986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ight Brace 26"/>
            <p:cNvSpPr/>
            <p:nvPr/>
          </p:nvSpPr>
          <p:spPr>
            <a:xfrm rot="5400000">
              <a:off x="6406062" y="2624241"/>
              <a:ext cx="471778" cy="225221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2780051" y="3898273"/>
              <a:ext cx="1275990" cy="369332"/>
            </a:xfrm>
            <a:prstGeom prst="rect">
              <a:avLst/>
            </a:prstGeom>
            <a:noFill/>
          </p:spPr>
          <p:txBody>
            <a:bodyPr wrap="none" rtlCol="0">
              <a:spAutoFit/>
            </a:bodyPr>
            <a:lstStyle/>
            <a:p>
              <a:pPr algn="ctr"/>
              <a:r>
                <a:rPr lang="en-US" dirty="0" smtClean="0"/>
                <a:t>path record</a:t>
              </a:r>
              <a:endParaRPr lang="en-US" dirty="0"/>
            </a:p>
          </p:txBody>
        </p:sp>
        <p:sp>
          <p:nvSpPr>
            <p:cNvPr id="29" name="TextBox 28"/>
            <p:cNvSpPr txBox="1"/>
            <p:nvPr/>
          </p:nvSpPr>
          <p:spPr>
            <a:xfrm>
              <a:off x="6057166" y="3898273"/>
              <a:ext cx="1275990" cy="369332"/>
            </a:xfrm>
            <a:prstGeom prst="rect">
              <a:avLst/>
            </a:prstGeom>
            <a:noFill/>
          </p:spPr>
          <p:txBody>
            <a:bodyPr wrap="none" rtlCol="0">
              <a:spAutoFit/>
            </a:bodyPr>
            <a:lstStyle/>
            <a:p>
              <a:pPr algn="ctr"/>
              <a:r>
                <a:rPr lang="en-US" dirty="0" smtClean="0"/>
                <a:t>path record</a:t>
              </a:r>
              <a:endParaRPr lang="en-US" dirty="0"/>
            </a:p>
          </p:txBody>
        </p:sp>
        <p:cxnSp>
          <p:nvCxnSpPr>
            <p:cNvPr id="31" name="Straight Connector 30"/>
            <p:cNvCxnSpPr/>
            <p:nvPr/>
          </p:nvCxnSpPr>
          <p:spPr>
            <a:xfrm>
              <a:off x="1198537" y="2890150"/>
              <a:ext cx="16329" cy="1941401"/>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5514732" y="1345791"/>
              <a:ext cx="22882" cy="264044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779498" y="542640"/>
              <a:ext cx="4890" cy="428891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Right Brace 35"/>
            <p:cNvSpPr/>
            <p:nvPr/>
          </p:nvSpPr>
          <p:spPr>
            <a:xfrm rot="13819919">
              <a:off x="1752920" y="631857"/>
              <a:ext cx="471778" cy="26976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rot="19187094">
              <a:off x="1271831" y="1515777"/>
              <a:ext cx="995337" cy="369332"/>
            </a:xfrm>
            <a:prstGeom prst="rect">
              <a:avLst/>
            </a:prstGeom>
            <a:noFill/>
          </p:spPr>
          <p:txBody>
            <a:bodyPr wrap="none" rtlCol="0">
              <a:spAutoFit/>
            </a:bodyPr>
            <a:lstStyle/>
            <a:p>
              <a:pPr algn="ctr"/>
              <a:r>
                <a:rPr lang="en-US" smtClean="0"/>
                <a:t>segment</a:t>
              </a:r>
              <a:endParaRPr lang="en-US" dirty="0"/>
            </a:p>
          </p:txBody>
        </p:sp>
      </p:grpSp>
      <p:sp>
        <p:nvSpPr>
          <p:cNvPr id="39" name="TextBox 38"/>
          <p:cNvSpPr txBox="1"/>
          <p:nvPr/>
        </p:nvSpPr>
        <p:spPr>
          <a:xfrm>
            <a:off x="702129" y="506186"/>
            <a:ext cx="1763944" cy="523220"/>
          </a:xfrm>
          <a:prstGeom prst="rect">
            <a:avLst/>
          </a:prstGeom>
          <a:noFill/>
        </p:spPr>
        <p:txBody>
          <a:bodyPr wrap="none" rtlCol="0">
            <a:spAutoFit/>
          </a:bodyPr>
          <a:lstStyle/>
          <a:p>
            <a:r>
              <a:rPr lang="en-US" sz="2800" u="sng" dirty="0" smtClean="0"/>
              <a:t>Definitions</a:t>
            </a:r>
            <a:endParaRPr lang="en-US" sz="2800" u="sng" dirty="0"/>
          </a:p>
        </p:txBody>
      </p:sp>
    </p:spTree>
    <p:extLst>
      <p:ext uri="{BB962C8B-B14F-4D97-AF65-F5344CB8AC3E}">
        <p14:creationId xmlns:p14="http://schemas.microsoft.com/office/powerpoint/2010/main" val="183679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29" y="506186"/>
            <a:ext cx="5149551" cy="523220"/>
          </a:xfrm>
          <a:prstGeom prst="rect">
            <a:avLst/>
          </a:prstGeom>
          <a:noFill/>
        </p:spPr>
        <p:txBody>
          <a:bodyPr wrap="none" rtlCol="0">
            <a:spAutoFit/>
          </a:bodyPr>
          <a:lstStyle/>
          <a:p>
            <a:r>
              <a:rPr lang="en-US" sz="2800" u="sng" dirty="0" smtClean="0"/>
              <a:t>Two ways to find the intersections</a:t>
            </a:r>
            <a:endParaRPr lang="en-US" sz="2800" u="sng" dirty="0"/>
          </a:p>
        </p:txBody>
      </p:sp>
      <p:sp>
        <p:nvSpPr>
          <p:cNvPr id="5" name="TextBox 4"/>
          <p:cNvSpPr txBox="1"/>
          <p:nvPr/>
        </p:nvSpPr>
        <p:spPr>
          <a:xfrm>
            <a:off x="963387" y="1567542"/>
            <a:ext cx="9486899" cy="653144"/>
          </a:xfrm>
          <a:prstGeom prst="rect">
            <a:avLst/>
          </a:prstGeom>
          <a:noFill/>
        </p:spPr>
        <p:txBody>
          <a:bodyPr wrap="square" rtlCol="0">
            <a:spAutoFit/>
          </a:bodyPr>
          <a:lstStyle/>
          <a:p>
            <a:r>
              <a:rPr lang="en-US" dirty="0" smtClean="0"/>
              <a:t>Since the </a:t>
            </a:r>
            <a:r>
              <a:rPr lang="en-US" dirty="0" err="1" smtClean="0"/>
              <a:t>shapefile</a:t>
            </a:r>
            <a:r>
              <a:rPr lang="en-US" dirty="0" smtClean="0"/>
              <a:t> doesn’t directly provide the intersection information. I used the following methods to find the intersections.</a:t>
            </a:r>
            <a:endParaRPr lang="en-US" dirty="0"/>
          </a:p>
        </p:txBody>
      </p:sp>
      <p:sp>
        <p:nvSpPr>
          <p:cNvPr id="6" name="Rectangle 5"/>
          <p:cNvSpPr/>
          <p:nvPr/>
        </p:nvSpPr>
        <p:spPr>
          <a:xfrm>
            <a:off x="963387" y="2449288"/>
            <a:ext cx="10123712" cy="163285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t>Find the duplicate points:</a:t>
            </a:r>
          </a:p>
          <a:p>
            <a:pPr marL="285750" indent="-285750">
              <a:buFont typeface="Arial" charset="0"/>
              <a:buChar char="•"/>
            </a:pPr>
            <a:r>
              <a:rPr lang="en-US" dirty="0" smtClean="0"/>
              <a:t>If there is a point on both paths where two paths intersect, then we can find the intersection. However, when tow paths on the same roads, there might also be the same point on the two paths.</a:t>
            </a:r>
          </a:p>
          <a:p>
            <a:pPr marL="285750" indent="-285750">
              <a:buFont typeface="Arial" charset="0"/>
              <a:buChar char="•"/>
            </a:pPr>
            <a:r>
              <a:rPr lang="en-US" dirty="0" smtClean="0"/>
              <a:t>This method found</a:t>
            </a:r>
            <a:r>
              <a:rPr lang="zh-TW" altLang="en-US" dirty="0" smtClean="0"/>
              <a:t> </a:t>
            </a:r>
            <a:r>
              <a:rPr lang="en-US" altLang="zh-TW" dirty="0" smtClean="0"/>
              <a:t>6,208 intersection points.</a:t>
            </a:r>
            <a:endParaRPr lang="en-US" dirty="0" smtClean="0"/>
          </a:p>
          <a:p>
            <a:pPr marL="285750" indent="-285750">
              <a:buFont typeface="Arial" charset="0"/>
              <a:buChar char="•"/>
            </a:pPr>
            <a:r>
              <a:rPr lang="en-US" dirty="0" smtClean="0"/>
              <a:t>See </a:t>
            </a:r>
            <a:r>
              <a:rPr lang="en-US" b="1" dirty="0" err="1" smtClean="0"/>
              <a:t>duplicate_points.html</a:t>
            </a:r>
            <a:r>
              <a:rPr lang="en-US" dirty="0" smtClean="0"/>
              <a:t> for the map view.</a:t>
            </a:r>
          </a:p>
          <a:p>
            <a:pPr marL="285750" indent="-285750">
              <a:buFont typeface="Arial" charset="0"/>
              <a:buChar char="•"/>
            </a:pPr>
            <a:endParaRPr lang="en-US" dirty="0"/>
          </a:p>
        </p:txBody>
      </p:sp>
      <p:sp>
        <p:nvSpPr>
          <p:cNvPr id="7" name="Rectangle 6"/>
          <p:cNvSpPr/>
          <p:nvPr/>
        </p:nvSpPr>
        <p:spPr>
          <a:xfrm>
            <a:off x="963386" y="4310745"/>
            <a:ext cx="10123713" cy="240060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is-IS" dirty="0" smtClean="0"/>
              <a:t>Use segments to find the intersection points:</a:t>
            </a:r>
          </a:p>
          <a:p>
            <a:pPr marL="285750" indent="-285750">
              <a:buFont typeface="Arial" charset="0"/>
              <a:buChar char="•"/>
            </a:pPr>
            <a:r>
              <a:rPr lang="is-IS" dirty="0" smtClean="0"/>
              <a:t>Firts extract all the segments from all the path records.</a:t>
            </a:r>
          </a:p>
          <a:p>
            <a:pPr marL="285750" indent="-285750">
              <a:buFont typeface="Arial" charset="0"/>
              <a:buChar char="•"/>
            </a:pPr>
            <a:r>
              <a:rPr lang="is-IS" dirty="0" smtClean="0"/>
              <a:t>Examine each segment with all the other segments nearby (see next page for the detail).</a:t>
            </a:r>
          </a:p>
          <a:p>
            <a:pPr marL="285750" indent="-285750">
              <a:buFont typeface="Arial" charset="0"/>
              <a:buChar char="•"/>
            </a:pPr>
            <a:r>
              <a:rPr lang="is-IS" dirty="0" smtClean="0"/>
              <a:t>This method might also find the connecting point of two paths on the same road. </a:t>
            </a:r>
            <a:r>
              <a:rPr lang="is-IS" smtClean="0"/>
              <a:t>But if two paths are on the straight road, the connecting point will not be a intersection.</a:t>
            </a:r>
            <a:endParaRPr lang="is-IS" dirty="0" smtClean="0"/>
          </a:p>
          <a:p>
            <a:pPr marL="285750" indent="-285750">
              <a:buFont typeface="Arial" charset="0"/>
              <a:buChar char="•"/>
            </a:pPr>
            <a:r>
              <a:rPr lang="is-IS" dirty="0" smtClean="0"/>
              <a:t>This method found 15,900 intersection points.</a:t>
            </a:r>
          </a:p>
          <a:p>
            <a:pPr marL="285750" indent="-285750">
              <a:buFont typeface="Arial" charset="0"/>
              <a:buChar char="•"/>
            </a:pPr>
            <a:r>
              <a:rPr lang="is-IS" dirty="0" smtClean="0"/>
              <a:t>See </a:t>
            </a:r>
            <a:r>
              <a:rPr lang="is-IS" b="1" dirty="0" smtClean="0"/>
              <a:t>segmen_intersect.html </a:t>
            </a:r>
            <a:r>
              <a:rPr lang="is-IS" dirty="0" smtClean="0"/>
              <a:t>for the map view. (I suggest use Safari to open the file.)</a:t>
            </a:r>
            <a:endParaRPr lang="en-US" dirty="0"/>
          </a:p>
        </p:txBody>
      </p:sp>
    </p:spTree>
    <p:extLst>
      <p:ext uri="{BB962C8B-B14F-4D97-AF65-F5344CB8AC3E}">
        <p14:creationId xmlns:p14="http://schemas.microsoft.com/office/powerpoint/2010/main" val="125041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29" y="506186"/>
            <a:ext cx="2722412" cy="523220"/>
          </a:xfrm>
          <a:prstGeom prst="rect">
            <a:avLst/>
          </a:prstGeom>
          <a:noFill/>
        </p:spPr>
        <p:txBody>
          <a:bodyPr wrap="none" rtlCol="0">
            <a:spAutoFit/>
          </a:bodyPr>
          <a:lstStyle/>
          <a:p>
            <a:r>
              <a:rPr lang="en-US" sz="2800" u="sng" dirty="0" smtClean="0"/>
              <a:t>Nearby segments</a:t>
            </a:r>
            <a:endParaRPr lang="en-US" sz="2800" u="sng" dirty="0"/>
          </a:p>
        </p:txBody>
      </p:sp>
      <p:sp>
        <p:nvSpPr>
          <p:cNvPr id="5" name="TextBox 4"/>
          <p:cNvSpPr txBox="1"/>
          <p:nvPr/>
        </p:nvSpPr>
        <p:spPr>
          <a:xfrm>
            <a:off x="484928" y="1350649"/>
            <a:ext cx="6411483" cy="3970318"/>
          </a:xfrm>
          <a:prstGeom prst="rect">
            <a:avLst/>
          </a:prstGeom>
          <a:noFill/>
        </p:spPr>
        <p:txBody>
          <a:bodyPr wrap="square" rtlCol="0">
            <a:spAutoFit/>
          </a:bodyPr>
          <a:lstStyle/>
          <a:p>
            <a:pPr marL="285750" indent="-285750">
              <a:buFont typeface="Arial" charset="0"/>
              <a:buChar char="•"/>
            </a:pPr>
            <a:r>
              <a:rPr lang="en-US" dirty="0" smtClean="0"/>
              <a:t>To make the examination process run faster, I used following method. </a:t>
            </a:r>
          </a:p>
          <a:p>
            <a:pPr marL="285750" indent="-285750">
              <a:buFont typeface="Arial" charset="0"/>
              <a:buChar char="•"/>
            </a:pPr>
            <a:r>
              <a:rPr lang="en-US" dirty="0" smtClean="0"/>
              <a:t>First divide the map into several grids. There are more than 1,000,000 grids when the program was finding the </a:t>
            </a:r>
            <a:r>
              <a:rPr lang="en-US" dirty="0" smtClean="0"/>
              <a:t>intersections.</a:t>
            </a:r>
            <a:endParaRPr lang="en-US" dirty="0" smtClean="0"/>
          </a:p>
          <a:p>
            <a:pPr marL="285750" indent="-285750">
              <a:buFont typeface="Arial" charset="0"/>
              <a:buChar char="•"/>
            </a:pPr>
            <a:r>
              <a:rPr lang="en-US" dirty="0" smtClean="0"/>
              <a:t>For each segment, I </a:t>
            </a:r>
            <a:r>
              <a:rPr lang="en-US" dirty="0" smtClean="0"/>
              <a:t>register the segment to the </a:t>
            </a:r>
            <a:r>
              <a:rPr lang="en-US" dirty="0" smtClean="0"/>
              <a:t>grids </a:t>
            </a:r>
            <a:r>
              <a:rPr lang="en-US" dirty="0" smtClean="0"/>
              <a:t>that </a:t>
            </a:r>
            <a:r>
              <a:rPr lang="en-US" dirty="0" smtClean="0"/>
              <a:t>the segment expands (the light blue grids for the blue line</a:t>
            </a:r>
            <a:r>
              <a:rPr lang="en-US" dirty="0" smtClean="0"/>
              <a:t>).  </a:t>
            </a:r>
            <a:endParaRPr lang="en-US" dirty="0" smtClean="0"/>
          </a:p>
          <a:p>
            <a:pPr marL="285750" indent="-285750">
              <a:buFont typeface="Arial" charset="0"/>
              <a:buChar char="•"/>
            </a:pPr>
            <a:r>
              <a:rPr lang="en-US" dirty="0" smtClean="0"/>
              <a:t>When finding the nearby segments, take the orange line for example, since its grids contains the grids for the blue line, then the program will check if there is an intersection of the two lines.</a:t>
            </a:r>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2" y="235776"/>
            <a:ext cx="4446814" cy="333324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96530434"/>
              </p:ext>
            </p:extLst>
          </p:nvPr>
        </p:nvGraphicFramePr>
        <p:xfrm>
          <a:off x="8357191" y="1461189"/>
          <a:ext cx="2101575" cy="1694583"/>
        </p:xfrm>
        <a:graphic>
          <a:graphicData uri="http://schemas.openxmlformats.org/drawingml/2006/table">
            <a:tbl>
              <a:tblPr firstRow="1" bandRow="1">
                <a:tableStyleId>{5940675A-B579-460E-94D1-54222C63F5DA}</a:tableStyleId>
              </a:tblPr>
              <a:tblGrid>
                <a:gridCol w="300225"/>
                <a:gridCol w="300225"/>
                <a:gridCol w="300225"/>
                <a:gridCol w="300225"/>
                <a:gridCol w="300225"/>
                <a:gridCol w="300225"/>
                <a:gridCol w="300225"/>
              </a:tblGrid>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r>
              <a:tr h="188287">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r>
              <a:tr h="188287">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r>
              <a:tr h="188287">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dirty="0" smtClean="0"/>
                    </a:p>
                  </a:txBody>
                  <a:tcPr/>
                </a:tc>
              </a:tr>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smtClean="0"/>
                    </a:p>
                  </a:txBody>
                  <a:tcPr/>
                </a:tc>
              </a:tr>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smtClean="0"/>
                    </a:p>
                  </a:txBody>
                  <a:tcPr/>
                </a:tc>
              </a:tr>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smtClean="0"/>
                    </a:p>
                  </a:txBody>
                  <a:tcPr/>
                </a:tc>
              </a:tr>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smtClean="0"/>
                    </a:p>
                  </a:txBody>
                  <a:tcPr/>
                </a:tc>
              </a:tr>
              <a:tr h="188287">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a:p>
                  </a:txBody>
                  <a:tcPr/>
                </a:tc>
                <a:tc>
                  <a:txBody>
                    <a:bodyPr/>
                    <a:lstStyle/>
                    <a:p>
                      <a:endParaRPr lang="en-US" sz="600"/>
                    </a:p>
                  </a:txBody>
                  <a:tcPr/>
                </a:tc>
                <a:tc>
                  <a:txBody>
                    <a:bodyPr/>
                    <a:lstStyle/>
                    <a:p>
                      <a:endParaRPr lang="en-US" sz="600"/>
                    </a:p>
                  </a:txBody>
                  <a:tcPr/>
                </a:tc>
                <a:tc>
                  <a:txBody>
                    <a:bodyPr/>
                    <a:lstStyle/>
                    <a:p>
                      <a:endParaRPr lang="en-US" sz="600" dirty="0" smtClean="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06692551"/>
              </p:ext>
            </p:extLst>
          </p:nvPr>
        </p:nvGraphicFramePr>
        <p:xfrm>
          <a:off x="3959691" y="4342863"/>
          <a:ext cx="2936720" cy="2425095"/>
        </p:xfrm>
        <a:graphic>
          <a:graphicData uri="http://schemas.openxmlformats.org/drawingml/2006/table">
            <a:tbl>
              <a:tblPr firstRow="1" bandRow="1">
                <a:tableStyleId>{5940675A-B579-460E-94D1-54222C63F5DA}</a:tableStyleId>
              </a:tblPr>
              <a:tblGrid>
                <a:gridCol w="587344"/>
                <a:gridCol w="587344"/>
                <a:gridCol w="587344"/>
                <a:gridCol w="587344"/>
                <a:gridCol w="587344"/>
              </a:tblGrid>
              <a:tr h="485019">
                <a:tc>
                  <a:txBody>
                    <a:bodyPr/>
                    <a:lstStyle/>
                    <a:p>
                      <a:endParaRPr lang="en-US" dirty="0"/>
                    </a:p>
                  </a:txBody>
                  <a:tcPr/>
                </a:tc>
                <a:tc>
                  <a:txBody>
                    <a:bodyPr/>
                    <a:lstStyle/>
                    <a:p>
                      <a:endParaRPr lang="en-US"/>
                    </a:p>
                  </a:txBody>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r>
              <a:tr h="485019">
                <a:tc>
                  <a:txBody>
                    <a:bodyPr/>
                    <a:lstStyle/>
                    <a:p>
                      <a:endParaRPr lang="en-US"/>
                    </a:p>
                  </a:txBody>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noFill/>
                  </a:tcPr>
                </a:tc>
              </a:tr>
              <a:tr h="485019">
                <a:tc>
                  <a:txBody>
                    <a:bodyPr/>
                    <a:lstStyle/>
                    <a:p>
                      <a:endParaRPr lang="en-US"/>
                    </a:p>
                  </a:txBody>
                  <a:tcPr/>
                </a:tc>
                <a:tc>
                  <a:txBody>
                    <a:bodyPr/>
                    <a:lstStyle/>
                    <a:p>
                      <a:endParaRPr lang="en-US"/>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noFill/>
                  </a:tcPr>
                </a:tc>
              </a:tr>
              <a:tr h="485019">
                <a:tc>
                  <a:txBody>
                    <a:bodyPr/>
                    <a:lstStyle/>
                    <a:p>
                      <a:endParaRPr lang="en-US"/>
                    </a:p>
                  </a:txBody>
                  <a:tcPr/>
                </a:tc>
                <a:tc>
                  <a:txBody>
                    <a:bodyPr/>
                    <a:lstStyle/>
                    <a:p>
                      <a:endParaRPr lang="en-US"/>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noFill/>
                  </a:tcPr>
                </a:tc>
              </a:tr>
              <a:tr h="48501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10" name="Straight Connector 9"/>
          <p:cNvCxnSpPr/>
          <p:nvPr/>
        </p:nvCxnSpPr>
        <p:spPr>
          <a:xfrm>
            <a:off x="4813954" y="5098313"/>
            <a:ext cx="1104181" cy="914400"/>
          </a:xfrm>
          <a:prstGeom prst="line">
            <a:avLst/>
          </a:prstGeom>
          <a:ln/>
        </p:spPr>
        <p:style>
          <a:lnRef idx="3">
            <a:schemeClr val="accent5"/>
          </a:lnRef>
          <a:fillRef idx="0">
            <a:schemeClr val="accent5"/>
          </a:fillRef>
          <a:effectRef idx="2">
            <a:schemeClr val="accent5"/>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64838072"/>
              </p:ext>
            </p:extLst>
          </p:nvPr>
        </p:nvGraphicFramePr>
        <p:xfrm>
          <a:off x="7456878" y="3885561"/>
          <a:ext cx="3878231" cy="2910114"/>
        </p:xfrm>
        <a:graphic>
          <a:graphicData uri="http://schemas.openxmlformats.org/drawingml/2006/table">
            <a:tbl>
              <a:tblPr firstRow="1" bandRow="1">
                <a:tableStyleId>{5940675A-B579-460E-94D1-54222C63F5DA}</a:tableStyleId>
              </a:tblPr>
              <a:tblGrid>
                <a:gridCol w="554033"/>
                <a:gridCol w="554033"/>
                <a:gridCol w="554033"/>
                <a:gridCol w="554033"/>
                <a:gridCol w="554033"/>
                <a:gridCol w="554033"/>
                <a:gridCol w="554033"/>
              </a:tblGrid>
              <a:tr h="485019">
                <a:tc>
                  <a:txBody>
                    <a:bodyPr/>
                    <a:lstStyle/>
                    <a:p>
                      <a:endParaRPr lang="en-US" dirty="0"/>
                    </a:p>
                  </a:txBody>
                  <a:tcPr/>
                </a:tc>
                <a:tc>
                  <a:txBody>
                    <a:bodyPr/>
                    <a:lstStyle/>
                    <a:p>
                      <a:endParaRPr lang="en-US"/>
                    </a:p>
                  </a:txBody>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r h="485019">
                <a:tc>
                  <a:txBody>
                    <a:bodyPr/>
                    <a:lstStyle/>
                    <a:p>
                      <a:endParaRPr lang="en-US" dirty="0"/>
                    </a:p>
                  </a:txBody>
                  <a:tcPr/>
                </a:tc>
                <a:tc>
                  <a:txBody>
                    <a:bodyPr/>
                    <a:lstStyle/>
                    <a:p>
                      <a:endParaRPr lang="en-US"/>
                    </a:p>
                  </a:txBody>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noFill/>
                  </a:tcPr>
                </a:tc>
                <a:tc>
                  <a:txBody>
                    <a:bodyPr/>
                    <a:lstStyle/>
                    <a:p>
                      <a:endParaRPr lang="en-US" dirty="0"/>
                    </a:p>
                  </a:txBody>
                  <a:tcPr>
                    <a:noFill/>
                  </a:tcPr>
                </a:tc>
              </a:tr>
              <a:tr h="485019">
                <a:tc>
                  <a:txBody>
                    <a:bodyPr/>
                    <a:lstStyle/>
                    <a:p>
                      <a:endParaRPr lang="en-US"/>
                    </a:p>
                  </a:txBody>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noFill/>
                  </a:tcPr>
                </a:tc>
                <a:tc>
                  <a:txBody>
                    <a:bodyPr/>
                    <a:lstStyle/>
                    <a:p>
                      <a:endParaRPr lang="en-US" dirty="0"/>
                    </a:p>
                  </a:txBody>
                  <a:tcPr>
                    <a:noFill/>
                  </a:tcPr>
                </a:tc>
              </a:tr>
              <a:tr h="485019">
                <a:tc>
                  <a:txBody>
                    <a:bodyPr/>
                    <a:lstStyle/>
                    <a:p>
                      <a:endParaRPr lang="en-US"/>
                    </a:p>
                  </a:txBody>
                  <a:tcPr/>
                </a:tc>
                <a:tc>
                  <a:txBody>
                    <a:bodyPr/>
                    <a:lstStyle/>
                    <a:p>
                      <a:endParaRPr lang="en-US"/>
                    </a:p>
                  </a:txBody>
                  <a:tcPr>
                    <a:solidFill>
                      <a:schemeClr val="accent5">
                        <a:lumMod val="20000"/>
                        <a:lumOff val="8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noFill/>
                  </a:tcPr>
                </a:tc>
                <a:tc>
                  <a:txBody>
                    <a:bodyPr/>
                    <a:lstStyle/>
                    <a:p>
                      <a:endParaRPr lang="en-US" dirty="0"/>
                    </a:p>
                  </a:txBody>
                  <a:tcPr>
                    <a:noFill/>
                  </a:tcPr>
                </a:tc>
              </a:tr>
              <a:tr h="485019">
                <a:tc>
                  <a:txBody>
                    <a:bodyPr/>
                    <a:lstStyle/>
                    <a:p>
                      <a:endParaRPr lang="en-US"/>
                    </a:p>
                  </a:txBody>
                  <a:tcPr/>
                </a:tc>
                <a:tc>
                  <a:txBody>
                    <a:bodyPr/>
                    <a:lstStyle/>
                    <a:p>
                      <a:endParaRPr lang="en-US"/>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r h="48501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8" name="Straight Connector 17"/>
          <p:cNvCxnSpPr/>
          <p:nvPr/>
        </p:nvCxnSpPr>
        <p:spPr>
          <a:xfrm>
            <a:off x="8293889" y="5210356"/>
            <a:ext cx="1104181" cy="91440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1" name="Straight Connector 20"/>
          <p:cNvCxnSpPr/>
          <p:nvPr/>
        </p:nvCxnSpPr>
        <p:spPr>
          <a:xfrm flipH="1">
            <a:off x="8971472" y="4641011"/>
            <a:ext cx="966159" cy="9144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4835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335</Words>
  <Application>Microsoft Macintosh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Calibri Light</vt:lpstr>
      <vt:lpstr>新細明體</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dcterms:created xsi:type="dcterms:W3CDTF">2016-12-21T04:21:14Z</dcterms:created>
  <dcterms:modified xsi:type="dcterms:W3CDTF">2016-12-22T02:25:30Z</dcterms:modified>
</cp:coreProperties>
</file>