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5"/>
  </p:notesMasterIdLst>
  <p:sldIdLst>
    <p:sldId id="260" r:id="rId2"/>
    <p:sldId id="262" r:id="rId3"/>
    <p:sldId id="267" r:id="rId4"/>
    <p:sldId id="317" r:id="rId5"/>
    <p:sldId id="309" r:id="rId6"/>
    <p:sldId id="318" r:id="rId7"/>
    <p:sldId id="311" r:id="rId8"/>
    <p:sldId id="312" r:id="rId9"/>
    <p:sldId id="310" r:id="rId10"/>
    <p:sldId id="313" r:id="rId11"/>
    <p:sldId id="314" r:id="rId12"/>
    <p:sldId id="316" r:id="rId13"/>
    <p:sldId id="321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7" r:id="rId29"/>
    <p:sldId id="339" r:id="rId30"/>
    <p:sldId id="336" r:id="rId31"/>
    <p:sldId id="338" r:id="rId32"/>
    <p:sldId id="340" r:id="rId33"/>
    <p:sldId id="341" r:id="rId3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6A687-0903-47B2-B856-47DD7C5125AA}">
  <a:tblStyle styleId="{FE56A687-0903-47B2-B856-47DD7C512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9fa94098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9fa94098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4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76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0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2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9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2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84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64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16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9fa94098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a9fa94098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1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19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43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1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18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1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7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37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2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0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5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8" r:id="rId4"/>
    <p:sldLayoutId id="2147483663" r:id="rId5"/>
    <p:sldLayoutId id="2147483664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CA8C2-6F4C-4BB4-8718-E183EB53B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Label Model</a:t>
            </a:r>
            <a:endParaRPr dirty="0"/>
          </a:p>
        </p:txBody>
      </p:sp>
      <p:sp>
        <p:nvSpPr>
          <p:cNvPr id="343" name="Google Shape;343;p42"/>
          <p:cNvSpPr/>
          <p:nvPr/>
        </p:nvSpPr>
        <p:spPr>
          <a:xfrm>
            <a:off x="4364213" y="2817560"/>
            <a:ext cx="1626843" cy="1344568"/>
          </a:xfrm>
          <a:custGeom>
            <a:avLst/>
            <a:gdLst/>
            <a:ahLst/>
            <a:cxnLst/>
            <a:rect l="l" t="t" r="r" b="b"/>
            <a:pathLst>
              <a:path w="68140" h="56317" extrusionOk="0">
                <a:moveTo>
                  <a:pt x="34517" y="0"/>
                </a:moveTo>
                <a:cubicBezTo>
                  <a:pt x="32957" y="12704"/>
                  <a:pt x="22241" y="22574"/>
                  <a:pt x="9156" y="22801"/>
                </a:cubicBezTo>
                <a:lnTo>
                  <a:pt x="0" y="39672"/>
                </a:lnTo>
                <a:lnTo>
                  <a:pt x="9132" y="56317"/>
                </a:lnTo>
                <a:cubicBezTo>
                  <a:pt x="40684" y="56090"/>
                  <a:pt x="66390" y="31337"/>
                  <a:pt x="68140" y="179"/>
                </a:cubicBezTo>
                <a:lnTo>
                  <a:pt x="68140" y="179"/>
                </a:lnTo>
                <a:lnTo>
                  <a:pt x="51602" y="9251"/>
                </a:lnTo>
                <a:lnTo>
                  <a:pt x="345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4648473" y="1321743"/>
            <a:ext cx="1344855" cy="1626843"/>
          </a:xfrm>
          <a:custGeom>
            <a:avLst/>
            <a:gdLst/>
            <a:ahLst/>
            <a:cxnLst/>
            <a:rect l="l" t="t" r="r" b="b"/>
            <a:pathLst>
              <a:path w="56329" h="68140" extrusionOk="0">
                <a:moveTo>
                  <a:pt x="191" y="1"/>
                </a:moveTo>
                <a:lnTo>
                  <a:pt x="9264" y="16550"/>
                </a:lnTo>
                <a:lnTo>
                  <a:pt x="1" y="33624"/>
                </a:lnTo>
                <a:cubicBezTo>
                  <a:pt x="12716" y="35183"/>
                  <a:pt x="22587" y="45911"/>
                  <a:pt x="22813" y="58984"/>
                </a:cubicBezTo>
                <a:lnTo>
                  <a:pt x="39684" y="68140"/>
                </a:lnTo>
                <a:lnTo>
                  <a:pt x="56329" y="59008"/>
                </a:lnTo>
                <a:cubicBezTo>
                  <a:pt x="56103" y="27456"/>
                  <a:pt x="31350" y="1751"/>
                  <a:pt x="1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3152943" y="1319475"/>
            <a:ext cx="1626866" cy="1344855"/>
          </a:xfrm>
          <a:custGeom>
            <a:avLst/>
            <a:gdLst/>
            <a:ahLst/>
            <a:cxnLst/>
            <a:rect l="l" t="t" r="r" b="b"/>
            <a:pathLst>
              <a:path w="68141" h="56329" extrusionOk="0">
                <a:moveTo>
                  <a:pt x="59008" y="0"/>
                </a:moveTo>
                <a:cubicBezTo>
                  <a:pt x="27457" y="227"/>
                  <a:pt x="1751" y="24980"/>
                  <a:pt x="1" y="56138"/>
                </a:cubicBezTo>
                <a:lnTo>
                  <a:pt x="16550" y="47066"/>
                </a:lnTo>
                <a:lnTo>
                  <a:pt x="33624" y="56329"/>
                </a:lnTo>
                <a:cubicBezTo>
                  <a:pt x="35184" y="43613"/>
                  <a:pt x="45911" y="33754"/>
                  <a:pt x="58984" y="33528"/>
                </a:cubicBezTo>
                <a:lnTo>
                  <a:pt x="68140" y="16645"/>
                </a:lnTo>
                <a:lnTo>
                  <a:pt x="59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46" name="Google Shape;346;p42"/>
          <p:cNvSpPr/>
          <p:nvPr/>
        </p:nvSpPr>
        <p:spPr>
          <a:xfrm>
            <a:off x="3150675" y="2532989"/>
            <a:ext cx="1344855" cy="1626866"/>
          </a:xfrm>
          <a:custGeom>
            <a:avLst/>
            <a:gdLst/>
            <a:ahLst/>
            <a:cxnLst/>
            <a:rect l="l" t="t" r="r" b="b"/>
            <a:pathLst>
              <a:path w="56329" h="68141" extrusionOk="0">
                <a:moveTo>
                  <a:pt x="16645" y="1"/>
                </a:moveTo>
                <a:lnTo>
                  <a:pt x="1" y="9133"/>
                </a:lnTo>
                <a:cubicBezTo>
                  <a:pt x="227" y="40685"/>
                  <a:pt x="24980" y="66390"/>
                  <a:pt x="56139" y="68140"/>
                </a:cubicBezTo>
                <a:lnTo>
                  <a:pt x="47066" y="51603"/>
                </a:lnTo>
                <a:lnTo>
                  <a:pt x="56329" y="34517"/>
                </a:lnTo>
                <a:cubicBezTo>
                  <a:pt x="43613" y="32957"/>
                  <a:pt x="33755" y="22242"/>
                  <a:pt x="33529" y="9157"/>
                </a:cubicBezTo>
                <a:lnTo>
                  <a:pt x="1664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4294967295"/>
          </p:nvPr>
        </p:nvSpPr>
        <p:spPr>
          <a:xfrm>
            <a:off x="713225" y="1874775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Optimze Labeling Functions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4294967295"/>
          </p:nvPr>
        </p:nvSpPr>
        <p:spPr>
          <a:xfrm>
            <a:off x="408709" y="3293076"/>
            <a:ext cx="2469916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Test on the Snorkel Set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4294967295"/>
          </p:nvPr>
        </p:nvSpPr>
        <p:spPr>
          <a:xfrm>
            <a:off x="6265374" y="1874775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Develop Labeling Functions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4294967295"/>
          </p:nvPr>
        </p:nvSpPr>
        <p:spPr>
          <a:xfrm>
            <a:off x="6265374" y="3293075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Train Label Model on unlabeled data</a:t>
            </a: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351" name="Google Shape;351;p42"/>
          <p:cNvCxnSpPr>
            <a:endCxn id="347" idx="3"/>
          </p:cNvCxnSpPr>
          <p:nvPr/>
        </p:nvCxnSpPr>
        <p:spPr>
          <a:xfrm rot="10800000">
            <a:off x="2878625" y="2079075"/>
            <a:ext cx="7209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Google Shape;352;p42"/>
          <p:cNvCxnSpPr/>
          <p:nvPr/>
        </p:nvCxnSpPr>
        <p:spPr>
          <a:xfrm rot="10800000">
            <a:off x="2878675" y="3496125"/>
            <a:ext cx="7290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3" name="Google Shape;353;p42"/>
          <p:cNvCxnSpPr/>
          <p:nvPr/>
        </p:nvCxnSpPr>
        <p:spPr>
          <a:xfrm rot="10800000" flipH="1">
            <a:off x="5544475" y="2082075"/>
            <a:ext cx="720900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Google Shape;354;p42"/>
          <p:cNvCxnSpPr/>
          <p:nvPr/>
        </p:nvCxnSpPr>
        <p:spPr>
          <a:xfrm rot="10800000" flipH="1">
            <a:off x="5536325" y="3499125"/>
            <a:ext cx="729000" cy="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9134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Functions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4DEA2D-A2B3-4D3D-AB46-D8D72EDC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95" y="1185786"/>
            <a:ext cx="6878010" cy="10955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23D264-EE71-4706-9E67-A12097CAB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95" y="2693345"/>
            <a:ext cx="690658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 Model - Performance on Snorkel Set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57B782-1E41-4D40-882A-13B59A54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53" y="1165980"/>
            <a:ext cx="7331484" cy="1244711"/>
          </a:xfrm>
          <a:prstGeom prst="rect">
            <a:avLst/>
          </a:prstGeom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47DD9DE-1E8A-4A0E-9870-C1D812B9D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47413"/>
              </p:ext>
            </p:extLst>
          </p:nvPr>
        </p:nvGraphicFramePr>
        <p:xfrm>
          <a:off x="2722425" y="2865000"/>
          <a:ext cx="324196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4946">
                  <a:extLst>
                    <a:ext uri="{9D8B030D-6E8A-4147-A177-3AD203B41FA5}">
                      <a16:colId xmlns:a16="http://schemas.microsoft.com/office/drawing/2014/main" val="3946945821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334730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dirty="0"/>
                        <a:t>Precision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88.57%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b="1" dirty="0"/>
                        <a:t>Recall</a:t>
                      </a:r>
                      <a:endParaRPr lang="zh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91.18%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7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b="1" dirty="0"/>
                        <a:t>% of Data Labeled</a:t>
                      </a:r>
                      <a:endParaRPr lang="zh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86.75%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6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486131" y="383175"/>
            <a:ext cx="8312727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 Model - Performance on Validation Set</a:t>
            </a:r>
            <a:endParaRPr dirty="0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47DD9DE-1E8A-4A0E-9870-C1D812B9D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50614"/>
              </p:ext>
            </p:extLst>
          </p:nvPr>
        </p:nvGraphicFramePr>
        <p:xfrm>
          <a:off x="2722425" y="3114382"/>
          <a:ext cx="324196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4946">
                  <a:extLst>
                    <a:ext uri="{9D8B030D-6E8A-4147-A177-3AD203B41FA5}">
                      <a16:colId xmlns:a16="http://schemas.microsoft.com/office/drawing/2014/main" val="3946945821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334730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dirty="0"/>
                        <a:t>Precision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94.80%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b="1" dirty="0"/>
                        <a:t>Recall</a:t>
                      </a:r>
                      <a:endParaRPr lang="zh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91.40%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7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HK" b="1" dirty="0"/>
                        <a:t>% of Data Labeled</a:t>
                      </a:r>
                      <a:endParaRPr lang="zh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85.17%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728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D23929D5-A4D1-4686-B9DD-0B48FD7C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4" y="1093103"/>
            <a:ext cx="6201640" cy="1771897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F2842E3D-1112-43D9-A4E7-E2690DB670CC}"/>
              </a:ext>
            </a:extLst>
          </p:cNvPr>
          <p:cNvSpPr/>
          <p:nvPr/>
        </p:nvSpPr>
        <p:spPr>
          <a:xfrm rot="10800000">
            <a:off x="6213763" y="3205882"/>
            <a:ext cx="512618" cy="110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Google Shape;504;p54">
            <a:extLst>
              <a:ext uri="{FF2B5EF4-FFF2-40B4-BE49-F238E27FC236}">
                <a16:creationId xmlns:a16="http://schemas.microsoft.com/office/drawing/2014/main" id="{6C211BFF-1FAD-47E5-8BC6-EEF00FE45533}"/>
              </a:ext>
            </a:extLst>
          </p:cNvPr>
          <p:cNvSpPr txBox="1">
            <a:spLocks/>
          </p:cNvSpPr>
          <p:nvPr/>
        </p:nvSpPr>
        <p:spPr>
          <a:xfrm>
            <a:off x="6726396" y="3070631"/>
            <a:ext cx="2752763" cy="4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400" dirty="0"/>
              <a:t>Better than Snorkel Set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03769BC-79D4-4F60-8EB6-42A0A3E82A79}"/>
              </a:ext>
            </a:extLst>
          </p:cNvPr>
          <p:cNvSpPr/>
          <p:nvPr/>
        </p:nvSpPr>
        <p:spPr>
          <a:xfrm rot="10800000">
            <a:off x="6213763" y="3578847"/>
            <a:ext cx="512618" cy="110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157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 Model - Model Output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A168BD1-D9DA-489B-A36D-0CACB0F2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99" y="1257130"/>
            <a:ext cx="4737601" cy="1117257"/>
          </a:xfrm>
          <a:prstGeom prst="rect">
            <a:avLst/>
          </a:prstGeom>
        </p:spPr>
      </p:pic>
      <p:sp>
        <p:nvSpPr>
          <p:cNvPr id="13" name="Google Shape;504;p54">
            <a:extLst>
              <a:ext uri="{FF2B5EF4-FFF2-40B4-BE49-F238E27FC236}">
                <a16:creationId xmlns:a16="http://schemas.microsoft.com/office/drawing/2014/main" id="{327AE702-D409-4D86-9C24-BE14BC4B2CF3}"/>
              </a:ext>
            </a:extLst>
          </p:cNvPr>
          <p:cNvSpPr txBox="1">
            <a:spLocks/>
          </p:cNvSpPr>
          <p:nvPr/>
        </p:nvSpPr>
        <p:spPr>
          <a:xfrm>
            <a:off x="2843550" y="2706768"/>
            <a:ext cx="3584959" cy="75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Output: </a:t>
            </a:r>
          </a:p>
          <a:p>
            <a:r>
              <a:rPr lang="en-US" sz="2000" dirty="0"/>
              <a:t>4031 Ham Emails</a:t>
            </a:r>
          </a:p>
          <a:p>
            <a:r>
              <a:rPr lang="en-US" sz="2000" dirty="0"/>
              <a:t>1939 Spam Emails</a:t>
            </a:r>
          </a:p>
        </p:txBody>
      </p:sp>
    </p:spTree>
    <p:extLst>
      <p:ext uri="{BB962C8B-B14F-4D97-AF65-F5344CB8AC3E}">
        <p14:creationId xmlns:p14="http://schemas.microsoft.com/office/powerpoint/2010/main" val="145921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62577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CA8C2-6F4C-4BB4-8718-E183EB53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275" y="3751956"/>
            <a:ext cx="4462500" cy="678000"/>
          </a:xfrm>
        </p:spPr>
        <p:txBody>
          <a:bodyPr/>
          <a:lstStyle/>
          <a:p>
            <a:r>
              <a:rPr lang="en-US" altLang="zh-HK" sz="2000" dirty="0"/>
              <a:t>Spam Classifier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85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312320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312320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204864" y="492066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Labeled External Emails (1999 – 2002, ~6600 emails)</a:t>
            </a:r>
            <a:endParaRPr sz="2000" dirty="0"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546820" y="2969638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 Set</a:t>
            </a:r>
            <a:endParaRPr dirty="0"/>
          </a:p>
        </p:txBody>
      </p:sp>
      <p:sp>
        <p:nvSpPr>
          <p:cNvPr id="313" name="Google Shape;313;p40"/>
          <p:cNvSpPr txBox="1">
            <a:spLocks noGrp="1"/>
          </p:cNvSpPr>
          <p:nvPr>
            <p:ph type="subTitle" idx="2"/>
          </p:nvPr>
        </p:nvSpPr>
        <p:spPr>
          <a:xfrm>
            <a:off x="135591" y="3294838"/>
            <a:ext cx="2964329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to be used to train the classifiers</a:t>
            </a:r>
            <a:endParaRPr dirty="0"/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922D2C8A-8EE7-47E2-BE5B-7ABE01319C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13842" y="2969638"/>
            <a:ext cx="2787600" cy="4239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3" name="副標題 12">
            <a:extLst>
              <a:ext uri="{FF2B5EF4-FFF2-40B4-BE49-F238E27FC236}">
                <a16:creationId xmlns:a16="http://schemas.microsoft.com/office/drawing/2014/main" id="{3EB8C978-DD03-4365-8D7E-1B01847D3E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13838" y="3462245"/>
            <a:ext cx="2787600" cy="8727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4" name="Google Shape;306;p40">
            <a:extLst>
              <a:ext uri="{FF2B5EF4-FFF2-40B4-BE49-F238E27FC236}">
                <a16:creationId xmlns:a16="http://schemas.microsoft.com/office/drawing/2014/main" id="{089EA972-00A7-462A-8A13-8E69D784748B}"/>
              </a:ext>
            </a:extLst>
          </p:cNvPr>
          <p:cNvSpPr/>
          <p:nvPr/>
        </p:nvSpPr>
        <p:spPr>
          <a:xfrm>
            <a:off x="3183165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10;p40">
            <a:extLst>
              <a:ext uri="{FF2B5EF4-FFF2-40B4-BE49-F238E27FC236}">
                <a16:creationId xmlns:a16="http://schemas.microsoft.com/office/drawing/2014/main" id="{8DC5F29D-E007-4F8D-8A93-AFEA3AC8E2B6}"/>
              </a:ext>
            </a:extLst>
          </p:cNvPr>
          <p:cNvSpPr/>
          <p:nvPr/>
        </p:nvSpPr>
        <p:spPr>
          <a:xfrm>
            <a:off x="3183165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12;p40">
            <a:extLst>
              <a:ext uri="{FF2B5EF4-FFF2-40B4-BE49-F238E27FC236}">
                <a16:creationId xmlns:a16="http://schemas.microsoft.com/office/drawing/2014/main" id="{59290B16-EBCA-4723-83A9-D780A77827B8}"/>
              </a:ext>
            </a:extLst>
          </p:cNvPr>
          <p:cNvSpPr txBox="1">
            <a:spLocks/>
          </p:cNvSpPr>
          <p:nvPr/>
        </p:nvSpPr>
        <p:spPr>
          <a:xfrm>
            <a:off x="3417665" y="2969638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Test Set</a:t>
            </a:r>
          </a:p>
        </p:txBody>
      </p:sp>
      <p:sp>
        <p:nvSpPr>
          <p:cNvPr id="47" name="Google Shape;313;p40">
            <a:extLst>
              <a:ext uri="{FF2B5EF4-FFF2-40B4-BE49-F238E27FC236}">
                <a16:creationId xmlns:a16="http://schemas.microsoft.com/office/drawing/2014/main" id="{ECBEE437-6618-4A98-9B4C-AD65A91F396C}"/>
              </a:ext>
            </a:extLst>
          </p:cNvPr>
          <p:cNvSpPr txBox="1">
            <a:spLocks/>
          </p:cNvSpPr>
          <p:nvPr/>
        </p:nvSpPr>
        <p:spPr>
          <a:xfrm>
            <a:off x="3006436" y="3294838"/>
            <a:ext cx="2870845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For hyperparameters tuning</a:t>
            </a:r>
          </a:p>
          <a:p>
            <a:pPr indent="-317500">
              <a:buSzPts val="1400"/>
              <a:buFont typeface="Montserrat"/>
              <a:buChar char="●"/>
            </a:pPr>
            <a:endParaRPr lang="en-US" dirty="0"/>
          </a:p>
        </p:txBody>
      </p:sp>
      <p:sp>
        <p:nvSpPr>
          <p:cNvPr id="48" name="Google Shape;306;p40">
            <a:extLst>
              <a:ext uri="{FF2B5EF4-FFF2-40B4-BE49-F238E27FC236}">
                <a16:creationId xmlns:a16="http://schemas.microsoft.com/office/drawing/2014/main" id="{A7FFE6DF-2CB8-4E2A-90A8-52BC26F25671}"/>
              </a:ext>
            </a:extLst>
          </p:cNvPr>
          <p:cNvSpPr/>
          <p:nvPr/>
        </p:nvSpPr>
        <p:spPr>
          <a:xfrm>
            <a:off x="6054010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10;p40">
            <a:extLst>
              <a:ext uri="{FF2B5EF4-FFF2-40B4-BE49-F238E27FC236}">
                <a16:creationId xmlns:a16="http://schemas.microsoft.com/office/drawing/2014/main" id="{882A2EEE-6AA9-419A-9C61-F961DEE225AB}"/>
              </a:ext>
            </a:extLst>
          </p:cNvPr>
          <p:cNvSpPr/>
          <p:nvPr/>
        </p:nvSpPr>
        <p:spPr>
          <a:xfrm>
            <a:off x="6054010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7DD9DC9-1CEE-4DA7-8F73-6E6E53461780}"/>
              </a:ext>
            </a:extLst>
          </p:cNvPr>
          <p:cNvSpPr/>
          <p:nvPr/>
        </p:nvSpPr>
        <p:spPr>
          <a:xfrm>
            <a:off x="312320" y="877848"/>
            <a:ext cx="8352561" cy="34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1285B6D-0551-4001-B8B2-15C4CB36CA81}"/>
              </a:ext>
            </a:extLst>
          </p:cNvPr>
          <p:cNvCxnSpPr/>
          <p:nvPr/>
        </p:nvCxnSpPr>
        <p:spPr>
          <a:xfrm>
            <a:off x="6994048" y="480293"/>
            <a:ext cx="0" cy="147551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12;p40">
            <a:extLst>
              <a:ext uri="{FF2B5EF4-FFF2-40B4-BE49-F238E27FC236}">
                <a16:creationId xmlns:a16="http://schemas.microsoft.com/office/drawing/2014/main" id="{BD058871-5C0C-456C-B76B-13A1D2415A49}"/>
              </a:ext>
            </a:extLst>
          </p:cNvPr>
          <p:cNvSpPr txBox="1">
            <a:spLocks/>
          </p:cNvSpPr>
          <p:nvPr/>
        </p:nvSpPr>
        <p:spPr>
          <a:xfrm>
            <a:off x="6573142" y="2966768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Validation Set</a:t>
            </a:r>
          </a:p>
        </p:txBody>
      </p:sp>
      <p:sp>
        <p:nvSpPr>
          <p:cNvPr id="57" name="Google Shape;313;p40">
            <a:extLst>
              <a:ext uri="{FF2B5EF4-FFF2-40B4-BE49-F238E27FC236}">
                <a16:creationId xmlns:a16="http://schemas.microsoft.com/office/drawing/2014/main" id="{306EF5B7-DE46-4688-B257-DC0F78275848}"/>
              </a:ext>
            </a:extLst>
          </p:cNvPr>
          <p:cNvSpPr txBox="1">
            <a:spLocks/>
          </p:cNvSpPr>
          <p:nvPr/>
        </p:nvSpPr>
        <p:spPr>
          <a:xfrm>
            <a:off x="6028536" y="3324102"/>
            <a:ext cx="2964329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Manually Labeled</a:t>
            </a:r>
          </a:p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Held-out for testing discriminative model</a:t>
            </a:r>
          </a:p>
          <a:p>
            <a:pPr indent="-317500">
              <a:buSzPts val="1400"/>
              <a:buFont typeface="Montserrat"/>
              <a:buChar char="●"/>
            </a:pPr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084F81E-694B-4E1A-A10D-55F23EF923A3}"/>
              </a:ext>
            </a:extLst>
          </p:cNvPr>
          <p:cNvCxnSpPr/>
          <p:nvPr/>
        </p:nvCxnSpPr>
        <p:spPr>
          <a:xfrm>
            <a:off x="7510700" y="1218048"/>
            <a:ext cx="0" cy="1511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311;p40">
            <a:extLst>
              <a:ext uri="{FF2B5EF4-FFF2-40B4-BE49-F238E27FC236}">
                <a16:creationId xmlns:a16="http://schemas.microsoft.com/office/drawing/2014/main" id="{ABA61C74-54E8-488F-998E-DC9C8DA60540}"/>
              </a:ext>
            </a:extLst>
          </p:cNvPr>
          <p:cNvSpPr txBox="1">
            <a:spLocks/>
          </p:cNvSpPr>
          <p:nvPr/>
        </p:nvSpPr>
        <p:spPr>
          <a:xfrm>
            <a:off x="7304606" y="1450548"/>
            <a:ext cx="16268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600</a:t>
            </a:r>
          </a:p>
          <a:p>
            <a:r>
              <a:rPr lang="en-US" sz="2000" dirty="0"/>
              <a:t>latest emails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1CABAB0-D000-44CD-99E1-DAEBE80C587E}"/>
              </a:ext>
            </a:extLst>
          </p:cNvPr>
          <p:cNvCxnSpPr>
            <a:cxnSpLocks/>
          </p:cNvCxnSpPr>
          <p:nvPr/>
        </p:nvCxnSpPr>
        <p:spPr>
          <a:xfrm>
            <a:off x="3283528" y="1267691"/>
            <a:ext cx="1205072" cy="1590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815288F-2A5E-44E6-A496-CD419C097566}"/>
              </a:ext>
            </a:extLst>
          </p:cNvPr>
          <p:cNvCxnSpPr>
            <a:cxnSpLocks/>
          </p:cNvCxnSpPr>
          <p:nvPr/>
        </p:nvCxnSpPr>
        <p:spPr>
          <a:xfrm flipH="1">
            <a:off x="1462815" y="1297150"/>
            <a:ext cx="1820713" cy="143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311;p40">
            <a:extLst>
              <a:ext uri="{FF2B5EF4-FFF2-40B4-BE49-F238E27FC236}">
                <a16:creationId xmlns:a16="http://schemas.microsoft.com/office/drawing/2014/main" id="{25C4C5A7-249F-442B-8448-A9C768341858}"/>
              </a:ext>
            </a:extLst>
          </p:cNvPr>
          <p:cNvSpPr txBox="1">
            <a:spLocks/>
          </p:cNvSpPr>
          <p:nvPr/>
        </p:nvSpPr>
        <p:spPr>
          <a:xfrm>
            <a:off x="467522" y="1481871"/>
            <a:ext cx="20153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 Randomly select 70% of emails</a:t>
            </a:r>
          </a:p>
        </p:txBody>
      </p:sp>
      <p:sp>
        <p:nvSpPr>
          <p:cNvPr id="73" name="Google Shape;311;p40">
            <a:extLst>
              <a:ext uri="{FF2B5EF4-FFF2-40B4-BE49-F238E27FC236}">
                <a16:creationId xmlns:a16="http://schemas.microsoft.com/office/drawing/2014/main" id="{B35F7508-608A-4E44-B7FF-DC2964D4279A}"/>
              </a:ext>
            </a:extLst>
          </p:cNvPr>
          <p:cNvSpPr txBox="1">
            <a:spLocks/>
          </p:cNvSpPr>
          <p:nvPr/>
        </p:nvSpPr>
        <p:spPr>
          <a:xfrm>
            <a:off x="3922958" y="1406103"/>
            <a:ext cx="18705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Randomly select 30% of emails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40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Methods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337778" y="2653637"/>
            <a:ext cx="240537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Precision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90%+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653637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Coverage</a:t>
            </a:r>
            <a:endParaRPr dirty="0"/>
          </a:p>
        </p:txBody>
      </p:sp>
      <p:sp>
        <p:nvSpPr>
          <p:cNvPr id="14" name="Google Shape;215;p33">
            <a:extLst>
              <a:ext uri="{FF2B5EF4-FFF2-40B4-BE49-F238E27FC236}">
                <a16:creationId xmlns:a16="http://schemas.microsoft.com/office/drawing/2014/main" id="{40596E7A-D3E3-432D-986C-8CC7A5E0899A}"/>
              </a:ext>
            </a:extLst>
          </p:cNvPr>
          <p:cNvSpPr txBox="1">
            <a:spLocks/>
          </p:cNvSpPr>
          <p:nvPr/>
        </p:nvSpPr>
        <p:spPr>
          <a:xfrm>
            <a:off x="1738504" y="1068196"/>
            <a:ext cx="5667002" cy="46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圖形 2" descr="靶心 外框">
            <a:extLst>
              <a:ext uri="{FF2B5EF4-FFF2-40B4-BE49-F238E27FC236}">
                <a16:creationId xmlns:a16="http://schemas.microsoft.com/office/drawing/2014/main" id="{96AC43B8-6CE8-4AEF-A4E0-F34B2DCDE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264" y="1638546"/>
            <a:ext cx="914400" cy="914400"/>
          </a:xfrm>
          <a:prstGeom prst="rect">
            <a:avLst/>
          </a:prstGeom>
        </p:spPr>
      </p:pic>
      <p:pic>
        <p:nvPicPr>
          <p:cNvPr id="5" name="圖形 4" descr="哈維球 90% 以實心填滿">
            <a:extLst>
              <a:ext uri="{FF2B5EF4-FFF2-40B4-BE49-F238E27FC236}">
                <a16:creationId xmlns:a16="http://schemas.microsoft.com/office/drawing/2014/main" id="{3D1D9566-B92C-4555-BB4A-867F6B1DE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739237"/>
            <a:ext cx="914400" cy="914400"/>
          </a:xfrm>
          <a:prstGeom prst="rect">
            <a:avLst/>
          </a:prstGeom>
        </p:spPr>
      </p:pic>
      <p:sp>
        <p:nvSpPr>
          <p:cNvPr id="8" name="Google Shape;238;p36">
            <a:extLst>
              <a:ext uri="{FF2B5EF4-FFF2-40B4-BE49-F238E27FC236}">
                <a16:creationId xmlns:a16="http://schemas.microsoft.com/office/drawing/2014/main" id="{5B0DA077-8726-433F-80A0-664C3B506FFF}"/>
              </a:ext>
            </a:extLst>
          </p:cNvPr>
          <p:cNvSpPr txBox="1">
            <a:spLocks/>
          </p:cNvSpPr>
          <p:nvPr/>
        </p:nvSpPr>
        <p:spPr>
          <a:xfrm>
            <a:off x="6400849" y="2653637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Generalization</a:t>
            </a:r>
          </a:p>
        </p:txBody>
      </p:sp>
      <p:pic>
        <p:nvPicPr>
          <p:cNvPr id="4" name="圖形 3" descr="雷達圖 以實心填滿">
            <a:extLst>
              <a:ext uri="{FF2B5EF4-FFF2-40B4-BE49-F238E27FC236}">
                <a16:creationId xmlns:a16="http://schemas.microsoft.com/office/drawing/2014/main" id="{52F42D71-F47B-4EF2-A8C4-4D116465E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6336" y="1754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5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362393"/>
            <a:ext cx="7708200" cy="572700"/>
          </a:xfrm>
        </p:spPr>
        <p:txBody>
          <a:bodyPr/>
          <a:lstStyle/>
          <a:p>
            <a:r>
              <a:rPr lang="en-US" altLang="zh-HK" dirty="0"/>
              <a:t>Preprocessing Approaches</a:t>
            </a:r>
            <a:endParaRPr lang="zh-HK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3D47095-879C-4860-9A5C-A7BE4BAE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1999"/>
              </p:ext>
            </p:extLst>
          </p:nvPr>
        </p:nvGraphicFramePr>
        <p:xfrm>
          <a:off x="436418" y="1280969"/>
          <a:ext cx="2223655" cy="16492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140637675"/>
                    </a:ext>
                  </a:extLst>
                </a:gridCol>
              </a:tblGrid>
              <a:tr h="584115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Pre-trained </a:t>
                      </a:r>
                    </a:p>
                    <a:p>
                      <a:pPr algn="ctr"/>
                      <a:r>
                        <a:rPr lang="en-US" altLang="zh-HK" dirty="0"/>
                        <a:t>Word Embeddings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6398"/>
                  </a:ext>
                </a:extLst>
              </a:tr>
              <a:tr h="1065151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Google’s Pretrained Word2Vec Model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HK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Vector size: 300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33764"/>
                  </a:ext>
                </a:extLst>
              </a:tr>
            </a:tbl>
          </a:graphicData>
        </a:graphic>
      </p:graphicFrame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F8C402B4-FA65-4453-A83B-CA4D0643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21350"/>
              </p:ext>
            </p:extLst>
          </p:nvPr>
        </p:nvGraphicFramePr>
        <p:xfrm>
          <a:off x="3460172" y="1312487"/>
          <a:ext cx="2223655" cy="16177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140637675"/>
                    </a:ext>
                  </a:extLst>
                </a:gridCol>
              </a:tblGrid>
              <a:tr h="397802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Word Embeddings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6398"/>
                  </a:ext>
                </a:extLst>
              </a:tr>
              <a:tr h="1219946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Trained by training set emails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HK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Vector size: 300 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33764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12565CF6-D1AC-4D67-96FC-A8E01A55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48753"/>
              </p:ext>
            </p:extLst>
          </p:nvPr>
        </p:nvGraphicFramePr>
        <p:xfrm>
          <a:off x="6483927" y="1312487"/>
          <a:ext cx="2223655" cy="16177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140637675"/>
                    </a:ext>
                  </a:extLst>
                </a:gridCol>
              </a:tblGrid>
              <a:tr h="319747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TF-IDF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6398"/>
                  </a:ext>
                </a:extLst>
              </a:tr>
              <a:tr h="1298001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Trained by training set emails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HK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HK" dirty="0"/>
                        <a:t>Vocabulary Size: 944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3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4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362393"/>
            <a:ext cx="7708200" cy="572700"/>
          </a:xfrm>
        </p:spPr>
        <p:txBody>
          <a:bodyPr/>
          <a:lstStyle/>
          <a:p>
            <a:r>
              <a:rPr lang="en-US" altLang="zh-HK" dirty="0"/>
              <a:t>Classifiers</a:t>
            </a:r>
            <a:endParaRPr lang="zh-HK" altLang="en-US" dirty="0"/>
          </a:p>
        </p:txBody>
      </p:sp>
      <p:sp>
        <p:nvSpPr>
          <p:cNvPr id="6" name="Google Shape;591;p58">
            <a:extLst>
              <a:ext uri="{FF2B5EF4-FFF2-40B4-BE49-F238E27FC236}">
                <a16:creationId xmlns:a16="http://schemas.microsoft.com/office/drawing/2014/main" id="{2B3C44E5-3B7F-4C2E-9633-A26F49105902}"/>
              </a:ext>
            </a:extLst>
          </p:cNvPr>
          <p:cNvSpPr txBox="1">
            <a:spLocks/>
          </p:cNvSpPr>
          <p:nvPr/>
        </p:nvSpPr>
        <p:spPr>
          <a:xfrm>
            <a:off x="357472" y="1349177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/>
              <a:t>Decision Tree</a:t>
            </a:r>
          </a:p>
        </p:txBody>
      </p:sp>
      <p:sp>
        <p:nvSpPr>
          <p:cNvPr id="7" name="Google Shape;591;p58">
            <a:extLst>
              <a:ext uri="{FF2B5EF4-FFF2-40B4-BE49-F238E27FC236}">
                <a16:creationId xmlns:a16="http://schemas.microsoft.com/office/drawing/2014/main" id="{500773BC-A43C-4B4E-9137-7282D2CD41C0}"/>
              </a:ext>
            </a:extLst>
          </p:cNvPr>
          <p:cNvSpPr txBox="1">
            <a:spLocks/>
          </p:cNvSpPr>
          <p:nvPr/>
        </p:nvSpPr>
        <p:spPr>
          <a:xfrm>
            <a:off x="439882" y="4474431"/>
            <a:ext cx="8264236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400" dirty="0"/>
              <a:t>Considering the size of the dataset. Deep Learning Algorithms is not used.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61EC6-CE18-4315-BBF2-7290A49B5B84}"/>
              </a:ext>
            </a:extLst>
          </p:cNvPr>
          <p:cNvSpPr/>
          <p:nvPr/>
        </p:nvSpPr>
        <p:spPr>
          <a:xfrm>
            <a:off x="974209" y="1490586"/>
            <a:ext cx="141082" cy="14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Google Shape;591;p58">
            <a:extLst>
              <a:ext uri="{FF2B5EF4-FFF2-40B4-BE49-F238E27FC236}">
                <a16:creationId xmlns:a16="http://schemas.microsoft.com/office/drawing/2014/main" id="{1239E97C-C78F-4506-ADF3-FCCEEE0140DF}"/>
              </a:ext>
            </a:extLst>
          </p:cNvPr>
          <p:cNvSpPr txBox="1">
            <a:spLocks/>
          </p:cNvSpPr>
          <p:nvPr/>
        </p:nvSpPr>
        <p:spPr>
          <a:xfrm>
            <a:off x="3834225" y="1349177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23D7430-A87F-419E-ADC5-88E08F85883D}"/>
              </a:ext>
            </a:extLst>
          </p:cNvPr>
          <p:cNvSpPr/>
          <p:nvPr/>
        </p:nvSpPr>
        <p:spPr>
          <a:xfrm>
            <a:off x="3717409" y="1490586"/>
            <a:ext cx="141082" cy="14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Google Shape;591;p58">
            <a:extLst>
              <a:ext uri="{FF2B5EF4-FFF2-40B4-BE49-F238E27FC236}">
                <a16:creationId xmlns:a16="http://schemas.microsoft.com/office/drawing/2014/main" id="{ABAEBC06-0D8E-4EA9-85C9-F2C2117868A8}"/>
              </a:ext>
            </a:extLst>
          </p:cNvPr>
          <p:cNvSpPr txBox="1">
            <a:spLocks/>
          </p:cNvSpPr>
          <p:nvPr/>
        </p:nvSpPr>
        <p:spPr>
          <a:xfrm>
            <a:off x="6071228" y="1349177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/>
              <a:t>Random Forest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1C712BE-7ABE-4E4A-9393-B5156069C0D4}"/>
              </a:ext>
            </a:extLst>
          </p:cNvPr>
          <p:cNvSpPr/>
          <p:nvPr/>
        </p:nvSpPr>
        <p:spPr>
          <a:xfrm>
            <a:off x="6460609" y="1490586"/>
            <a:ext cx="141082" cy="14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Google Shape;591;p58">
            <a:extLst>
              <a:ext uri="{FF2B5EF4-FFF2-40B4-BE49-F238E27FC236}">
                <a16:creationId xmlns:a16="http://schemas.microsoft.com/office/drawing/2014/main" id="{1B137760-E717-468C-A1F2-24EA55528EFB}"/>
              </a:ext>
            </a:extLst>
          </p:cNvPr>
          <p:cNvSpPr txBox="1">
            <a:spLocks/>
          </p:cNvSpPr>
          <p:nvPr/>
        </p:nvSpPr>
        <p:spPr>
          <a:xfrm>
            <a:off x="5144516" y="2003085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/>
              <a:t>Logistic Regression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054B79E-4514-4E2A-86BA-3591706D57E3}"/>
              </a:ext>
            </a:extLst>
          </p:cNvPr>
          <p:cNvSpPr/>
          <p:nvPr/>
        </p:nvSpPr>
        <p:spPr>
          <a:xfrm>
            <a:off x="5073975" y="2144494"/>
            <a:ext cx="141082" cy="14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Google Shape;591;p58">
            <a:extLst>
              <a:ext uri="{FF2B5EF4-FFF2-40B4-BE49-F238E27FC236}">
                <a16:creationId xmlns:a16="http://schemas.microsoft.com/office/drawing/2014/main" id="{92C4414A-BAFC-4371-A4C1-16317D7C5CF8}"/>
              </a:ext>
            </a:extLst>
          </p:cNvPr>
          <p:cNvSpPr txBox="1">
            <a:spLocks/>
          </p:cNvSpPr>
          <p:nvPr/>
        </p:nvSpPr>
        <p:spPr>
          <a:xfrm>
            <a:off x="2348346" y="2003085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/>
              <a:t>Support Vector Machine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55C3D64-D093-4473-8DFD-169838F3801C}"/>
              </a:ext>
            </a:extLst>
          </p:cNvPr>
          <p:cNvSpPr/>
          <p:nvPr/>
        </p:nvSpPr>
        <p:spPr>
          <a:xfrm>
            <a:off x="2207264" y="2144494"/>
            <a:ext cx="141082" cy="14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54B503E3-91F7-4B12-B757-BC4EDB11363B}"/>
              </a:ext>
            </a:extLst>
          </p:cNvPr>
          <p:cNvSpPr/>
          <p:nvPr/>
        </p:nvSpPr>
        <p:spPr>
          <a:xfrm>
            <a:off x="4409209" y="2840118"/>
            <a:ext cx="325582" cy="575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Google Shape;591;p58">
            <a:extLst>
              <a:ext uri="{FF2B5EF4-FFF2-40B4-BE49-F238E27FC236}">
                <a16:creationId xmlns:a16="http://schemas.microsoft.com/office/drawing/2014/main" id="{91EF669C-D484-48DD-9880-092FA52006A5}"/>
              </a:ext>
            </a:extLst>
          </p:cNvPr>
          <p:cNvSpPr txBox="1">
            <a:spLocks/>
          </p:cNvSpPr>
          <p:nvPr/>
        </p:nvSpPr>
        <p:spPr>
          <a:xfrm>
            <a:off x="2601191" y="3561890"/>
            <a:ext cx="394161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2400" dirty="0"/>
              <a:t>Final Ensemble Model</a:t>
            </a:r>
          </a:p>
        </p:txBody>
      </p:sp>
      <p:sp>
        <p:nvSpPr>
          <p:cNvPr id="26" name="Google Shape;591;p58">
            <a:extLst>
              <a:ext uri="{FF2B5EF4-FFF2-40B4-BE49-F238E27FC236}">
                <a16:creationId xmlns:a16="http://schemas.microsoft.com/office/drawing/2014/main" id="{29160639-E15A-4F0E-B814-B7CA84824D70}"/>
              </a:ext>
            </a:extLst>
          </p:cNvPr>
          <p:cNvSpPr txBox="1">
            <a:spLocks/>
          </p:cNvSpPr>
          <p:nvPr/>
        </p:nvSpPr>
        <p:spPr>
          <a:xfrm>
            <a:off x="4216262" y="2853192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/>
              <a:t>Combined into</a:t>
            </a:r>
          </a:p>
        </p:txBody>
      </p:sp>
    </p:spTree>
    <p:extLst>
      <p:ext uri="{BB962C8B-B14F-4D97-AF65-F5344CB8AC3E}">
        <p14:creationId xmlns:p14="http://schemas.microsoft.com/office/powerpoint/2010/main" val="4112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the Project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127400" y="2653637"/>
            <a:ext cx="288167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Saving Labeling Cost (reduce ~80% of labeled data needed)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2984791" y="2653637"/>
            <a:ext cx="3174419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Broad Use Cases</a:t>
            </a:r>
            <a:br>
              <a:rPr lang="en" dirty="0"/>
            </a:br>
            <a:r>
              <a:rPr lang="en" dirty="0"/>
              <a:t>(support development of other ML projects)</a:t>
            </a:r>
            <a:endParaRPr dirty="0"/>
          </a:p>
        </p:txBody>
      </p:sp>
      <p:pic>
        <p:nvPicPr>
          <p:cNvPr id="7" name="圖形 6" descr="美元 以實心填滿">
            <a:extLst>
              <a:ext uri="{FF2B5EF4-FFF2-40B4-BE49-F238E27FC236}">
                <a16:creationId xmlns:a16="http://schemas.microsoft.com/office/drawing/2014/main" id="{EEA1DB07-B93A-4E9B-83A9-078EB221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25" y="2071657"/>
            <a:ext cx="596421" cy="596421"/>
          </a:xfrm>
          <a:prstGeom prst="rect">
            <a:avLst/>
          </a:prstGeom>
        </p:spPr>
      </p:pic>
      <p:pic>
        <p:nvPicPr>
          <p:cNvPr id="3" name="圖形 2" descr="已完成 以實心填滿">
            <a:extLst>
              <a:ext uri="{FF2B5EF4-FFF2-40B4-BE49-F238E27FC236}">
                <a16:creationId xmlns:a16="http://schemas.microsoft.com/office/drawing/2014/main" id="{F9A9CDA9-26C0-454E-AA8D-95DA86FC8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856912"/>
            <a:ext cx="914400" cy="914400"/>
          </a:xfrm>
          <a:prstGeom prst="rect">
            <a:avLst/>
          </a:prstGeom>
        </p:spPr>
      </p:pic>
      <p:sp>
        <p:nvSpPr>
          <p:cNvPr id="10" name="Google Shape;238;p36">
            <a:extLst>
              <a:ext uri="{FF2B5EF4-FFF2-40B4-BE49-F238E27FC236}">
                <a16:creationId xmlns:a16="http://schemas.microsoft.com/office/drawing/2014/main" id="{23B4FDDC-63D1-4EFB-BC3B-71EF6CB16E4E}"/>
              </a:ext>
            </a:extLst>
          </p:cNvPr>
          <p:cNvSpPr txBox="1">
            <a:spLocks/>
          </p:cNvSpPr>
          <p:nvPr/>
        </p:nvSpPr>
        <p:spPr>
          <a:xfrm>
            <a:off x="5915027" y="2653637"/>
            <a:ext cx="3174419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Improve Model Maintenance Process</a:t>
            </a:r>
          </a:p>
        </p:txBody>
      </p:sp>
      <p:pic>
        <p:nvPicPr>
          <p:cNvPr id="5" name="圖形 4" descr="歷史 以實心填滿">
            <a:extLst>
              <a:ext uri="{FF2B5EF4-FFF2-40B4-BE49-F238E27FC236}">
                <a16:creationId xmlns:a16="http://schemas.microsoft.com/office/drawing/2014/main" id="{B8771256-F730-4D9A-924A-19786FB59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3988" y="1856912"/>
            <a:ext cx="811166" cy="8111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362393"/>
            <a:ext cx="7708200" cy="572700"/>
          </a:xfrm>
        </p:spPr>
        <p:txBody>
          <a:bodyPr/>
          <a:lstStyle/>
          <a:p>
            <a:r>
              <a:rPr lang="en-US" altLang="zh-HK" dirty="0"/>
              <a:t>Model Result</a:t>
            </a:r>
            <a:endParaRPr lang="zh-HK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DA2C99-49F2-4349-B2C5-871749963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24100"/>
              </p:ext>
            </p:extLst>
          </p:nvPr>
        </p:nvGraphicFramePr>
        <p:xfrm>
          <a:off x="311727" y="990421"/>
          <a:ext cx="8513618" cy="304125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73773">
                  <a:extLst>
                    <a:ext uri="{9D8B030D-6E8A-4147-A177-3AD203B41FA5}">
                      <a16:colId xmlns:a16="http://schemas.microsoft.com/office/drawing/2014/main" val="1294249108"/>
                    </a:ext>
                  </a:extLst>
                </a:gridCol>
                <a:gridCol w="2337493">
                  <a:extLst>
                    <a:ext uri="{9D8B030D-6E8A-4147-A177-3AD203B41FA5}">
                      <a16:colId xmlns:a16="http://schemas.microsoft.com/office/drawing/2014/main" val="3156910136"/>
                    </a:ext>
                  </a:extLst>
                </a:gridCol>
                <a:gridCol w="2337493">
                  <a:extLst>
                    <a:ext uri="{9D8B030D-6E8A-4147-A177-3AD203B41FA5}">
                      <a16:colId xmlns:a16="http://schemas.microsoft.com/office/drawing/2014/main" val="120639490"/>
                    </a:ext>
                  </a:extLst>
                </a:gridCol>
                <a:gridCol w="2464859">
                  <a:extLst>
                    <a:ext uri="{9D8B030D-6E8A-4147-A177-3AD203B41FA5}">
                      <a16:colId xmlns:a16="http://schemas.microsoft.com/office/drawing/2014/main" val="1738716256"/>
                    </a:ext>
                  </a:extLst>
                </a:gridCol>
              </a:tblGrid>
              <a:tr h="608250">
                <a:tc>
                  <a:txBody>
                    <a:bodyPr/>
                    <a:lstStyle/>
                    <a:p>
                      <a:pPr algn="ctr"/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Google Word2Vec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Word2Vec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TF-IDF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31018"/>
                  </a:ext>
                </a:extLst>
              </a:tr>
              <a:tr h="60825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Train</a:t>
                      </a:r>
                      <a:r>
                        <a:rPr lang="en-US" altLang="zh-HK" baseline="0" dirty="0"/>
                        <a:t> Set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94.43%</a:t>
                      </a:r>
                    </a:p>
                    <a:p>
                      <a:pPr algn="ctr"/>
                      <a:r>
                        <a:rPr lang="en-US" altLang="zh-HK" dirty="0"/>
                        <a:t>     Recall: 87.51%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94.39%</a:t>
                      </a:r>
                    </a:p>
                    <a:p>
                      <a:pPr algn="ctr"/>
                      <a:r>
                        <a:rPr lang="en-US" altLang="zh-HK" dirty="0"/>
                        <a:t>     Recall: 89.30%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95.07%</a:t>
                      </a:r>
                    </a:p>
                    <a:p>
                      <a:pPr algn="ctr"/>
                      <a:r>
                        <a:rPr lang="en-US" altLang="zh-HK" dirty="0"/>
                        <a:t>     Recall: 86.61%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8612"/>
                  </a:ext>
                </a:extLst>
              </a:tr>
              <a:tr h="60825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Test Set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91.56%</a:t>
                      </a:r>
                    </a:p>
                    <a:p>
                      <a:pPr algn="ctr"/>
                      <a:r>
                        <a:rPr lang="en-US" altLang="zh-HK" dirty="0"/>
                        <a:t>      Recall: 84.71 %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92.25%</a:t>
                      </a:r>
                    </a:p>
                    <a:p>
                      <a:pPr algn="ctr"/>
                      <a:r>
                        <a:rPr lang="en-US" altLang="zh-HK" dirty="0"/>
                        <a:t>     Recall: 89.04%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94.53%</a:t>
                      </a:r>
                    </a:p>
                    <a:p>
                      <a:pPr algn="ctr"/>
                      <a:r>
                        <a:rPr lang="en-US" altLang="zh-HK" dirty="0"/>
                        <a:t>     Recall: 86.21%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14168"/>
                  </a:ext>
                </a:extLst>
              </a:tr>
              <a:tr h="60825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Validation Set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94.46%</a:t>
                      </a:r>
                    </a:p>
                    <a:p>
                      <a:pPr algn="ctr"/>
                      <a:r>
                        <a:rPr lang="en-US" altLang="zh-HK" dirty="0"/>
                        <a:t>     Recall: 84.49%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90.60%</a:t>
                      </a:r>
                    </a:p>
                    <a:p>
                      <a:pPr algn="ctr"/>
                      <a:r>
                        <a:rPr lang="en-US" altLang="zh-HK" dirty="0"/>
                        <a:t>     Recall: 89.10%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95.88%</a:t>
                      </a:r>
                    </a:p>
                    <a:p>
                      <a:pPr algn="ctr"/>
                      <a:r>
                        <a:rPr lang="en-US" altLang="zh-HK" dirty="0"/>
                        <a:t>     Recall: 84.49%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1178"/>
                  </a:ext>
                </a:extLst>
              </a:tr>
              <a:tr h="60825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Snorkel</a:t>
                      </a:r>
                      <a:r>
                        <a:rPr lang="en-US" altLang="zh-HK" baseline="0" dirty="0"/>
                        <a:t> Set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86.09%</a:t>
                      </a:r>
                    </a:p>
                    <a:p>
                      <a:pPr algn="ctr"/>
                      <a:r>
                        <a:rPr lang="en-US" altLang="zh-HK" dirty="0"/>
                        <a:t>     Recall: 83.19%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Precision: 90.09%</a:t>
                      </a:r>
                    </a:p>
                    <a:p>
                      <a:pPr algn="ctr"/>
                      <a:r>
                        <a:rPr lang="en-US" altLang="zh-HK" dirty="0"/>
                        <a:t>     Recall: 84.03%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Precision: 90.57%</a:t>
                      </a:r>
                    </a:p>
                    <a:p>
                      <a:pPr algn="ctr"/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     Recall: 80.67%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5982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A692652-6E3C-45EC-8F7D-FAA4FE1B0464}"/>
              </a:ext>
            </a:extLst>
          </p:cNvPr>
          <p:cNvSpPr/>
          <p:nvPr/>
        </p:nvSpPr>
        <p:spPr>
          <a:xfrm>
            <a:off x="3969329" y="2722328"/>
            <a:ext cx="4911436" cy="1364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732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FA1DE64-3E0E-4852-BA58-E31D9B29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0"/>
            <a:ext cx="7708200" cy="572700"/>
          </a:xfrm>
        </p:spPr>
        <p:txBody>
          <a:bodyPr/>
          <a:lstStyle/>
          <a:p>
            <a:r>
              <a:rPr lang="en-US" altLang="zh-HK" dirty="0"/>
              <a:t> Other Model Result</a:t>
            </a:r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2BCD7E-061E-4C27-A1A1-2A64EE8A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67" y="1380930"/>
            <a:ext cx="2495145" cy="15658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B04EEB5-1398-4C32-873F-3AFC1865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5" y="3145641"/>
            <a:ext cx="2523297" cy="15302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597F48D-4FDE-4B41-BC64-AE7DE41B8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989" y="1380930"/>
            <a:ext cx="2374786" cy="15778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8A8B3A-FF1A-4D75-B944-0A7FEF976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988" y="3145641"/>
            <a:ext cx="2374786" cy="1530257"/>
          </a:xfrm>
          <a:prstGeom prst="rect">
            <a:avLst/>
          </a:prstGeom>
        </p:spPr>
      </p:pic>
      <p:sp>
        <p:nvSpPr>
          <p:cNvPr id="14" name="Google Shape;591;p58">
            <a:extLst>
              <a:ext uri="{FF2B5EF4-FFF2-40B4-BE49-F238E27FC236}">
                <a16:creationId xmlns:a16="http://schemas.microsoft.com/office/drawing/2014/main" id="{B4985BFB-721F-4B61-93F5-68589C3BA1FD}"/>
              </a:ext>
            </a:extLst>
          </p:cNvPr>
          <p:cNvSpPr txBox="1">
            <a:spLocks/>
          </p:cNvSpPr>
          <p:nvPr/>
        </p:nvSpPr>
        <p:spPr>
          <a:xfrm>
            <a:off x="-35734" y="946061"/>
            <a:ext cx="4634345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W2V with Bigram &amp; Lemmatization</a:t>
            </a:r>
          </a:p>
        </p:txBody>
      </p:sp>
      <p:sp>
        <p:nvSpPr>
          <p:cNvPr id="15" name="Google Shape;591;p58">
            <a:extLst>
              <a:ext uri="{FF2B5EF4-FFF2-40B4-BE49-F238E27FC236}">
                <a16:creationId xmlns:a16="http://schemas.microsoft.com/office/drawing/2014/main" id="{F70A9944-E4D7-414B-B7BF-B0568EE5EC8C}"/>
              </a:ext>
            </a:extLst>
          </p:cNvPr>
          <p:cNvSpPr txBox="1">
            <a:spLocks/>
          </p:cNvSpPr>
          <p:nvPr/>
        </p:nvSpPr>
        <p:spPr>
          <a:xfrm>
            <a:off x="4402081" y="935092"/>
            <a:ext cx="4634345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TF-IDF with Bigram &amp;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23307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 Classifier - Model Output</a:t>
            </a:r>
            <a:endParaRPr dirty="0"/>
          </a:p>
        </p:txBody>
      </p:sp>
      <p:sp>
        <p:nvSpPr>
          <p:cNvPr id="13" name="Google Shape;504;p54">
            <a:extLst>
              <a:ext uri="{FF2B5EF4-FFF2-40B4-BE49-F238E27FC236}">
                <a16:creationId xmlns:a16="http://schemas.microsoft.com/office/drawing/2014/main" id="{327AE702-D409-4D86-9C24-BE14BC4B2CF3}"/>
              </a:ext>
            </a:extLst>
          </p:cNvPr>
          <p:cNvSpPr txBox="1">
            <a:spLocks/>
          </p:cNvSpPr>
          <p:nvPr/>
        </p:nvSpPr>
        <p:spPr>
          <a:xfrm>
            <a:off x="928155" y="1298694"/>
            <a:ext cx="7287490" cy="75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5256 Ham Emails – To be used in Topic Model</a:t>
            </a:r>
            <a:br>
              <a:rPr lang="en-US" sz="2000" dirty="0"/>
            </a:br>
            <a:r>
              <a:rPr lang="en-US" sz="2000" dirty="0"/>
              <a:t>2852 Spam Emails</a:t>
            </a:r>
          </a:p>
        </p:txBody>
      </p:sp>
    </p:spTree>
    <p:extLst>
      <p:ext uri="{BB962C8B-B14F-4D97-AF65-F5344CB8AC3E}">
        <p14:creationId xmlns:p14="http://schemas.microsoft.com/office/powerpoint/2010/main" val="23539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62577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CA8C2-6F4C-4BB4-8718-E183EB53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275" y="3751956"/>
            <a:ext cx="4462500" cy="678000"/>
          </a:xfrm>
        </p:spPr>
        <p:txBody>
          <a:bodyPr/>
          <a:lstStyle/>
          <a:p>
            <a:r>
              <a:rPr lang="en-US" altLang="zh-HK" sz="2000" dirty="0"/>
              <a:t>Topic Model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400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362393"/>
            <a:ext cx="7708200" cy="572700"/>
          </a:xfrm>
        </p:spPr>
        <p:txBody>
          <a:bodyPr/>
          <a:lstStyle/>
          <a:p>
            <a:r>
              <a:rPr lang="en-US" altLang="zh-HK" dirty="0"/>
              <a:t>Model Selection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D3BE0A-AF45-4968-9810-B1AD0A88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17" y="1718336"/>
            <a:ext cx="2804980" cy="1594759"/>
          </a:xfrm>
          <a:prstGeom prst="rect">
            <a:avLst/>
          </a:prstGeom>
        </p:spPr>
      </p:pic>
      <p:sp>
        <p:nvSpPr>
          <p:cNvPr id="10" name="Google Shape;591;p58">
            <a:extLst>
              <a:ext uri="{FF2B5EF4-FFF2-40B4-BE49-F238E27FC236}">
                <a16:creationId xmlns:a16="http://schemas.microsoft.com/office/drawing/2014/main" id="{EF4BE26E-60C4-4208-A2D2-276D9C3E747F}"/>
              </a:ext>
            </a:extLst>
          </p:cNvPr>
          <p:cNvSpPr txBox="1">
            <a:spLocks/>
          </p:cNvSpPr>
          <p:nvPr/>
        </p:nvSpPr>
        <p:spPr>
          <a:xfrm>
            <a:off x="2563811" y="115566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/>
              <a:t>LDA Mallet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DCEBEA-87F0-49A7-9516-1180A9B9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12" y="1718337"/>
            <a:ext cx="3012324" cy="1594759"/>
          </a:xfrm>
          <a:prstGeom prst="rect">
            <a:avLst/>
          </a:prstGeom>
        </p:spPr>
      </p:pic>
      <p:sp>
        <p:nvSpPr>
          <p:cNvPr id="13" name="Google Shape;591;p58">
            <a:extLst>
              <a:ext uri="{FF2B5EF4-FFF2-40B4-BE49-F238E27FC236}">
                <a16:creationId xmlns:a16="http://schemas.microsoft.com/office/drawing/2014/main" id="{F684DCE1-628E-45D7-A9D9-5F0E4005EFE5}"/>
              </a:ext>
            </a:extLst>
          </p:cNvPr>
          <p:cNvSpPr txBox="1">
            <a:spLocks/>
          </p:cNvSpPr>
          <p:nvPr/>
        </p:nvSpPr>
        <p:spPr>
          <a:xfrm>
            <a:off x="6204124" y="1068105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Latent Semantic Analysis (LSA)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415DFF0-E34B-4233-BF1E-623CD269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87" y="1718336"/>
            <a:ext cx="2337549" cy="2269504"/>
          </a:xfrm>
          <a:prstGeom prst="rect">
            <a:avLst/>
          </a:prstGeom>
        </p:spPr>
      </p:pic>
      <p:sp>
        <p:nvSpPr>
          <p:cNvPr id="15" name="Google Shape;591;p58">
            <a:extLst>
              <a:ext uri="{FF2B5EF4-FFF2-40B4-BE49-F238E27FC236}">
                <a16:creationId xmlns:a16="http://schemas.microsoft.com/office/drawing/2014/main" id="{D0B09DAF-9CE8-4CDF-9BA1-C606990A6945}"/>
              </a:ext>
            </a:extLst>
          </p:cNvPr>
          <p:cNvSpPr txBox="1">
            <a:spLocks/>
          </p:cNvSpPr>
          <p:nvPr/>
        </p:nvSpPr>
        <p:spPr>
          <a:xfrm>
            <a:off x="289579" y="1068105"/>
            <a:ext cx="2066073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Latent Dirichlet Allocation (LDA)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D01B7C-92A5-4D97-8AFC-74795781F88E}"/>
              </a:ext>
            </a:extLst>
          </p:cNvPr>
          <p:cNvSpPr/>
          <p:nvPr/>
        </p:nvSpPr>
        <p:spPr>
          <a:xfrm>
            <a:off x="54735" y="1054162"/>
            <a:ext cx="2804980" cy="333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071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362393"/>
            <a:ext cx="7708200" cy="572700"/>
          </a:xfrm>
        </p:spPr>
        <p:txBody>
          <a:bodyPr/>
          <a:lstStyle/>
          <a:p>
            <a:r>
              <a:rPr lang="en-US" altLang="zh-HK" dirty="0"/>
              <a:t>Number of Topics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D22516-7A57-42EE-9C6D-B1A31801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2" y="1346327"/>
            <a:ext cx="3793680" cy="25122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A20CB2-0B23-4EB0-9B47-0DF82DD4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327"/>
            <a:ext cx="527843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3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F6B8-E899-4A29-A15C-389A5367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190432"/>
            <a:ext cx="7708200" cy="572700"/>
          </a:xfrm>
        </p:spPr>
        <p:txBody>
          <a:bodyPr/>
          <a:lstStyle/>
          <a:p>
            <a:r>
              <a:rPr lang="en-US" altLang="zh-HK" dirty="0"/>
              <a:t>Top 15 words in each topic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877FAC-AD5E-4565-8658-C94C40C5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" y="935092"/>
            <a:ext cx="1947200" cy="40253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417B24-54EE-40C4-A13C-209D2EA0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475" y="935093"/>
            <a:ext cx="1633059" cy="40253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FE0D0D-E2DE-4246-8377-6868C870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75" y="935092"/>
            <a:ext cx="1401013" cy="40253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FD77A4-1282-4A14-A140-A8DE6E36C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381" y="927720"/>
            <a:ext cx="1625102" cy="4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2E4D9A9-BF40-4353-A5C3-EE6AE236A866}"/>
              </a:ext>
            </a:extLst>
          </p:cNvPr>
          <p:cNvSpPr txBox="1">
            <a:spLocks/>
          </p:cNvSpPr>
          <p:nvPr/>
        </p:nvSpPr>
        <p:spPr>
          <a:xfrm>
            <a:off x="-60007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HK" dirty="0"/>
              <a:t>LDA topic 1 – California Energy Issues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C2C30-B652-41D1-83FF-F8B02CD1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" y="940105"/>
            <a:ext cx="3919775" cy="4040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D2B09-48BA-455B-B3D9-DD0460A5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5" y="765893"/>
            <a:ext cx="3919775" cy="174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480FAB-6B44-43C6-BD98-9509581E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4" y="999665"/>
            <a:ext cx="4343400" cy="37650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29CAE8-4D38-4BA6-A76C-972039358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4" y="765894"/>
            <a:ext cx="3919775" cy="1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Model - Model Output</a:t>
            </a:r>
            <a:endParaRPr dirty="0"/>
          </a:p>
        </p:txBody>
      </p:sp>
      <p:sp>
        <p:nvSpPr>
          <p:cNvPr id="13" name="Google Shape;504;p54">
            <a:extLst>
              <a:ext uri="{FF2B5EF4-FFF2-40B4-BE49-F238E27FC236}">
                <a16:creationId xmlns:a16="http://schemas.microsoft.com/office/drawing/2014/main" id="{327AE702-D409-4D86-9C24-BE14BC4B2CF3}"/>
              </a:ext>
            </a:extLst>
          </p:cNvPr>
          <p:cNvSpPr txBox="1">
            <a:spLocks/>
          </p:cNvSpPr>
          <p:nvPr/>
        </p:nvSpPr>
        <p:spPr>
          <a:xfrm>
            <a:off x="928155" y="851325"/>
            <a:ext cx="7287490" cy="75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Emails are sorted into 4 topics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BA3D-BB56-4F2D-9B70-040ADDC16EDC}"/>
              </a:ext>
            </a:extLst>
          </p:cNvPr>
          <p:cNvSpPr txBox="1"/>
          <p:nvPr/>
        </p:nvSpPr>
        <p:spPr>
          <a:xfrm>
            <a:off x="2600164" y="1787625"/>
            <a:ext cx="5174672" cy="1886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HK" sz="2000" b="1" dirty="0">
                <a:solidFill>
                  <a:schemeClr val="accent1"/>
                </a:solidFill>
                <a:latin typeface="Montserrat"/>
                <a:sym typeface="Montserrat"/>
              </a:rPr>
              <a:t>government parties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HK" sz="2000" b="1" dirty="0">
                <a:solidFill>
                  <a:schemeClr val="accent1"/>
                </a:solidFill>
                <a:latin typeface="Montserrat"/>
                <a:sym typeface="Montserrat"/>
              </a:rPr>
              <a:t>California Energy Issue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HK" sz="2000" b="1" dirty="0">
                <a:solidFill>
                  <a:schemeClr val="accent1"/>
                </a:solidFill>
                <a:latin typeface="Montserrat"/>
                <a:sym typeface="Montserrat"/>
              </a:rPr>
              <a:t>Meetings related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HK" sz="2000" b="1" dirty="0">
                <a:solidFill>
                  <a:schemeClr val="accent1"/>
                </a:solidFill>
                <a:latin typeface="Montserrat"/>
                <a:sym typeface="Montserrat"/>
              </a:rPr>
              <a:t>others</a:t>
            </a:r>
          </a:p>
        </p:txBody>
      </p:sp>
      <p:sp>
        <p:nvSpPr>
          <p:cNvPr id="6" name="Google Shape;504;p54">
            <a:extLst>
              <a:ext uri="{FF2B5EF4-FFF2-40B4-BE49-F238E27FC236}">
                <a16:creationId xmlns:a16="http://schemas.microsoft.com/office/drawing/2014/main" id="{298EA4C9-0100-4089-A2BC-5B42771DE1AB}"/>
              </a:ext>
            </a:extLst>
          </p:cNvPr>
          <p:cNvSpPr txBox="1">
            <a:spLocks/>
          </p:cNvSpPr>
          <p:nvPr/>
        </p:nvSpPr>
        <p:spPr>
          <a:xfrm>
            <a:off x="717800" y="3822400"/>
            <a:ext cx="8051927" cy="75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 Vector indicating the likelihood of the email in each topic</a:t>
            </a:r>
          </a:p>
        </p:txBody>
      </p:sp>
    </p:spTree>
    <p:extLst>
      <p:ext uri="{BB962C8B-B14F-4D97-AF65-F5344CB8AC3E}">
        <p14:creationId xmlns:p14="http://schemas.microsoft.com/office/powerpoint/2010/main" val="194659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Maintenance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138545" y="1654447"/>
            <a:ext cx="2479455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38545" y="3015945"/>
            <a:ext cx="2479455" cy="1388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73789" y="1687822"/>
            <a:ext cx="2608966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Snorkel + Spam Classifier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358365" y="3495789"/>
            <a:ext cx="2039814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Topic Model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03122" y="1654447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3015943"/>
            <a:ext cx="5808000" cy="1388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3;p40">
            <a:extLst>
              <a:ext uri="{FF2B5EF4-FFF2-40B4-BE49-F238E27FC236}">
                <a16:creationId xmlns:a16="http://schemas.microsoft.com/office/drawing/2014/main" id="{CBE01618-5EB4-4735-A4DF-D418146B01F9}"/>
              </a:ext>
            </a:extLst>
          </p:cNvPr>
          <p:cNvSpPr txBox="1">
            <a:spLocks/>
          </p:cNvSpPr>
          <p:nvPr/>
        </p:nvSpPr>
        <p:spPr>
          <a:xfrm>
            <a:off x="2590048" y="1626948"/>
            <a:ext cx="5424807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Metrics: Drop in Precision (Validation vs New Emails)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Redevelopment: Precision drops &gt; 2.5%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Evaluation Frequency: 1 year</a:t>
            </a:r>
          </a:p>
        </p:txBody>
      </p:sp>
      <p:sp>
        <p:nvSpPr>
          <p:cNvPr id="27" name="Google Shape;313;p40">
            <a:extLst>
              <a:ext uri="{FF2B5EF4-FFF2-40B4-BE49-F238E27FC236}">
                <a16:creationId xmlns:a16="http://schemas.microsoft.com/office/drawing/2014/main" id="{C0810A41-6550-4286-8259-4226FD03D61D}"/>
              </a:ext>
            </a:extLst>
          </p:cNvPr>
          <p:cNvSpPr txBox="1">
            <a:spLocks/>
          </p:cNvSpPr>
          <p:nvPr/>
        </p:nvSpPr>
        <p:spPr>
          <a:xfrm>
            <a:off x="2617999" y="3052389"/>
            <a:ext cx="5874837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Metrics: Drop in Coherence Score (Test vs New Emails)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Redevelopment: Coherence score drops &gt; 3% 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Evaluation Frequency: 6 months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Remark: Other ML models need to re-tune hyperparameters if the redevelopment is performed</a:t>
            </a:r>
          </a:p>
        </p:txBody>
      </p:sp>
    </p:spTree>
    <p:extLst>
      <p:ext uri="{BB962C8B-B14F-4D97-AF65-F5344CB8AC3E}">
        <p14:creationId xmlns:p14="http://schemas.microsoft.com/office/powerpoint/2010/main" val="235251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/>
          <p:nvPr/>
        </p:nvSpPr>
        <p:spPr>
          <a:xfrm>
            <a:off x="3900055" y="1155998"/>
            <a:ext cx="4329545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Pipeline</a:t>
            </a:r>
            <a:endParaRPr dirty="0"/>
          </a:p>
        </p:txBody>
      </p:sp>
      <p:sp>
        <p:nvSpPr>
          <p:cNvPr id="331" name="Google Shape;331;p41"/>
          <p:cNvSpPr/>
          <p:nvPr/>
        </p:nvSpPr>
        <p:spPr>
          <a:xfrm>
            <a:off x="717873" y="1155998"/>
            <a:ext cx="5069365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5787239" y="1529298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Topic Model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" name="Google Shape;329;p41">
            <a:extLst>
              <a:ext uri="{FF2B5EF4-FFF2-40B4-BE49-F238E27FC236}">
                <a16:creationId xmlns:a16="http://schemas.microsoft.com/office/drawing/2014/main" id="{ABF2679C-E67A-483C-BC27-762C852260F0}"/>
              </a:ext>
            </a:extLst>
          </p:cNvPr>
          <p:cNvSpPr/>
          <p:nvPr/>
        </p:nvSpPr>
        <p:spPr>
          <a:xfrm>
            <a:off x="277092" y="1155998"/>
            <a:ext cx="3062096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3;p41">
            <a:extLst>
              <a:ext uri="{FF2B5EF4-FFF2-40B4-BE49-F238E27FC236}">
                <a16:creationId xmlns:a16="http://schemas.microsoft.com/office/drawing/2014/main" id="{442DCBBB-5680-416A-9EFC-9C5BB615DA41}"/>
              </a:ext>
            </a:extLst>
          </p:cNvPr>
          <p:cNvSpPr txBox="1">
            <a:spLocks/>
          </p:cNvSpPr>
          <p:nvPr/>
        </p:nvSpPr>
        <p:spPr>
          <a:xfrm>
            <a:off x="549546" y="1529298"/>
            <a:ext cx="214463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b="1" dirty="0">
                <a:solidFill>
                  <a:schemeClr val="lt1"/>
                </a:solidFill>
              </a:rPr>
              <a:t>Label Model</a:t>
            </a:r>
          </a:p>
        </p:txBody>
      </p:sp>
      <p:sp>
        <p:nvSpPr>
          <p:cNvPr id="14" name="Google Shape;333;p41">
            <a:extLst>
              <a:ext uri="{FF2B5EF4-FFF2-40B4-BE49-F238E27FC236}">
                <a16:creationId xmlns:a16="http://schemas.microsoft.com/office/drawing/2014/main" id="{CD50D6A9-07B1-4477-9EAF-4F12506B0894}"/>
              </a:ext>
            </a:extLst>
          </p:cNvPr>
          <p:cNvSpPr txBox="1">
            <a:spLocks/>
          </p:cNvSpPr>
          <p:nvPr/>
        </p:nvSpPr>
        <p:spPr>
          <a:xfrm>
            <a:off x="3339189" y="1529298"/>
            <a:ext cx="214463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b="1" dirty="0">
                <a:solidFill>
                  <a:schemeClr val="lt1"/>
                </a:solidFill>
              </a:rPr>
              <a:t>Spam Classifier</a:t>
            </a:r>
          </a:p>
        </p:txBody>
      </p:sp>
      <p:sp>
        <p:nvSpPr>
          <p:cNvPr id="15" name="Google Shape;294;p39">
            <a:extLst>
              <a:ext uri="{FF2B5EF4-FFF2-40B4-BE49-F238E27FC236}">
                <a16:creationId xmlns:a16="http://schemas.microsoft.com/office/drawing/2014/main" id="{2B76310A-69F4-431D-8335-C5CBF302380B}"/>
              </a:ext>
            </a:extLst>
          </p:cNvPr>
          <p:cNvSpPr txBox="1">
            <a:spLocks/>
          </p:cNvSpPr>
          <p:nvPr/>
        </p:nvSpPr>
        <p:spPr>
          <a:xfrm>
            <a:off x="124676" y="3418718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Label the large dataset with small amount of hand-labeled data</a:t>
            </a:r>
          </a:p>
        </p:txBody>
      </p:sp>
      <p:sp>
        <p:nvSpPr>
          <p:cNvPr id="16" name="Google Shape;294;p39">
            <a:extLst>
              <a:ext uri="{FF2B5EF4-FFF2-40B4-BE49-F238E27FC236}">
                <a16:creationId xmlns:a16="http://schemas.microsoft.com/office/drawing/2014/main" id="{F6D61A02-9AC4-42CC-BA56-26D3AE945FB8}"/>
              </a:ext>
            </a:extLst>
          </p:cNvPr>
          <p:cNvSpPr txBox="1">
            <a:spLocks/>
          </p:cNvSpPr>
          <p:nvPr/>
        </p:nvSpPr>
        <p:spPr>
          <a:xfrm>
            <a:off x="2914319" y="3418718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Classify unwanted spam emails</a:t>
            </a:r>
          </a:p>
        </p:txBody>
      </p:sp>
      <p:sp>
        <p:nvSpPr>
          <p:cNvPr id="17" name="Google Shape;294;p39">
            <a:extLst>
              <a:ext uri="{FF2B5EF4-FFF2-40B4-BE49-F238E27FC236}">
                <a16:creationId xmlns:a16="http://schemas.microsoft.com/office/drawing/2014/main" id="{14FFB45F-2C5F-4F10-87D6-384829353B69}"/>
              </a:ext>
            </a:extLst>
          </p:cNvPr>
          <p:cNvSpPr txBox="1">
            <a:spLocks/>
          </p:cNvSpPr>
          <p:nvPr/>
        </p:nvSpPr>
        <p:spPr>
          <a:xfrm>
            <a:off x="5369939" y="3418718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Extract the topics of remaining emails for future use</a:t>
            </a:r>
          </a:p>
        </p:txBody>
      </p:sp>
      <p:sp>
        <p:nvSpPr>
          <p:cNvPr id="20" name="Google Shape;333;p41">
            <a:extLst>
              <a:ext uri="{FF2B5EF4-FFF2-40B4-BE49-F238E27FC236}">
                <a16:creationId xmlns:a16="http://schemas.microsoft.com/office/drawing/2014/main" id="{38DE24FD-5C29-47F0-8CB5-C330301CCD00}"/>
              </a:ext>
            </a:extLst>
          </p:cNvPr>
          <p:cNvSpPr txBox="1">
            <a:spLocks/>
          </p:cNvSpPr>
          <p:nvPr/>
        </p:nvSpPr>
        <p:spPr>
          <a:xfrm>
            <a:off x="1508271" y="2638723"/>
            <a:ext cx="214463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Noisy Label</a:t>
            </a:r>
          </a:p>
        </p:txBody>
      </p:sp>
      <p:sp>
        <p:nvSpPr>
          <p:cNvPr id="21" name="Google Shape;333;p41">
            <a:extLst>
              <a:ext uri="{FF2B5EF4-FFF2-40B4-BE49-F238E27FC236}">
                <a16:creationId xmlns:a16="http://schemas.microsoft.com/office/drawing/2014/main" id="{139BB7C2-5301-4B90-8A67-28D1CD31F2E3}"/>
              </a:ext>
            </a:extLst>
          </p:cNvPr>
          <p:cNvSpPr txBox="1">
            <a:spLocks/>
          </p:cNvSpPr>
          <p:nvPr/>
        </p:nvSpPr>
        <p:spPr>
          <a:xfrm>
            <a:off x="4369617" y="2637308"/>
            <a:ext cx="2552661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Non-Spam (Ham) Emails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4CF2C1F-D764-43E1-82D0-1D53C3632299}"/>
              </a:ext>
            </a:extLst>
          </p:cNvPr>
          <p:cNvCxnSpPr>
            <a:stCxn id="12" idx="2"/>
          </p:cNvCxnSpPr>
          <p:nvPr/>
        </p:nvCxnSpPr>
        <p:spPr>
          <a:xfrm flipH="1">
            <a:off x="1510145" y="2314298"/>
            <a:ext cx="8420" cy="55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F9D6485-D3A1-4CDC-BDEE-26527EAB8441}"/>
              </a:ext>
            </a:extLst>
          </p:cNvPr>
          <p:cNvCxnSpPr>
            <a:cxnSpLocks/>
          </p:cNvCxnSpPr>
          <p:nvPr/>
        </p:nvCxnSpPr>
        <p:spPr>
          <a:xfrm>
            <a:off x="1530399" y="2866508"/>
            <a:ext cx="395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98B472F-51BA-4179-AFF2-F5FA130CB89B}"/>
              </a:ext>
            </a:extLst>
          </p:cNvPr>
          <p:cNvCxnSpPr>
            <a:cxnSpLocks/>
          </p:cNvCxnSpPr>
          <p:nvPr/>
        </p:nvCxnSpPr>
        <p:spPr>
          <a:xfrm>
            <a:off x="3218131" y="2866508"/>
            <a:ext cx="476704" cy="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2F1EC41-A54A-4E2D-811C-CEF8FA431243}"/>
              </a:ext>
            </a:extLst>
          </p:cNvPr>
          <p:cNvCxnSpPr/>
          <p:nvPr/>
        </p:nvCxnSpPr>
        <p:spPr>
          <a:xfrm flipV="1">
            <a:off x="3703637" y="2314298"/>
            <a:ext cx="0" cy="55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A5B8E80-CF8C-4B4B-816A-311BF382ECB6}"/>
              </a:ext>
            </a:extLst>
          </p:cNvPr>
          <p:cNvCxnSpPr/>
          <p:nvPr/>
        </p:nvCxnSpPr>
        <p:spPr>
          <a:xfrm flipH="1">
            <a:off x="4327622" y="2314298"/>
            <a:ext cx="8420" cy="55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D8C75D0-48C1-4515-B51B-0F97625CB153}"/>
              </a:ext>
            </a:extLst>
          </p:cNvPr>
          <p:cNvCxnSpPr>
            <a:cxnSpLocks/>
          </p:cNvCxnSpPr>
          <p:nvPr/>
        </p:nvCxnSpPr>
        <p:spPr>
          <a:xfrm>
            <a:off x="4347876" y="2866508"/>
            <a:ext cx="32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8E1BED9-03F6-4E3B-9F24-33221FB4DE38}"/>
              </a:ext>
            </a:extLst>
          </p:cNvPr>
          <p:cNvCxnSpPr>
            <a:cxnSpLocks/>
          </p:cNvCxnSpPr>
          <p:nvPr/>
        </p:nvCxnSpPr>
        <p:spPr>
          <a:xfrm>
            <a:off x="6575748" y="2866508"/>
            <a:ext cx="476704" cy="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CAF0008-633C-4C1C-B730-76BAA82A998A}"/>
              </a:ext>
            </a:extLst>
          </p:cNvPr>
          <p:cNvCxnSpPr/>
          <p:nvPr/>
        </p:nvCxnSpPr>
        <p:spPr>
          <a:xfrm flipV="1">
            <a:off x="7061254" y="2314298"/>
            <a:ext cx="0" cy="55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462577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br>
              <a:rPr lang="en" dirty="0"/>
            </a:br>
            <a:r>
              <a:rPr lang="en" dirty="0"/>
              <a:t>Use Case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081E74F-21D6-40ED-9663-3937AC161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705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 in business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138545" y="1654447"/>
            <a:ext cx="2479455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38545" y="3015945"/>
            <a:ext cx="2479455" cy="953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73789" y="1687822"/>
            <a:ext cx="2608966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Email Classification Engine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358365" y="3173536"/>
            <a:ext cx="2039814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Snorkel + Spam Classifier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03122" y="1654447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3015943"/>
            <a:ext cx="5808000" cy="9687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13;p40">
            <a:extLst>
              <a:ext uri="{FF2B5EF4-FFF2-40B4-BE49-F238E27FC236}">
                <a16:creationId xmlns:a16="http://schemas.microsoft.com/office/drawing/2014/main" id="{CBE01618-5EB4-4735-A4DF-D418146B01F9}"/>
              </a:ext>
            </a:extLst>
          </p:cNvPr>
          <p:cNvSpPr txBox="1">
            <a:spLocks/>
          </p:cNvSpPr>
          <p:nvPr/>
        </p:nvSpPr>
        <p:spPr>
          <a:xfrm>
            <a:off x="2590048" y="1626948"/>
            <a:ext cx="5424807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Spam classification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Segmenting emails into topics.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As an input in other email ML models</a:t>
            </a:r>
          </a:p>
        </p:txBody>
      </p:sp>
      <p:sp>
        <p:nvSpPr>
          <p:cNvPr id="27" name="Google Shape;313;p40">
            <a:extLst>
              <a:ext uri="{FF2B5EF4-FFF2-40B4-BE49-F238E27FC236}">
                <a16:creationId xmlns:a16="http://schemas.microsoft.com/office/drawing/2014/main" id="{C0810A41-6550-4286-8259-4226FD03D61D}"/>
              </a:ext>
            </a:extLst>
          </p:cNvPr>
          <p:cNvSpPr txBox="1">
            <a:spLocks/>
          </p:cNvSpPr>
          <p:nvPr/>
        </p:nvSpPr>
        <p:spPr>
          <a:xfrm>
            <a:off x="2617999" y="2951836"/>
            <a:ext cx="5874837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The development process can be applied to other topic classification (e.g. casual chat, meeting frequency)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en-US" dirty="0"/>
              <a:t>Can be applied to imbalance classes problem (requires extra steps, e.g.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augmentation</a:t>
            </a:r>
            <a:r>
              <a:rPr lang="en-US" dirty="0"/>
              <a:t>, up-sampling, down-sampling)</a:t>
            </a:r>
          </a:p>
        </p:txBody>
      </p:sp>
    </p:spTree>
    <p:extLst>
      <p:ext uri="{BB962C8B-B14F-4D97-AF65-F5344CB8AC3E}">
        <p14:creationId xmlns:p14="http://schemas.microsoft.com/office/powerpoint/2010/main" val="94021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D6E65-B99E-4A44-B056-305AF12A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97142"/>
            <a:ext cx="7708200" cy="936300"/>
          </a:xfrm>
        </p:spPr>
        <p:txBody>
          <a:bodyPr/>
          <a:lstStyle/>
          <a:p>
            <a:r>
              <a:rPr lang="en-US" altLang="zh-HK" dirty="0"/>
              <a:t>Example of using Topic Model as Input</a:t>
            </a:r>
            <a:endParaRPr lang="zh-HK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8B2A39-0CFA-4369-8FA4-220589FF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45" y="3083766"/>
            <a:ext cx="2466330" cy="16134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37A2522-E851-40AA-B867-68F4ECD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5" y="1141129"/>
            <a:ext cx="2466330" cy="1588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648C62-F0AC-494E-BAC7-D9350305B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28" y="1129920"/>
            <a:ext cx="2466331" cy="15588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CC1045A-63AF-45D4-BBA2-5B7AE2941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727" y="3061014"/>
            <a:ext cx="2561399" cy="169931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B55D267-3D29-42F4-9D72-B7327F535A71}"/>
              </a:ext>
            </a:extLst>
          </p:cNvPr>
          <p:cNvCxnSpPr/>
          <p:nvPr/>
        </p:nvCxnSpPr>
        <p:spPr>
          <a:xfrm>
            <a:off x="4287982" y="1073727"/>
            <a:ext cx="0" cy="3686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97165861-0D6F-4E6C-B249-1B4EA663BA80}"/>
              </a:ext>
            </a:extLst>
          </p:cNvPr>
          <p:cNvSpPr txBox="1">
            <a:spLocks/>
          </p:cNvSpPr>
          <p:nvPr/>
        </p:nvSpPr>
        <p:spPr>
          <a:xfrm>
            <a:off x="3817911" y="690069"/>
            <a:ext cx="4484581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HK" sz="1600" dirty="0"/>
              <a:t>With Topic Vector</a:t>
            </a:r>
            <a:endParaRPr lang="zh-HK" altLang="en-US" sz="16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BB2A32D-0DF5-4E42-8D9A-AD65932D0D2E}"/>
              </a:ext>
            </a:extLst>
          </p:cNvPr>
          <p:cNvSpPr txBox="1">
            <a:spLocks/>
          </p:cNvSpPr>
          <p:nvPr/>
        </p:nvSpPr>
        <p:spPr>
          <a:xfrm>
            <a:off x="-54435" y="690069"/>
            <a:ext cx="4484581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HK" sz="1600" dirty="0"/>
              <a:t>Without Topic Vector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33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1508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081E74F-21D6-40ED-9663-3937AC161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906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726873" y="2462577"/>
            <a:ext cx="48148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br>
              <a:rPr lang="en" dirty="0"/>
            </a:br>
            <a:r>
              <a:rPr lang="en" dirty="0"/>
              <a:t>Development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CA8C2-6F4C-4BB4-8718-E183EB53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275" y="3751956"/>
            <a:ext cx="4462500" cy="678000"/>
          </a:xfrm>
        </p:spPr>
        <p:txBody>
          <a:bodyPr/>
          <a:lstStyle/>
          <a:p>
            <a:r>
              <a:rPr lang="en-US" altLang="zh-HK" sz="2000" dirty="0"/>
              <a:t>Spam Classifier - Planning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15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182175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Enron Emails Dataset – Jeff Dasovich’s Email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C68933-A2FA-49CE-819B-FF5DD5D7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316" y="1878002"/>
            <a:ext cx="2987100" cy="12792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altLang="zh-HK" dirty="0"/>
              <a:t>26,371 emails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altLang="zh-HK" dirty="0"/>
              <a:t>63 folders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altLang="zh-HK" dirty="0"/>
              <a:t>From 1999 to 2002</a:t>
            </a:r>
            <a:br>
              <a:rPr lang="en-US" altLang="zh-HK" dirty="0"/>
            </a:br>
            <a:endParaRPr lang="en-US" altLang="zh-HK" dirty="0"/>
          </a:p>
          <a:p>
            <a:pPr marL="139700" indent="0">
              <a:buNone/>
            </a:pPr>
            <a:endParaRPr lang="zh-HK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CDFFCB7-5467-4B56-BC49-EE63F81D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7" y="3092401"/>
            <a:ext cx="8901545" cy="10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of the Spam Classifier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1889464" y="2653637"/>
            <a:ext cx="240537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Precision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90%+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4992836" y="2653637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Coverage</a:t>
            </a:r>
            <a:endParaRPr dirty="0"/>
          </a:p>
        </p:txBody>
      </p:sp>
      <p:sp>
        <p:nvSpPr>
          <p:cNvPr id="14" name="Google Shape;215;p33">
            <a:extLst>
              <a:ext uri="{FF2B5EF4-FFF2-40B4-BE49-F238E27FC236}">
                <a16:creationId xmlns:a16="http://schemas.microsoft.com/office/drawing/2014/main" id="{40596E7A-D3E3-432D-986C-8CC7A5E0899A}"/>
              </a:ext>
            </a:extLst>
          </p:cNvPr>
          <p:cNvSpPr txBox="1">
            <a:spLocks/>
          </p:cNvSpPr>
          <p:nvPr/>
        </p:nvSpPr>
        <p:spPr>
          <a:xfrm>
            <a:off x="1738504" y="1068196"/>
            <a:ext cx="5667002" cy="46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圖形 2" descr="靶心 外框">
            <a:extLst>
              <a:ext uri="{FF2B5EF4-FFF2-40B4-BE49-F238E27FC236}">
                <a16:creationId xmlns:a16="http://schemas.microsoft.com/office/drawing/2014/main" id="{96AC43B8-6CE8-4AEF-A4E0-F34B2DCDE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950" y="1638546"/>
            <a:ext cx="914400" cy="914400"/>
          </a:xfrm>
          <a:prstGeom prst="rect">
            <a:avLst/>
          </a:prstGeom>
        </p:spPr>
      </p:pic>
      <p:pic>
        <p:nvPicPr>
          <p:cNvPr id="5" name="圖形 4" descr="哈維球 90% 以實心填滿">
            <a:extLst>
              <a:ext uri="{FF2B5EF4-FFF2-40B4-BE49-F238E27FC236}">
                <a16:creationId xmlns:a16="http://schemas.microsoft.com/office/drawing/2014/main" id="{3D1D9566-B92C-4555-BB4A-867F6B1DE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6486" y="1739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837108" y="2462577"/>
            <a:ext cx="47248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CA8C2-6F4C-4BB4-8718-E183EB53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275" y="3751956"/>
            <a:ext cx="4462500" cy="678000"/>
          </a:xfrm>
        </p:spPr>
        <p:txBody>
          <a:bodyPr/>
          <a:lstStyle/>
          <a:p>
            <a:r>
              <a:rPr lang="en-US" altLang="zh-HK" sz="2000" dirty="0"/>
              <a:t>Labeling Model - Snorkel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145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Snorkel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5DCBAF-162B-4D28-B053-FA7ED918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69E51E5-163F-4FFE-BE7E-1D0F1ED8532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026" name="Picture 2" descr="Using Snorkel For Multi-Label Annotation. | by Ori Cohen | Towards Data  Science">
            <a:extLst>
              <a:ext uri="{FF2B5EF4-FFF2-40B4-BE49-F238E27FC236}">
                <a16:creationId xmlns:a16="http://schemas.microsoft.com/office/drawing/2014/main" id="{285D0A56-DF29-419C-9D7D-EB684E5D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00" y="9503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0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312320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312320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204864" y="492066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External Emails (1999 – 2002, ~8000 emails)</a:t>
            </a:r>
            <a:endParaRPr sz="2000" dirty="0"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546820" y="2969638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Snorkel Set</a:t>
            </a:r>
            <a:endParaRPr dirty="0"/>
          </a:p>
        </p:txBody>
      </p:sp>
      <p:sp>
        <p:nvSpPr>
          <p:cNvPr id="313" name="Google Shape;313;p40"/>
          <p:cNvSpPr txBox="1">
            <a:spLocks noGrp="1"/>
          </p:cNvSpPr>
          <p:nvPr>
            <p:ph type="subTitle" idx="2"/>
          </p:nvPr>
        </p:nvSpPr>
        <p:spPr>
          <a:xfrm>
            <a:off x="135591" y="3294838"/>
            <a:ext cx="2964329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Manually Labeled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Tuning Label Functions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Randomly selected from unlabeled data</a:t>
            </a:r>
            <a:endParaRPr dirty="0"/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922D2C8A-8EE7-47E2-BE5B-7ABE01319C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13842" y="2969638"/>
            <a:ext cx="2787600" cy="4239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3" name="副標題 12">
            <a:extLst>
              <a:ext uri="{FF2B5EF4-FFF2-40B4-BE49-F238E27FC236}">
                <a16:creationId xmlns:a16="http://schemas.microsoft.com/office/drawing/2014/main" id="{3EB8C978-DD03-4365-8D7E-1B01847D3E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13838" y="3462245"/>
            <a:ext cx="2787600" cy="8727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4" name="Google Shape;306;p40">
            <a:extLst>
              <a:ext uri="{FF2B5EF4-FFF2-40B4-BE49-F238E27FC236}">
                <a16:creationId xmlns:a16="http://schemas.microsoft.com/office/drawing/2014/main" id="{089EA972-00A7-462A-8A13-8E69D784748B}"/>
              </a:ext>
            </a:extLst>
          </p:cNvPr>
          <p:cNvSpPr/>
          <p:nvPr/>
        </p:nvSpPr>
        <p:spPr>
          <a:xfrm>
            <a:off x="3183165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10;p40">
            <a:extLst>
              <a:ext uri="{FF2B5EF4-FFF2-40B4-BE49-F238E27FC236}">
                <a16:creationId xmlns:a16="http://schemas.microsoft.com/office/drawing/2014/main" id="{8DC5F29D-E007-4F8D-8A93-AFEA3AC8E2B6}"/>
              </a:ext>
            </a:extLst>
          </p:cNvPr>
          <p:cNvSpPr/>
          <p:nvPr/>
        </p:nvSpPr>
        <p:spPr>
          <a:xfrm>
            <a:off x="3183165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12;p40">
            <a:extLst>
              <a:ext uri="{FF2B5EF4-FFF2-40B4-BE49-F238E27FC236}">
                <a16:creationId xmlns:a16="http://schemas.microsoft.com/office/drawing/2014/main" id="{59290B16-EBCA-4723-83A9-D780A77827B8}"/>
              </a:ext>
            </a:extLst>
          </p:cNvPr>
          <p:cNvSpPr txBox="1">
            <a:spLocks/>
          </p:cNvSpPr>
          <p:nvPr/>
        </p:nvSpPr>
        <p:spPr>
          <a:xfrm>
            <a:off x="3417665" y="2969638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Unlabeled Set</a:t>
            </a:r>
          </a:p>
        </p:txBody>
      </p:sp>
      <p:sp>
        <p:nvSpPr>
          <p:cNvPr id="47" name="Google Shape;313;p40">
            <a:extLst>
              <a:ext uri="{FF2B5EF4-FFF2-40B4-BE49-F238E27FC236}">
                <a16:creationId xmlns:a16="http://schemas.microsoft.com/office/drawing/2014/main" id="{ECBEE437-6618-4A98-9B4C-AD65A91F396C}"/>
              </a:ext>
            </a:extLst>
          </p:cNvPr>
          <p:cNvSpPr txBox="1">
            <a:spLocks/>
          </p:cNvSpPr>
          <p:nvPr/>
        </p:nvSpPr>
        <p:spPr>
          <a:xfrm>
            <a:off x="3006436" y="3294838"/>
            <a:ext cx="2870845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For training Snorkel Label Model</a:t>
            </a:r>
          </a:p>
          <a:p>
            <a:pPr indent="-317500">
              <a:buSzPts val="1400"/>
              <a:buFont typeface="Montserrat"/>
              <a:buChar char="●"/>
            </a:pPr>
            <a:endParaRPr lang="en-US" dirty="0"/>
          </a:p>
        </p:txBody>
      </p:sp>
      <p:sp>
        <p:nvSpPr>
          <p:cNvPr id="48" name="Google Shape;306;p40">
            <a:extLst>
              <a:ext uri="{FF2B5EF4-FFF2-40B4-BE49-F238E27FC236}">
                <a16:creationId xmlns:a16="http://schemas.microsoft.com/office/drawing/2014/main" id="{A7FFE6DF-2CB8-4E2A-90A8-52BC26F25671}"/>
              </a:ext>
            </a:extLst>
          </p:cNvPr>
          <p:cNvSpPr/>
          <p:nvPr/>
        </p:nvSpPr>
        <p:spPr>
          <a:xfrm>
            <a:off x="6054010" y="3351688"/>
            <a:ext cx="2694116" cy="11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10;p40">
            <a:extLst>
              <a:ext uri="{FF2B5EF4-FFF2-40B4-BE49-F238E27FC236}">
                <a16:creationId xmlns:a16="http://schemas.microsoft.com/office/drawing/2014/main" id="{882A2EEE-6AA9-419A-9C61-F961DEE225AB}"/>
              </a:ext>
            </a:extLst>
          </p:cNvPr>
          <p:cNvSpPr/>
          <p:nvPr/>
        </p:nvSpPr>
        <p:spPr>
          <a:xfrm>
            <a:off x="6054010" y="3011488"/>
            <a:ext cx="2694116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7DD9DC9-1CEE-4DA7-8F73-6E6E53461780}"/>
              </a:ext>
            </a:extLst>
          </p:cNvPr>
          <p:cNvSpPr/>
          <p:nvPr/>
        </p:nvSpPr>
        <p:spPr>
          <a:xfrm>
            <a:off x="312320" y="877848"/>
            <a:ext cx="8352561" cy="34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1285B6D-0551-4001-B8B2-15C4CB36CA81}"/>
              </a:ext>
            </a:extLst>
          </p:cNvPr>
          <p:cNvCxnSpPr/>
          <p:nvPr/>
        </p:nvCxnSpPr>
        <p:spPr>
          <a:xfrm>
            <a:off x="6710030" y="480293"/>
            <a:ext cx="0" cy="147551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12;p40">
            <a:extLst>
              <a:ext uri="{FF2B5EF4-FFF2-40B4-BE49-F238E27FC236}">
                <a16:creationId xmlns:a16="http://schemas.microsoft.com/office/drawing/2014/main" id="{BD058871-5C0C-456C-B76B-13A1D2415A49}"/>
              </a:ext>
            </a:extLst>
          </p:cNvPr>
          <p:cNvSpPr txBox="1">
            <a:spLocks/>
          </p:cNvSpPr>
          <p:nvPr/>
        </p:nvSpPr>
        <p:spPr>
          <a:xfrm>
            <a:off x="6573142" y="2966768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Validation Set</a:t>
            </a:r>
          </a:p>
        </p:txBody>
      </p:sp>
      <p:sp>
        <p:nvSpPr>
          <p:cNvPr id="57" name="Google Shape;313;p40">
            <a:extLst>
              <a:ext uri="{FF2B5EF4-FFF2-40B4-BE49-F238E27FC236}">
                <a16:creationId xmlns:a16="http://schemas.microsoft.com/office/drawing/2014/main" id="{306EF5B7-DE46-4688-B257-DC0F78275848}"/>
              </a:ext>
            </a:extLst>
          </p:cNvPr>
          <p:cNvSpPr txBox="1">
            <a:spLocks/>
          </p:cNvSpPr>
          <p:nvPr/>
        </p:nvSpPr>
        <p:spPr>
          <a:xfrm>
            <a:off x="6028536" y="3268173"/>
            <a:ext cx="2964329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Manually Labeled</a:t>
            </a:r>
          </a:p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Held-out for testing discriminative model</a:t>
            </a:r>
          </a:p>
          <a:p>
            <a:pPr indent="-317500">
              <a:buSzPts val="1400"/>
              <a:buFont typeface="Montserrat"/>
              <a:buChar char="●"/>
            </a:pPr>
            <a:r>
              <a:rPr lang="en-US" dirty="0"/>
              <a:t>Latest Emails in the dataset</a:t>
            </a:r>
          </a:p>
          <a:p>
            <a:pPr indent="-317500">
              <a:buSzPts val="1400"/>
              <a:buFont typeface="Montserrat"/>
              <a:buChar char="●"/>
            </a:pPr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084F81E-694B-4E1A-A10D-55F23EF923A3}"/>
              </a:ext>
            </a:extLst>
          </p:cNvPr>
          <p:cNvCxnSpPr/>
          <p:nvPr/>
        </p:nvCxnSpPr>
        <p:spPr>
          <a:xfrm>
            <a:off x="7510700" y="1218048"/>
            <a:ext cx="0" cy="15112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311;p40">
            <a:extLst>
              <a:ext uri="{FF2B5EF4-FFF2-40B4-BE49-F238E27FC236}">
                <a16:creationId xmlns:a16="http://schemas.microsoft.com/office/drawing/2014/main" id="{ABA61C74-54E8-488F-998E-DC9C8DA60540}"/>
              </a:ext>
            </a:extLst>
          </p:cNvPr>
          <p:cNvSpPr txBox="1">
            <a:spLocks/>
          </p:cNvSpPr>
          <p:nvPr/>
        </p:nvSpPr>
        <p:spPr>
          <a:xfrm>
            <a:off x="7304606" y="1450548"/>
            <a:ext cx="16268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600</a:t>
            </a:r>
          </a:p>
          <a:p>
            <a:r>
              <a:rPr lang="en-US" sz="2000" dirty="0"/>
              <a:t>latest emails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1CABAB0-D000-44CD-99E1-DAEBE80C587E}"/>
              </a:ext>
            </a:extLst>
          </p:cNvPr>
          <p:cNvCxnSpPr>
            <a:cxnSpLocks/>
          </p:cNvCxnSpPr>
          <p:nvPr/>
        </p:nvCxnSpPr>
        <p:spPr>
          <a:xfrm>
            <a:off x="3283528" y="1267691"/>
            <a:ext cx="1205072" cy="1590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815288F-2A5E-44E6-A496-CD419C097566}"/>
              </a:ext>
            </a:extLst>
          </p:cNvPr>
          <p:cNvCxnSpPr>
            <a:cxnSpLocks/>
          </p:cNvCxnSpPr>
          <p:nvPr/>
        </p:nvCxnSpPr>
        <p:spPr>
          <a:xfrm flipH="1">
            <a:off x="1462815" y="1297150"/>
            <a:ext cx="1820713" cy="143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311;p40">
            <a:extLst>
              <a:ext uri="{FF2B5EF4-FFF2-40B4-BE49-F238E27FC236}">
                <a16:creationId xmlns:a16="http://schemas.microsoft.com/office/drawing/2014/main" id="{25C4C5A7-249F-442B-8448-A9C768341858}"/>
              </a:ext>
            </a:extLst>
          </p:cNvPr>
          <p:cNvSpPr txBox="1">
            <a:spLocks/>
          </p:cNvSpPr>
          <p:nvPr/>
        </p:nvSpPr>
        <p:spPr>
          <a:xfrm>
            <a:off x="612261" y="1481871"/>
            <a:ext cx="18705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400 randomly selected emails</a:t>
            </a:r>
          </a:p>
        </p:txBody>
      </p:sp>
      <p:sp>
        <p:nvSpPr>
          <p:cNvPr id="73" name="Google Shape;311;p40">
            <a:extLst>
              <a:ext uri="{FF2B5EF4-FFF2-40B4-BE49-F238E27FC236}">
                <a16:creationId xmlns:a16="http://schemas.microsoft.com/office/drawing/2014/main" id="{B35F7508-608A-4E44-B7FF-DC2964D4279A}"/>
              </a:ext>
            </a:extLst>
          </p:cNvPr>
          <p:cNvSpPr txBox="1">
            <a:spLocks/>
          </p:cNvSpPr>
          <p:nvPr/>
        </p:nvSpPr>
        <p:spPr>
          <a:xfrm>
            <a:off x="3922958" y="1406103"/>
            <a:ext cx="18705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remaining emails</a:t>
            </a:r>
          </a:p>
          <a:p>
            <a:r>
              <a:rPr lang="en-US" sz="1600" dirty="0"/>
              <a:t>(~7400)</a:t>
            </a:r>
          </a:p>
        </p:txBody>
      </p:sp>
    </p:spTree>
    <p:extLst>
      <p:ext uri="{BB962C8B-B14F-4D97-AF65-F5344CB8AC3E}">
        <p14:creationId xmlns:p14="http://schemas.microsoft.com/office/powerpoint/2010/main" val="335759393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768</Words>
  <Application>Microsoft Office PowerPoint</Application>
  <PresentationFormat>如螢幕大小 (16:9)</PresentationFormat>
  <Paragraphs>199</Paragraphs>
  <Slides>33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Montserrat</vt:lpstr>
      <vt:lpstr>Quicksand Medium</vt:lpstr>
      <vt:lpstr>Arial</vt:lpstr>
      <vt:lpstr>Management Consulting Toolkit by Slidesgo</vt:lpstr>
      <vt:lpstr>Project Scope</vt:lpstr>
      <vt:lpstr>Benefits of the Project</vt:lpstr>
      <vt:lpstr>Model Pipeline</vt:lpstr>
      <vt:lpstr>Model Development</vt:lpstr>
      <vt:lpstr>Dataset</vt:lpstr>
      <vt:lpstr>Goal of the Spam Classifier</vt:lpstr>
      <vt:lpstr>Model Development</vt:lpstr>
      <vt:lpstr>Snorkel</vt:lpstr>
      <vt:lpstr>External Emails (1999 – 2002, ~8000 emails)</vt:lpstr>
      <vt:lpstr>Developing Label Model</vt:lpstr>
      <vt:lpstr>Labeling Functions</vt:lpstr>
      <vt:lpstr>Label Model - Performance on Snorkel Set</vt:lpstr>
      <vt:lpstr>Label Model - Performance on Validation Set</vt:lpstr>
      <vt:lpstr>Label Model - Model Output</vt:lpstr>
      <vt:lpstr>Model Development</vt:lpstr>
      <vt:lpstr>Labeled External Emails (1999 – 2002, ~6600 emails)</vt:lpstr>
      <vt:lpstr>Evaluation Methods</vt:lpstr>
      <vt:lpstr>Preprocessing Approaches</vt:lpstr>
      <vt:lpstr>Classifiers</vt:lpstr>
      <vt:lpstr>Model Result</vt:lpstr>
      <vt:lpstr> Other Model Result</vt:lpstr>
      <vt:lpstr>Spam Classifier - Model Output</vt:lpstr>
      <vt:lpstr>Model Development</vt:lpstr>
      <vt:lpstr>Model Selection</vt:lpstr>
      <vt:lpstr>Number of Topics</vt:lpstr>
      <vt:lpstr>Top 15 words in each topic</vt:lpstr>
      <vt:lpstr>PowerPoint 簡報</vt:lpstr>
      <vt:lpstr>Topic Model - Model Output</vt:lpstr>
      <vt:lpstr>Model Maintenance</vt:lpstr>
      <vt:lpstr>Business Use Case</vt:lpstr>
      <vt:lpstr>Use Cases in business</vt:lpstr>
      <vt:lpstr>Example of using Topic Model as Input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HKUST X J.P. Morgan Fintech Mentoring Program – Topic 5 Email Classification Engine</dc:title>
  <dc:creator>Ka Hei Leung</dc:creator>
  <cp:lastModifiedBy>Ka Hei LEUNG</cp:lastModifiedBy>
  <cp:revision>57</cp:revision>
  <dcterms:modified xsi:type="dcterms:W3CDTF">2022-02-14T16:35:56Z</dcterms:modified>
</cp:coreProperties>
</file>