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70" r:id="rId6"/>
    <p:sldId id="257" r:id="rId7"/>
    <p:sldId id="258" r:id="rId8"/>
    <p:sldId id="259" r:id="rId9"/>
    <p:sldId id="271" r:id="rId10"/>
    <p:sldId id="260" r:id="rId11"/>
    <p:sldId id="261" r:id="rId12"/>
    <p:sldId id="262" r:id="rId13"/>
    <p:sldId id="272" r:id="rId14"/>
    <p:sldId id="263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46221-CAE8-4648-8BA5-6926ADD7F5D3}" v="1" dt="2023-05-09T17:47:0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DC3A-02E1-4E89-859F-C512F7F2865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2CBC5-FBA3-4C94-A337-E272A368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2CBC5-FBA3-4C94-A337-E272A368F8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3333-56F2-8B8C-9C73-1F07DBE24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43" y="1122363"/>
            <a:ext cx="10695214" cy="2387600"/>
          </a:xfrm>
        </p:spPr>
        <p:txBody>
          <a:bodyPr>
            <a:normAutofit/>
          </a:bodyPr>
          <a:lstStyle/>
          <a:p>
            <a:r>
              <a:rPr lang="en-US" dirty="0"/>
              <a:t>Analysis of Anime Popularity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F6D2B-BA05-7D27-41B7-528A2193F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Jason Larosiliere</a:t>
            </a:r>
          </a:p>
        </p:txBody>
      </p:sp>
    </p:spTree>
    <p:extLst>
      <p:ext uri="{BB962C8B-B14F-4D97-AF65-F5344CB8AC3E}">
        <p14:creationId xmlns:p14="http://schemas.microsoft.com/office/powerpoint/2010/main" val="409147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A2F7-D108-0DB6-F111-D08EE562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4ADD5-8AE0-847B-D8FB-02E7D8AE2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81" t="9885" r="26459" b="5008"/>
          <a:stretch/>
        </p:blipFill>
        <p:spPr>
          <a:xfrm>
            <a:off x="510988" y="2284859"/>
            <a:ext cx="3052483" cy="314528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53D0F5-D932-2B1D-38C5-D85D563F8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" t="12344" r="1218" b="4828"/>
          <a:stretch/>
        </p:blipFill>
        <p:spPr>
          <a:xfrm>
            <a:off x="3833419" y="1935921"/>
            <a:ext cx="7847593" cy="396733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EC0B94-E801-797A-C54F-461C289A0274}"/>
              </a:ext>
            </a:extLst>
          </p:cNvPr>
          <p:cNvSpPr txBox="1"/>
          <p:nvPr/>
        </p:nvSpPr>
        <p:spPr>
          <a:xfrm>
            <a:off x="3563471" y="1427858"/>
            <a:ext cx="50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 vs Members</a:t>
            </a:r>
          </a:p>
        </p:txBody>
      </p:sp>
    </p:spTree>
    <p:extLst>
      <p:ext uri="{BB962C8B-B14F-4D97-AF65-F5344CB8AC3E}">
        <p14:creationId xmlns:p14="http://schemas.microsoft.com/office/powerpoint/2010/main" val="325203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C3F0-73CA-D1DB-1847-B0CCCC9A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lstStyle/>
          <a:p>
            <a:r>
              <a:rPr lang="en-US" dirty="0"/>
              <a:t>Supervised Model: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C8F7-F2DB-2FEF-34E5-B775E9B5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314F9-7691-B8C8-FAAB-4B044D9AB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" t="11153" r="3119" b="7081"/>
          <a:stretch/>
        </p:blipFill>
        <p:spPr>
          <a:xfrm>
            <a:off x="211392" y="1551943"/>
            <a:ext cx="11769216" cy="5076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5A879-7C3E-0675-440E-9D6917D45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" t="10744" r="80957" b="77978"/>
          <a:stretch/>
        </p:blipFill>
        <p:spPr>
          <a:xfrm>
            <a:off x="8331229" y="1551487"/>
            <a:ext cx="3649379" cy="1468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02072-C71F-52E9-9886-951E5B65E755}"/>
              </a:ext>
            </a:extLst>
          </p:cNvPr>
          <p:cNvSpPr txBox="1"/>
          <p:nvPr/>
        </p:nvSpPr>
        <p:spPr>
          <a:xfrm>
            <a:off x="279280" y="1612755"/>
            <a:ext cx="382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Validation ASE = 2.075E10</a:t>
            </a:r>
          </a:p>
        </p:txBody>
      </p:sp>
    </p:spTree>
    <p:extLst>
      <p:ext uri="{BB962C8B-B14F-4D97-AF65-F5344CB8AC3E}">
        <p14:creationId xmlns:p14="http://schemas.microsoft.com/office/powerpoint/2010/main" val="346192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F145-4D4F-B77C-3F81-9035116C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Model: Linear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A1F97-B925-0DED-91F4-DFC1625E4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94" t="12296" r="70249" b="65703"/>
          <a:stretch/>
        </p:blipFill>
        <p:spPr>
          <a:xfrm>
            <a:off x="649916" y="1815685"/>
            <a:ext cx="5631023" cy="2705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917FE-9104-600A-92B0-F1D3668E5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" t="60296" r="77000" b="32741"/>
          <a:stretch/>
        </p:blipFill>
        <p:spPr>
          <a:xfrm>
            <a:off x="786963" y="4882365"/>
            <a:ext cx="5101773" cy="96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ACF46-6CD4-75B7-2079-3CA9DD59E302}"/>
              </a:ext>
            </a:extLst>
          </p:cNvPr>
          <p:cNvSpPr txBox="1"/>
          <p:nvPr/>
        </p:nvSpPr>
        <p:spPr>
          <a:xfrm>
            <a:off x="6544818" y="1935921"/>
            <a:ext cx="4445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Model: Stepwise</a:t>
            </a:r>
          </a:p>
          <a:p>
            <a:endParaRPr lang="en-US" dirty="0"/>
          </a:p>
          <a:p>
            <a:r>
              <a:rPr lang="en-US" dirty="0"/>
              <a:t>Adjusted R Squared – 93.78%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2D51-CE84-D01E-DAA6-DD88E8FF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760"/>
            <a:ext cx="5256632" cy="1326321"/>
          </a:xfrm>
        </p:spPr>
        <p:txBody>
          <a:bodyPr/>
          <a:lstStyle/>
          <a:p>
            <a:r>
              <a:rPr lang="en-US" dirty="0"/>
              <a:t>Supervised Model: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F46E1-2DB4-60DB-F037-2EE8601E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" t="12593" r="59336" b="5334"/>
          <a:stretch/>
        </p:blipFill>
        <p:spPr>
          <a:xfrm>
            <a:off x="241960" y="365760"/>
            <a:ext cx="5256632" cy="6232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0191C-EE29-07DB-2269-40EB5FC681E4}"/>
              </a:ext>
            </a:extLst>
          </p:cNvPr>
          <p:cNvSpPr txBox="1"/>
          <p:nvPr/>
        </p:nvSpPr>
        <p:spPr>
          <a:xfrm>
            <a:off x="5803392" y="1692081"/>
            <a:ext cx="5781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out of 110 Producers had negative effect on popularity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episodes has a negative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B18E-6D4D-DF97-8E9F-EFE7736E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4653-343E-18B6-D9C6-4093079B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1432"/>
            <a:ext cx="10353762" cy="3695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out of 110 producers and </a:t>
            </a:r>
            <a:r>
              <a:rPr lang="en-US"/>
              <a:t>number of episodes </a:t>
            </a:r>
            <a:r>
              <a:rPr lang="en-US" dirty="0"/>
              <a:t>had a negative effect on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IMDB Score is strongly correlated with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shows with more episodes are less popular however more episodes will boost the popularity of high ranked shows.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Genre: Action, Harem, Josei, Military, and Mystery have a positive impact on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Rating: R-17+(violence &amp; profanity), PG and G have a positive impact while PG-13 has a negative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7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6918-2381-2880-898A-B1D35278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B8B6-431D-C4E7-0F8D-BCD946E9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Changes for Future Study:</a:t>
            </a:r>
          </a:p>
          <a:p>
            <a:r>
              <a:rPr lang="en-US" dirty="0"/>
              <a:t>Incorporate a way of controlling the effect of sequels</a:t>
            </a:r>
          </a:p>
          <a:p>
            <a:r>
              <a:rPr lang="en-US" dirty="0"/>
              <a:t>Sentiment Analysis on YouTube comments and Tweets</a:t>
            </a:r>
          </a:p>
          <a:p>
            <a:r>
              <a:rPr lang="en-US" dirty="0"/>
              <a:t>Find a different way of measuring popularity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Contributions:</a:t>
            </a:r>
          </a:p>
          <a:p>
            <a:r>
              <a:rPr lang="en-US" dirty="0"/>
              <a:t>Help distinguish anime from each other</a:t>
            </a:r>
          </a:p>
          <a:p>
            <a:r>
              <a:rPr lang="en-US" dirty="0"/>
              <a:t>Prove useful for anime production teams</a:t>
            </a:r>
          </a:p>
        </p:txBody>
      </p:sp>
    </p:spTree>
    <p:extLst>
      <p:ext uri="{BB962C8B-B14F-4D97-AF65-F5344CB8AC3E}">
        <p14:creationId xmlns:p14="http://schemas.microsoft.com/office/powerpoint/2010/main" val="213414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DB8B-AD96-526C-CD9D-4A4C3668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F9CF-4DA7-8B34-A0AC-19052931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229"/>
            <a:ext cx="10353762" cy="36951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Project Overview</a:t>
            </a:r>
          </a:p>
          <a:p>
            <a:r>
              <a:rPr lang="en-US" sz="2400" dirty="0"/>
              <a:t>Literature Review</a:t>
            </a:r>
          </a:p>
          <a:p>
            <a:r>
              <a:rPr lang="en-US" sz="2400" dirty="0"/>
              <a:t>Data Clean-Up</a:t>
            </a:r>
          </a:p>
          <a:p>
            <a:r>
              <a:rPr lang="en-US" sz="2400" dirty="0"/>
              <a:t>Exploratory Analysis</a:t>
            </a:r>
          </a:p>
          <a:p>
            <a:r>
              <a:rPr lang="en-US" sz="2400" dirty="0"/>
              <a:t>Predictive Modeling</a:t>
            </a:r>
          </a:p>
          <a:p>
            <a:r>
              <a:rPr lang="en-US" sz="2400" dirty="0"/>
              <a:t>Key Observations</a:t>
            </a:r>
          </a:p>
          <a:p>
            <a:r>
              <a:rPr lang="en-US" sz="24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3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4E09-960D-89B1-5BD3-F7B6137B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841F-7F99-26B4-274B-C247782A3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Goal: Analyze the factors behind popularity of </a:t>
            </a:r>
            <a:r>
              <a:rPr lang="en-US" sz="2000" dirty="0" err="1"/>
              <a:t>animes</a:t>
            </a:r>
            <a:r>
              <a:rPr lang="en-US" sz="2000" dirty="0"/>
              <a:t> using data from </a:t>
            </a:r>
            <a:r>
              <a:rPr lang="en-US" sz="2000" dirty="0" err="1"/>
              <a:t>MyAnimeList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Machine learning and Predictive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Learning Project: Enhance my skills in SAS Enterprise throughout the analysis and modeling</a:t>
            </a:r>
          </a:p>
        </p:txBody>
      </p:sp>
    </p:spTree>
    <p:extLst>
      <p:ext uri="{BB962C8B-B14F-4D97-AF65-F5344CB8AC3E}">
        <p14:creationId xmlns:p14="http://schemas.microsoft.com/office/powerpoint/2010/main" val="120260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DB87-79A5-6B8C-2B95-15B4C3E7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FD58-DFD9-E16A-3C4C-0A06F008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Survey conducted in Malaysia to see how perception and attitude towards anime affect society’s behavior</a:t>
            </a:r>
          </a:p>
          <a:p>
            <a:pPr lvl="1"/>
            <a:r>
              <a:rPr lang="en-US" dirty="0"/>
              <a:t>Includes initial attitude towards anime, acceptance of anime and post acceptance behavior</a:t>
            </a:r>
          </a:p>
          <a:p>
            <a:r>
              <a:rPr lang="en-US" dirty="0"/>
              <a:t>Target audience for anime culture in America is racially diverse between ages 18-25</a:t>
            </a:r>
          </a:p>
          <a:p>
            <a:r>
              <a:rPr lang="en-US" dirty="0"/>
              <a:t>American Anime fans believe that Japanese culture is superior to culture here</a:t>
            </a:r>
          </a:p>
          <a:p>
            <a:r>
              <a:rPr lang="en-US" dirty="0"/>
              <a:t>Adults enjoy anime because they are cartoons with more complex storylines</a:t>
            </a:r>
          </a:p>
          <a:p>
            <a:pPr lvl="1"/>
            <a:r>
              <a:rPr lang="en-US" dirty="0"/>
              <a:t>“Realistic”</a:t>
            </a:r>
          </a:p>
          <a:p>
            <a:pPr lvl="1"/>
            <a:r>
              <a:rPr lang="en-US" dirty="0"/>
              <a:t>Find characters relatable</a:t>
            </a:r>
          </a:p>
          <a:p>
            <a:r>
              <a:rPr lang="en-US" dirty="0"/>
              <a:t>Rise of Manga Cosplay 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3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8D84-BFDA-EBDB-8C0C-E5245E33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0"/>
            <a:ext cx="10353761" cy="1326321"/>
          </a:xfrm>
        </p:spPr>
        <p:txBody>
          <a:bodyPr/>
          <a:lstStyle/>
          <a:p>
            <a:r>
              <a:rPr lang="en-US" dirty="0"/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40F9-21E6-A3BF-A155-9C2680D9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0" y="959992"/>
            <a:ext cx="11647660" cy="5237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       				Before Transformations		 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DD5F9-0970-4803-5F7D-7B272726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" t="17859" r="68881" b="43560"/>
          <a:stretch/>
        </p:blipFill>
        <p:spPr>
          <a:xfrm>
            <a:off x="6257732" y="1571376"/>
            <a:ext cx="3944103" cy="228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739E8-D679-CD34-B7C7-742E23277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3" t="17494" r="37021" b="43924"/>
          <a:stretch/>
        </p:blipFill>
        <p:spPr>
          <a:xfrm>
            <a:off x="1990165" y="1571376"/>
            <a:ext cx="3944103" cy="2284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028E97-9BA4-A648-813C-C8AB57F29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4" t="59432" r="36968" b="4445"/>
          <a:stretch/>
        </p:blipFill>
        <p:spPr>
          <a:xfrm>
            <a:off x="4123948" y="4100485"/>
            <a:ext cx="3944103" cy="22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7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D3D0-96E9-D35D-1AC5-72FDDFE4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A399-FB57-C7F7-F626-DA2A4A18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827" y="891916"/>
            <a:ext cx="2817696" cy="868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Transformations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6FBB4-3D00-EB30-CE06-833E1A3A2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39" t="46891" r="-50" b="23025"/>
          <a:stretch/>
        </p:blipFill>
        <p:spPr>
          <a:xfrm>
            <a:off x="2090955" y="4058778"/>
            <a:ext cx="3999720" cy="2220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F8761-DF99-AABD-7B48-A4B738E6B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03" t="10592" r="30434" b="52789"/>
          <a:stretch/>
        </p:blipFill>
        <p:spPr>
          <a:xfrm>
            <a:off x="231325" y="1688879"/>
            <a:ext cx="3999722" cy="2220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53BED-7D2B-4767-B6F3-AD391D5E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45" t="11429" r="740" b="51292"/>
          <a:stretch/>
        </p:blipFill>
        <p:spPr>
          <a:xfrm>
            <a:off x="4348612" y="1654790"/>
            <a:ext cx="3999720" cy="2220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8BE7A-24A7-461B-5124-25B8DCCD1B1F}"/>
              </a:ext>
            </a:extLst>
          </p:cNvPr>
          <p:cNvSpPr txBox="1"/>
          <p:nvPr/>
        </p:nvSpPr>
        <p:spPr>
          <a:xfrm>
            <a:off x="8621486" y="1760725"/>
            <a:ext cx="3239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1129 Observations</a:t>
            </a:r>
          </a:p>
          <a:p>
            <a:endParaRPr lang="en-US" dirty="0"/>
          </a:p>
          <a:p>
            <a:r>
              <a:rPr lang="en-US" dirty="0"/>
              <a:t>Variables: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Producers</a:t>
            </a:r>
          </a:p>
          <a:p>
            <a:r>
              <a:rPr lang="en-US" dirty="0"/>
              <a:t>Rating</a:t>
            </a:r>
          </a:p>
          <a:p>
            <a:r>
              <a:rPr lang="en-US" dirty="0"/>
              <a:t>Episodes</a:t>
            </a:r>
          </a:p>
          <a:p>
            <a:r>
              <a:rPr lang="en-US" dirty="0"/>
              <a:t>Studio</a:t>
            </a:r>
          </a:p>
          <a:p>
            <a:r>
              <a:rPr lang="en-US" dirty="0"/>
              <a:t>Score</a:t>
            </a:r>
          </a:p>
          <a:p>
            <a:r>
              <a:rPr lang="en-US" dirty="0"/>
              <a:t>Rank</a:t>
            </a:r>
          </a:p>
          <a:p>
            <a:r>
              <a:rPr lang="en-US" dirty="0"/>
              <a:t>Favorites</a:t>
            </a:r>
          </a:p>
          <a:p>
            <a:r>
              <a:rPr lang="en-US" dirty="0"/>
              <a:t>Members(Target)</a:t>
            </a:r>
          </a:p>
        </p:txBody>
      </p:sp>
    </p:spTree>
    <p:extLst>
      <p:ext uri="{BB962C8B-B14F-4D97-AF65-F5344CB8AC3E}">
        <p14:creationId xmlns:p14="http://schemas.microsoft.com/office/powerpoint/2010/main" val="206763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88A9-7F76-8FE7-2BCE-1E850D2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8B9F780-5E45-F77F-DC52-4516FDC5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" t="11010" r="834" b="4404"/>
          <a:stretch/>
        </p:blipFill>
        <p:spPr>
          <a:xfrm>
            <a:off x="1196291" y="1935921"/>
            <a:ext cx="9788761" cy="457535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30BC5-BBD8-194D-EC94-6E85A3CBEE23}"/>
              </a:ext>
            </a:extLst>
          </p:cNvPr>
          <p:cNvSpPr txBox="1"/>
          <p:nvPr/>
        </p:nvSpPr>
        <p:spPr>
          <a:xfrm>
            <a:off x="3951697" y="1455740"/>
            <a:ext cx="427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(IMDB) Score vs Members</a:t>
            </a:r>
          </a:p>
        </p:txBody>
      </p:sp>
    </p:spTree>
    <p:extLst>
      <p:ext uri="{BB962C8B-B14F-4D97-AF65-F5344CB8AC3E}">
        <p14:creationId xmlns:p14="http://schemas.microsoft.com/office/powerpoint/2010/main" val="73377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7453-8B2D-EF10-EA99-FF04CA33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5B50A8-B858-B76F-8026-01FB89B8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" t="9847" r="336" b="4712"/>
          <a:stretch/>
        </p:blipFill>
        <p:spPr>
          <a:xfrm>
            <a:off x="1196100" y="1935921"/>
            <a:ext cx="9789149" cy="448535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270785-870F-4173-74FA-4D2E7FE37926}"/>
              </a:ext>
            </a:extLst>
          </p:cNvPr>
          <p:cNvSpPr txBox="1"/>
          <p:nvPr/>
        </p:nvSpPr>
        <p:spPr>
          <a:xfrm>
            <a:off x="3143367" y="1445565"/>
            <a:ext cx="58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Rating vs Members</a:t>
            </a:r>
          </a:p>
        </p:txBody>
      </p:sp>
    </p:spTree>
    <p:extLst>
      <p:ext uri="{BB962C8B-B14F-4D97-AF65-F5344CB8AC3E}">
        <p14:creationId xmlns:p14="http://schemas.microsoft.com/office/powerpoint/2010/main" val="194705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C21D-E3ED-9E86-086A-82C267B4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4FD016A-6245-3A3B-C976-9BBC9BE6F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" t="9845" r="987" b="5269"/>
          <a:stretch/>
        </p:blipFill>
        <p:spPr>
          <a:xfrm>
            <a:off x="1399348" y="1935921"/>
            <a:ext cx="9140606" cy="4425743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1A0C1E-0FC0-94E1-0178-6339F33FC8EA}"/>
              </a:ext>
            </a:extLst>
          </p:cNvPr>
          <p:cNvSpPr txBox="1"/>
          <p:nvPr/>
        </p:nvSpPr>
        <p:spPr>
          <a:xfrm>
            <a:off x="3051640" y="1452282"/>
            <a:ext cx="583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Production Studio vs Members</a:t>
            </a:r>
          </a:p>
        </p:txBody>
      </p:sp>
    </p:spTree>
    <p:extLst>
      <p:ext uri="{BB962C8B-B14F-4D97-AF65-F5344CB8AC3E}">
        <p14:creationId xmlns:p14="http://schemas.microsoft.com/office/powerpoint/2010/main" val="1444181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fab727-b763-4a63-a4f4-5e9089b232a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29AEFAAD5C3489133DFCE695A3EEE" ma:contentTypeVersion="8" ma:contentTypeDescription="Create a new document." ma:contentTypeScope="" ma:versionID="88365ea2e95ad3f8683e740b030800bc">
  <xsd:schema xmlns:xsd="http://www.w3.org/2001/XMLSchema" xmlns:xs="http://www.w3.org/2001/XMLSchema" xmlns:p="http://schemas.microsoft.com/office/2006/metadata/properties" xmlns:ns3="fffab727-b763-4a63-a4f4-5e9089b232aa" xmlns:ns4="898a9ad9-de83-48d1-b564-2761426d79e6" targetNamespace="http://schemas.microsoft.com/office/2006/metadata/properties" ma:root="true" ma:fieldsID="86ffe6d170a46dbdcf1d9c3f621b579c" ns3:_="" ns4:_="">
    <xsd:import namespace="fffab727-b763-4a63-a4f4-5e9089b232aa"/>
    <xsd:import namespace="898a9ad9-de83-48d1-b564-2761426d79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ab727-b763-4a63-a4f4-5e9089b232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8a9ad9-de83-48d1-b564-2761426d79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A3BF13-2C29-4CD8-8A62-5EF6D5A5EDE6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898a9ad9-de83-48d1-b564-2761426d79e6"/>
    <ds:schemaRef ds:uri="http://purl.org/dc/terms/"/>
    <ds:schemaRef ds:uri="fffab727-b763-4a63-a4f4-5e9089b232a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3EC880-AEBE-424D-B15B-16AA48AB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7825FB-4421-400B-9C13-13335C76AC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ab727-b763-4a63-a4f4-5e9089b232aa"/>
    <ds:schemaRef ds:uri="898a9ad9-de83-48d1-b564-2761426d79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5387</TotalTime>
  <Words>366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Damask</vt:lpstr>
      <vt:lpstr>Analysis of Anime Popularity</vt:lpstr>
      <vt:lpstr>Agenda</vt:lpstr>
      <vt:lpstr>Project Overview</vt:lpstr>
      <vt:lpstr>Literature Review</vt:lpstr>
      <vt:lpstr>Data Clean-Up</vt:lpstr>
      <vt:lpstr>Data Clean-Up</vt:lpstr>
      <vt:lpstr>Exploratory Analysis</vt:lpstr>
      <vt:lpstr>Exploratory Analysis</vt:lpstr>
      <vt:lpstr>Exploratory Analysis</vt:lpstr>
      <vt:lpstr>Exploratory Analysis</vt:lpstr>
      <vt:lpstr>Supervised Model: Decision Tree</vt:lpstr>
      <vt:lpstr>Supervised Model: Linear Regression</vt:lpstr>
      <vt:lpstr>Supervised Model: Linear Regression</vt:lpstr>
      <vt:lpstr>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Anime Popularity</dc:title>
  <dc:creator>Jason Larosiliere</dc:creator>
  <cp:lastModifiedBy>Jason Larosiliere</cp:lastModifiedBy>
  <cp:revision>2</cp:revision>
  <dcterms:created xsi:type="dcterms:W3CDTF">2023-05-07T00:07:34Z</dcterms:created>
  <dcterms:modified xsi:type="dcterms:W3CDTF">2023-05-10T18:09:05Z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0x01010011F29AEFAAD5C3489133DFCE695A3EEE</vt:lpwstr>
  </property>
</Properties>
</file>