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43" d="100"/>
          <a:sy n="43" d="100"/>
        </p:scale>
        <p:origin x="1997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349D5-AF08-2044-0C3E-7256E2BAD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978" y="1923388"/>
            <a:ext cx="3876811" cy="2149459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Applied Math &amp; Stats Capstone </a:t>
            </a:r>
            <a:br>
              <a:rPr lang="en-US" sz="3400" dirty="0"/>
            </a:br>
            <a:r>
              <a:rPr lang="en-US" sz="3400" dirty="0"/>
              <a:t>Progress Presentation: Overview of 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D8217-A423-4022-7C15-163321B5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838" y="4299045"/>
            <a:ext cx="2918322" cy="1255593"/>
          </a:xfrm>
        </p:spPr>
        <p:txBody>
          <a:bodyPr>
            <a:normAutofit/>
          </a:bodyPr>
          <a:lstStyle/>
          <a:p>
            <a:pPr algn="ctr"/>
            <a:r>
              <a:rPr lang="en-US"/>
              <a:t>Jason Larosiliere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056E88A9-8501-A241-35D7-EAE337C69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8" b="39204"/>
          <a:stretch/>
        </p:blipFill>
        <p:spPr>
          <a:xfrm>
            <a:off x="6075003" y="2248495"/>
            <a:ext cx="5571565" cy="23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0857-E49A-E3E8-864A-C583998B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26" y="338073"/>
            <a:ext cx="7023002" cy="1064277"/>
          </a:xfrm>
        </p:spPr>
        <p:txBody>
          <a:bodyPr>
            <a:normAutofit/>
          </a:bodyPr>
          <a:lstStyle/>
          <a:p>
            <a:r>
              <a:rPr lang="en-US" dirty="0"/>
              <a:t>  Project Review</a:t>
            </a:r>
          </a:p>
        </p:txBody>
      </p:sp>
      <p:pic>
        <p:nvPicPr>
          <p:cNvPr id="6" name="Picture 5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92428342-E670-C364-D303-83DA374FD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95" y="571499"/>
            <a:ext cx="4057650" cy="5715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9B999C-7783-01A8-6ACE-01536B30840E}"/>
              </a:ext>
            </a:extLst>
          </p:cNvPr>
          <p:cNvSpPr txBox="1"/>
          <p:nvPr/>
        </p:nvSpPr>
        <p:spPr>
          <a:xfrm>
            <a:off x="366626" y="1402350"/>
            <a:ext cx="67535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 ratings and popularity(members count) of </a:t>
            </a:r>
            <a:r>
              <a:rPr lang="en-US" sz="2000" dirty="0" err="1"/>
              <a:t>animes</a:t>
            </a:r>
            <a:r>
              <a:rPr lang="en-US" sz="2000" dirty="0"/>
              <a:t> using data from MAL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Machine learning and predictive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Learning Project: Enhance my skills in SAS and SAS Enterprise throughout the analysis and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General: Gain further insight into the factors that cause high ratings and popularity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4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C12-521F-8B70-038E-E9A4155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2867"/>
            <a:ext cx="9076329" cy="1064277"/>
          </a:xfrm>
        </p:spPr>
        <p:txBody>
          <a:bodyPr/>
          <a:lstStyle/>
          <a:p>
            <a:r>
              <a:rPr lang="en-US" dirty="0"/>
              <a:t>Article 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9DD2-2106-F696-D431-6302F287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3864"/>
            <a:ext cx="9433473" cy="4462279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Title: </a:t>
            </a:r>
            <a:r>
              <a:rPr lang="en-US" sz="1700" b="0" i="0" u="sng" dirty="0">
                <a:solidFill>
                  <a:srgbClr val="333333"/>
                </a:solidFill>
                <a:effectLst/>
              </a:rPr>
              <a:t>A Study on Anime Popularity</a:t>
            </a:r>
            <a:endParaRPr lang="en-US" sz="1700" u="sng" dirty="0"/>
          </a:p>
          <a:p>
            <a:r>
              <a:rPr lang="en-US" sz="1700" dirty="0"/>
              <a:t>Authors: </a:t>
            </a:r>
            <a:r>
              <a:rPr lang="en-US" sz="1700" b="0" i="0" dirty="0">
                <a:solidFill>
                  <a:srgbClr val="333333"/>
                </a:solidFill>
                <a:effectLst/>
              </a:rPr>
              <a:t>Niharika Gupta</a:t>
            </a:r>
          </a:p>
          <a:p>
            <a:pPr marL="0" indent="0">
              <a:buNone/>
            </a:pPr>
            <a:br>
              <a:rPr lang="en-US" sz="1700" dirty="0"/>
            </a:br>
            <a:r>
              <a:rPr lang="en-US" sz="1700" dirty="0"/>
              <a:t> Key Summary/Insights:</a:t>
            </a:r>
          </a:p>
          <a:p>
            <a:r>
              <a:rPr lang="en-US" sz="1700" dirty="0"/>
              <a:t>Data: MAL                                                                   </a:t>
            </a:r>
          </a:p>
          <a:p>
            <a:r>
              <a:rPr lang="en-US" sz="1700" dirty="0"/>
              <a:t>Used R’s </a:t>
            </a:r>
            <a:r>
              <a:rPr lang="en-US" sz="1700" dirty="0" err="1"/>
              <a:t>ggplot</a:t>
            </a:r>
            <a:r>
              <a:rPr lang="en-US" sz="1700" dirty="0"/>
              <a:t>  to analyze data and regression analysis      </a:t>
            </a:r>
          </a:p>
          <a:p>
            <a:r>
              <a:rPr lang="en-US" sz="1700" dirty="0"/>
              <a:t>Focus on genre, age category and broadcast timing to predict popularity</a:t>
            </a:r>
          </a:p>
          <a:p>
            <a:pPr marL="0" indent="0">
              <a:buNone/>
            </a:pPr>
            <a:r>
              <a:rPr lang="en-US" sz="1700" dirty="0"/>
              <a:t>Importance:</a:t>
            </a:r>
          </a:p>
          <a:p>
            <a:r>
              <a:rPr lang="en-US" sz="1700" dirty="0"/>
              <a:t>Has an original dataset of over 70,000 observations and 25 variables with summaries</a:t>
            </a:r>
          </a:p>
          <a:p>
            <a:r>
              <a:rPr lang="en-US" sz="1700" dirty="0"/>
              <a:t>Contains code of cleaning data, handling missing and duplicate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C12-521F-8B70-038E-E9A4155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2867"/>
            <a:ext cx="9076329" cy="1064277"/>
          </a:xfrm>
        </p:spPr>
        <p:txBody>
          <a:bodyPr/>
          <a:lstStyle/>
          <a:p>
            <a:r>
              <a:rPr lang="en-US" dirty="0"/>
              <a:t>Article 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9DD2-2106-F696-D431-6302F287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23864"/>
            <a:ext cx="10219766" cy="446227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Title: </a:t>
            </a:r>
            <a:r>
              <a:rPr lang="en-US" sz="1800" i="0" u="sng" dirty="0">
                <a:solidFill>
                  <a:srgbClr val="0A0A0A"/>
                </a:solidFill>
                <a:effectLst/>
              </a:rPr>
              <a:t>Study on Anime and Its Impacts Among University Students</a:t>
            </a:r>
            <a:endParaRPr lang="en-US" sz="1800" u="sng" dirty="0"/>
          </a:p>
          <a:p>
            <a:r>
              <a:rPr lang="en-US" sz="1800" dirty="0"/>
              <a:t>Authors: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Nor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Azlili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binti Hassan, Iza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Sharina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bt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Sallehuddin</a:t>
            </a:r>
            <a:endParaRPr lang="en-US" sz="1800" dirty="0"/>
          </a:p>
          <a:p>
            <a:r>
              <a:rPr lang="en-US" sz="1800" dirty="0"/>
              <a:t>Affiliation: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University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Tunku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Abdul Rahman (UTAR)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Key Summary/Insights:</a:t>
            </a:r>
          </a:p>
          <a:p>
            <a:r>
              <a:rPr lang="en-US" sz="1800" dirty="0"/>
              <a:t>Conducted a survey of 247 students in Malaysia and studied how the perception and attitudes towards anime affect society’s behavior</a:t>
            </a:r>
          </a:p>
          <a:p>
            <a:r>
              <a:rPr lang="en-US" sz="1800" dirty="0"/>
              <a:t>Used a pilot test to check reliability of survey and independent t-test to compare male and female students</a:t>
            </a:r>
          </a:p>
          <a:p>
            <a:r>
              <a:rPr lang="en-US" sz="1800" dirty="0"/>
              <a:t>Results included initial attitude towards anime, acceptance of anime and post acceptance behavior</a:t>
            </a:r>
          </a:p>
          <a:p>
            <a:pPr marL="0" indent="0">
              <a:buNone/>
            </a:pPr>
            <a:r>
              <a:rPr lang="en-US" sz="1800" dirty="0"/>
              <a:t>Importance:</a:t>
            </a:r>
          </a:p>
          <a:p>
            <a:r>
              <a:rPr lang="en-US" sz="1800" dirty="0"/>
              <a:t>Shows that youth culture and people’s perception have changed tremendously over time</a:t>
            </a:r>
          </a:p>
          <a:p>
            <a:r>
              <a:rPr lang="en-US" sz="1800" dirty="0"/>
              <a:t>Important to understand people’s attitudes towards anime to analyze why it has become so popular today</a:t>
            </a:r>
          </a:p>
        </p:txBody>
      </p:sp>
    </p:spTree>
    <p:extLst>
      <p:ext uri="{BB962C8B-B14F-4D97-AF65-F5344CB8AC3E}">
        <p14:creationId xmlns:p14="http://schemas.microsoft.com/office/powerpoint/2010/main" val="2961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C12-521F-8B70-038E-E9A4155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32867"/>
            <a:ext cx="9076329" cy="1064277"/>
          </a:xfrm>
        </p:spPr>
        <p:txBody>
          <a:bodyPr/>
          <a:lstStyle/>
          <a:p>
            <a:r>
              <a:rPr lang="en-US" dirty="0"/>
              <a:t>Article 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9DD2-2106-F696-D431-6302F287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023864"/>
            <a:ext cx="7876032" cy="483413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Title: </a:t>
            </a:r>
            <a:r>
              <a:rPr lang="en-US" sz="1800" b="0" i="0" u="sng" dirty="0">
                <a:solidFill>
                  <a:srgbClr val="333333"/>
                </a:solidFill>
                <a:effectLst/>
              </a:rPr>
              <a:t>What Makes an Anime Popular? Statistical Analysis Using MAL Data</a:t>
            </a:r>
            <a:endParaRPr lang="en-US" sz="1800" u="sng" dirty="0"/>
          </a:p>
          <a:p>
            <a:r>
              <a:rPr lang="en-US" sz="1800" dirty="0"/>
              <a:t>Affiliation: </a:t>
            </a:r>
            <a:r>
              <a:rPr lang="en-US" sz="1800" dirty="0" err="1"/>
              <a:t>Rstudio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Key Summary/Insights:</a:t>
            </a:r>
          </a:p>
          <a:p>
            <a:r>
              <a:rPr lang="en-US" sz="1800" dirty="0"/>
              <a:t>Web Scraping to collect data from MAL</a:t>
            </a:r>
          </a:p>
          <a:p>
            <a:r>
              <a:rPr lang="en-US" sz="1800" dirty="0"/>
              <a:t>Used linear regressions to predict popularity</a:t>
            </a:r>
          </a:p>
          <a:p>
            <a:r>
              <a:rPr lang="en-US" sz="1800" dirty="0"/>
              <a:t>Addresses the impacts of production studios and animation style</a:t>
            </a:r>
          </a:p>
          <a:p>
            <a:r>
              <a:rPr lang="en-US" sz="1800" dirty="0"/>
              <a:t>Many graphs showing distributions of variables, density distributions </a:t>
            </a:r>
          </a:p>
          <a:p>
            <a:pPr marL="0" indent="0">
              <a:buNone/>
            </a:pPr>
            <a:r>
              <a:rPr lang="en-US" sz="1800" dirty="0"/>
              <a:t>     and box plots</a:t>
            </a:r>
          </a:p>
          <a:p>
            <a:pPr marL="0" indent="0">
              <a:buNone/>
            </a:pPr>
            <a:r>
              <a:rPr lang="en-US" sz="1800" dirty="0"/>
              <a:t>Importance:</a:t>
            </a:r>
          </a:p>
          <a:p>
            <a:r>
              <a:rPr lang="en-US" sz="1800" dirty="0">
                <a:solidFill>
                  <a:srgbClr val="333333"/>
                </a:solidFill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ise in international popularity has resulted in non-Japanese productions using the anime art style</a:t>
            </a:r>
          </a:p>
          <a:p>
            <a:r>
              <a:rPr lang="en-US" sz="1800" dirty="0"/>
              <a:t>Similar goal in mind</a:t>
            </a:r>
          </a:p>
        </p:txBody>
      </p:sp>
    </p:spTree>
    <p:extLst>
      <p:ext uri="{BB962C8B-B14F-4D97-AF65-F5344CB8AC3E}">
        <p14:creationId xmlns:p14="http://schemas.microsoft.com/office/powerpoint/2010/main" val="311496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C12-521F-8B70-038E-E9A4155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06019"/>
            <a:ext cx="9076329" cy="1064277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9DD2-2106-F696-D431-6302F287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023864"/>
            <a:ext cx="8034528" cy="446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Key Gaps in Literature</a:t>
            </a:r>
          </a:p>
          <a:p>
            <a:r>
              <a:rPr lang="en-US" sz="1700" dirty="0"/>
              <a:t>2 studies used linear regression to predict popularity with emphasis on different factors</a:t>
            </a:r>
          </a:p>
          <a:p>
            <a:r>
              <a:rPr lang="en-US" sz="1700" dirty="0"/>
              <a:t>One study analyzes students’ behaviors and attitude towards different types of anime</a:t>
            </a:r>
          </a:p>
          <a:p>
            <a:r>
              <a:rPr lang="en-US" sz="1700" dirty="0"/>
              <a:t>Dataset contains many observations and variables to work with</a:t>
            </a:r>
          </a:p>
          <a:p>
            <a:pPr marL="0" indent="0">
              <a:buNone/>
            </a:pPr>
            <a:r>
              <a:rPr lang="en-US" sz="1700" dirty="0"/>
              <a:t>Significance</a:t>
            </a:r>
          </a:p>
          <a:p>
            <a:r>
              <a:rPr lang="en-US" sz="1700" dirty="0"/>
              <a:t>Help producers in getting maximum benefits when animated a show</a:t>
            </a:r>
          </a:p>
          <a:p>
            <a:r>
              <a:rPr lang="en-US" sz="1700" dirty="0"/>
              <a:t>Further research would help other students interested in this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C12-521F-8B70-038E-E9A4155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1635"/>
            <a:ext cx="9076329" cy="1064277"/>
          </a:xfrm>
        </p:spPr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9DD2-2106-F696-D431-6302F287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3864"/>
            <a:ext cx="9433473" cy="4462279"/>
          </a:xfrm>
        </p:spPr>
        <p:txBody>
          <a:bodyPr/>
          <a:lstStyle/>
          <a:p>
            <a:r>
              <a:rPr lang="en-US" dirty="0"/>
              <a:t>Finished using Excel to drop unnecessary variables and duplicates</a:t>
            </a:r>
          </a:p>
          <a:p>
            <a:r>
              <a:rPr lang="en-US" dirty="0"/>
              <a:t>Future Plans:</a:t>
            </a:r>
          </a:p>
          <a:p>
            <a:r>
              <a:rPr lang="en-US" dirty="0"/>
              <a:t>Clean dataset and have it ready for modeling</a:t>
            </a:r>
          </a:p>
          <a:p>
            <a:r>
              <a:rPr lang="en-US" dirty="0"/>
              <a:t>Continue research for literature review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0104016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fab727-b763-4a63-a4f4-5e9089b232a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29AEFAAD5C3489133DFCE695A3EEE" ma:contentTypeVersion="8" ma:contentTypeDescription="Create a new document." ma:contentTypeScope="" ma:versionID="88365ea2e95ad3f8683e740b030800bc">
  <xsd:schema xmlns:xsd="http://www.w3.org/2001/XMLSchema" xmlns:xs="http://www.w3.org/2001/XMLSchema" xmlns:p="http://schemas.microsoft.com/office/2006/metadata/properties" xmlns:ns3="fffab727-b763-4a63-a4f4-5e9089b232aa" xmlns:ns4="898a9ad9-de83-48d1-b564-2761426d79e6" targetNamespace="http://schemas.microsoft.com/office/2006/metadata/properties" ma:root="true" ma:fieldsID="86ffe6d170a46dbdcf1d9c3f621b579c" ns3:_="" ns4:_="">
    <xsd:import namespace="fffab727-b763-4a63-a4f4-5e9089b232aa"/>
    <xsd:import namespace="898a9ad9-de83-48d1-b564-2761426d79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ab727-b763-4a63-a4f4-5e9089b232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8a9ad9-de83-48d1-b564-2761426d79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4C37C-DD28-4CC4-B627-E7BA8D0EFA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92454-2D67-4AD5-AF0B-6A29BC808FB4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98a9ad9-de83-48d1-b564-2761426d79e6"/>
    <ds:schemaRef ds:uri="fffab727-b763-4a63-a4f4-5e9089b232a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D5EA5C-7BC8-49F5-9D25-169E4F809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ab727-b763-4a63-a4f4-5e9089b232aa"/>
    <ds:schemaRef ds:uri="898a9ad9-de83-48d1-b564-2761426d79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22117</TotalTime>
  <Words>430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Goudy Old Style</vt:lpstr>
      <vt:lpstr>MarrakeshVTI</vt:lpstr>
      <vt:lpstr>Applied Math &amp; Stats Capstone  Progress Presentation: Overview of Literature Review</vt:lpstr>
      <vt:lpstr>  Project Review</vt:lpstr>
      <vt:lpstr>Article 1 Summary</vt:lpstr>
      <vt:lpstr>Article 2 Summary</vt:lpstr>
      <vt:lpstr>Article 3 Summary</vt:lpstr>
      <vt:lpstr>Contribution</vt:lpstr>
      <vt:lpstr>General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 &amp; Stats Capstone Project Proposal</dc:title>
  <dc:creator>Jason Larosiliere</dc:creator>
  <cp:lastModifiedBy>Jason Larosiliere</cp:lastModifiedBy>
  <cp:revision>4</cp:revision>
  <dcterms:created xsi:type="dcterms:W3CDTF">2023-02-06T18:32:24Z</dcterms:created>
  <dcterms:modified xsi:type="dcterms:W3CDTF">2023-03-01T03:40:08Z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0x01010011F29AEFAAD5C3489133DFCE695A3EEE</vt:lpwstr>
  </property>
</Properties>
</file>