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4"/>
  </p:notesMasterIdLst>
  <p:handoutMasterIdLst>
    <p:handoutMasterId r:id="rId25"/>
  </p:handoutMasterIdLst>
  <p:sldIdLst>
    <p:sldId id="525" r:id="rId2"/>
    <p:sldId id="458" r:id="rId3"/>
    <p:sldId id="504" r:id="rId4"/>
    <p:sldId id="505" r:id="rId5"/>
    <p:sldId id="467" r:id="rId6"/>
    <p:sldId id="403" r:id="rId7"/>
    <p:sldId id="369" r:id="rId8"/>
    <p:sldId id="370" r:id="rId9"/>
    <p:sldId id="371" r:id="rId10"/>
    <p:sldId id="471" r:id="rId11"/>
    <p:sldId id="431" r:id="rId12"/>
    <p:sldId id="432" r:id="rId13"/>
    <p:sldId id="433" r:id="rId14"/>
    <p:sldId id="434" r:id="rId15"/>
    <p:sldId id="436" r:id="rId16"/>
    <p:sldId id="437" r:id="rId17"/>
    <p:sldId id="438" r:id="rId18"/>
    <p:sldId id="513" r:id="rId19"/>
    <p:sldId id="470" r:id="rId20"/>
    <p:sldId id="469" r:id="rId21"/>
    <p:sldId id="375" r:id="rId22"/>
    <p:sldId id="509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EFFFE"/>
    <a:srgbClr val="FFCC00"/>
    <a:srgbClr val="FF9900"/>
    <a:srgbClr val="FF9933"/>
    <a:srgbClr val="FF0000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1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677" y="989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hlink"/>
                </a:solidFill>
                <a:cs typeface="+mn-cs"/>
              </a:defRPr>
            </a:lvl1pPr>
          </a:lstStyle>
          <a:p>
            <a:pPr>
              <a:defRPr/>
            </a:pPr>
            <a:fld id="{51C094B3-C373-5848-9F0F-EC9709EE001C}" type="datetimeFigureOut">
              <a:rPr lang="en-US"/>
              <a:pPr>
                <a:defRPr/>
              </a:pPr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hlink"/>
                </a:solidFill>
                <a:cs typeface="+mn-cs"/>
              </a:defRPr>
            </a:lvl1pPr>
          </a:lstStyle>
          <a:p>
            <a:pPr>
              <a:defRPr/>
            </a:pPr>
            <a:fld id="{1F3E7BD6-E15D-B04A-856C-386283141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414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cs typeface="+mn-cs"/>
              </a:defRPr>
            </a:lvl1pPr>
          </a:lstStyle>
          <a:p>
            <a:pPr>
              <a:defRPr/>
            </a:pPr>
            <a:fld id="{9B6AFBE8-2A1B-9549-8FE7-999C35EF6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831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F4AD80-0D21-6348-93BC-8579354436A8}" type="slidenum">
              <a:rPr lang="en-US" sz="1200" b="0"/>
              <a:pPr eaLnBrk="1" hangingPunct="1"/>
              <a:t>1</a:t>
            </a:fld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426873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3F57A673-29F4-4F4E-B17A-532FB1B5DCD2}" type="slidenum">
              <a:rPr lang="en-US" sz="1200" b="0">
                <a:cs typeface="Arial" charset="0"/>
              </a:rPr>
              <a:pPr algn="r" eaLnBrk="1" hangingPunct="1">
                <a:lnSpc>
                  <a:spcPct val="100000"/>
                </a:lnSpc>
              </a:pPr>
              <a:t>11</a:t>
            </a:fld>
            <a:endParaRPr lang="en-US" sz="1200" b="0">
              <a:cs typeface="Arial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2625"/>
            <a:ext cx="4575175" cy="3432175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4988"/>
            <a:ext cx="5032375" cy="41163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4399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611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0008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291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445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2011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9700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28600" indent="-228600">
              <a:lnSpc>
                <a:spcPct val="70000"/>
              </a:lnSpc>
            </a:pPr>
            <a:endParaRPr lang="en-CA" sz="1100"/>
          </a:p>
        </p:txBody>
      </p:sp>
      <p:sp>
        <p:nvSpPr>
          <p:cNvPr id="7680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0FC607C5-8E77-294C-BD9E-21379BE2D282}" type="slidenum">
              <a:rPr lang="en-US" sz="1200" b="0"/>
              <a:pPr algn="r" eaLnBrk="1" hangingPunct="1">
                <a:lnSpc>
                  <a:spcPct val="100000"/>
                </a:lnSpc>
              </a:pPr>
              <a:t>19</a:t>
            </a:fld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1687548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1000">
                <a:ea typeface="MS PGothic" charset="0"/>
                <a:cs typeface="MS PGothic" charset="0"/>
              </a:rPr>
              <a:t>Master Draft 1</a:t>
            </a:r>
          </a:p>
        </p:txBody>
      </p:sp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900" b="0">
                <a:ea typeface="MS PGothic" charset="0"/>
                <a:cs typeface="MS PGothic" charset="0"/>
              </a:rPr>
              <a:t>Master Draft 1</a:t>
            </a:r>
          </a:p>
        </p:txBody>
      </p:sp>
      <p:sp>
        <p:nvSpPr>
          <p:cNvPr id="7885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56F81366-F4D4-5C47-AB09-81741EE0F478}" type="slidenum">
              <a:rPr lang="en-US" sz="900" b="0">
                <a:ea typeface="MS PGothic" charset="0"/>
                <a:cs typeface="MS PGothic" charset="0"/>
              </a:rPr>
              <a:pPr algn="r" eaLnBrk="1" hangingPunct="1">
                <a:lnSpc>
                  <a:spcPct val="100000"/>
                </a:lnSpc>
              </a:pPr>
              <a:t>20</a:t>
            </a:fld>
            <a:endParaRPr lang="en-US" sz="900" b="0">
              <a:ea typeface="MS PGothic" charset="0"/>
              <a:cs typeface="MS PGothic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31" tIns="45716" rIns="91431" bIns="45716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989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 sz="1500" b="1" i="1"/>
          </a:p>
        </p:txBody>
      </p:sp>
      <p:sp>
        <p:nvSpPr>
          <p:cNvPr id="8089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E75B1F2F-09D0-A54B-B167-4402EA0B54CB}" type="slidenum">
              <a:rPr lang="en-US" sz="1200" b="0"/>
              <a:pPr algn="r" eaLnBrk="1" hangingPunct="1">
                <a:lnSpc>
                  <a:spcPct val="100000"/>
                </a:lnSpc>
              </a:pPr>
              <a:t>21</a:t>
            </a:fld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350566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832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114800"/>
          </a:xfr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0071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9200" cy="3771900"/>
          </a:xfrm>
          <a:ln/>
        </p:spPr>
      </p:sp>
      <p:sp>
        <p:nvSpPr>
          <p:cNvPr id="87043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lIns="91428" tIns="45714" rIns="91428" bIns="45714" anchor="ctr"/>
          <a:lstStyle/>
          <a:p>
            <a:endParaRPr lang="en-CA"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17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832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114800"/>
          </a:xfr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89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28600" indent="-228600">
              <a:lnSpc>
                <a:spcPct val="70000"/>
              </a:lnSpc>
            </a:pPr>
            <a:endParaRPr lang="en-CA" sz="110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DAA320-AE8C-9441-9B08-AFCB56A83B78}" type="slidenum">
              <a:rPr lang="en-US" sz="1200" b="0"/>
              <a:pPr eaLnBrk="1" hangingPunct="1"/>
              <a:t>4</a:t>
            </a:fld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157820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ja-JP">
              <a:ea typeface="MS PGothic" charset="0"/>
              <a:cs typeface="MS PGothic" charset="0"/>
            </a:endParaRPr>
          </a:p>
        </p:txBody>
      </p:sp>
      <p:sp>
        <p:nvSpPr>
          <p:cNvPr id="3174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2618ED2B-1C1E-2547-B14E-8A08648650B2}" type="slidenum">
              <a:rPr lang="en-US" sz="1200" b="0"/>
              <a:pPr algn="r" eaLnBrk="1" hangingPunct="1">
                <a:lnSpc>
                  <a:spcPct val="100000"/>
                </a:lnSpc>
              </a:pPr>
              <a:t>5</a:t>
            </a:fld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1462403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CA">
              <a:solidFill>
                <a:srgbClr val="DF0313"/>
              </a:solidFill>
            </a:endParaRPr>
          </a:p>
        </p:txBody>
      </p:sp>
      <p:sp>
        <p:nvSpPr>
          <p:cNvPr id="378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E65AF46E-D7E7-264E-9A6E-D49905D36F3D}" type="slidenum">
              <a:rPr lang="en-US" sz="1200" b="0"/>
              <a:pPr algn="r" eaLnBrk="1" hangingPunct="1">
                <a:lnSpc>
                  <a:spcPct val="100000"/>
                </a:lnSpc>
              </a:pPr>
              <a:t>6</a:t>
            </a:fld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368787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686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2762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910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r">
              <a:lnSpc>
                <a:spcPct val="100000"/>
              </a:lnSpc>
            </a:pPr>
            <a:r>
              <a:rPr lang="en-US" sz="800" b="0"/>
              <a:t>© 2015 IBM Corporation</a:t>
            </a:r>
            <a:endParaRPr lang="en-US" sz="1800" b="0"/>
          </a:p>
        </p:txBody>
      </p:sp>
      <p:pic>
        <p:nvPicPr>
          <p:cNvPr id="6" name="Picture 6" descr="R120_G137_B251-20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 descr="teaming-across-ibm-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00600"/>
            <a:ext cx="87217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1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6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CD2D0-19DE-9E42-9D5E-2B109CB89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IBM Confidential once client specific information added</a:t>
            </a:r>
            <a:endParaRPr lang="en-US" b="1">
              <a:solidFill>
                <a:srgbClr val="354C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B0DE9-E376-BD4C-A096-62468E023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IBM Confidential once client specific information added</a:t>
            </a:r>
            <a:endParaRPr lang="en-US" b="1">
              <a:solidFill>
                <a:srgbClr val="354C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05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C71FB-0A00-3C4D-BB10-8C737A803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IBM Confidential once client specific information added</a:t>
            </a:r>
            <a:endParaRPr lang="en-US" b="1">
              <a:solidFill>
                <a:srgbClr val="354C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31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8C63C-B7AC-FF4E-9356-2D3D785384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IBM Confidential once client specific information added</a:t>
            </a:r>
            <a:endParaRPr lang="en-US" b="1">
              <a:solidFill>
                <a:srgbClr val="354C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0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C94FA-E3B9-3E41-BACA-34F96DB77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IBM Confidential once client specific information added</a:t>
            </a:r>
            <a:endParaRPr lang="en-US" b="1">
              <a:solidFill>
                <a:srgbClr val="354C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35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32DB7-6656-5E4F-8327-4B13DF23D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IBM Confidential once client specific information added</a:t>
            </a:r>
            <a:endParaRPr lang="en-US" b="1">
              <a:solidFill>
                <a:srgbClr val="354C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704D0-EA1F-F247-847F-ACE45D83E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IBM Confidential once client specific information added</a:t>
            </a:r>
            <a:endParaRPr lang="en-US" b="1">
              <a:solidFill>
                <a:srgbClr val="354C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9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371600"/>
            <a:ext cx="86868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7" name="Line 4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r">
              <a:lnSpc>
                <a:spcPct val="100000"/>
              </a:lnSpc>
            </a:pPr>
            <a:r>
              <a:rPr lang="en-US" sz="800" b="0"/>
              <a:t>© 2015 IBM Corporation</a:t>
            </a:r>
            <a:endParaRPr lang="en-US" sz="1800" b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800" b="0">
                <a:cs typeface="Arial" charset="0"/>
              </a:defRPr>
            </a:lvl1pPr>
          </a:lstStyle>
          <a:p>
            <a:pPr>
              <a:defRPr/>
            </a:pPr>
            <a:fld id="{CDE25860-C8FD-B94C-9BF6-D27FFA829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3557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8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31" name="Picture 10" descr="R120_G137_B251-200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2270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00" y="6553200"/>
            <a:ext cx="53340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0"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IBM Confidential once client specific information added</a:t>
            </a:r>
            <a:endParaRPr lang="en-US">
              <a:solidFill>
                <a:srgbClr val="354CF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0070C0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0070C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0070C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0070C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0070C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9pPr>
    </p:titleStyle>
    <p:bodyStyle>
      <a:lvl1pPr marL="173038" indent="-173038" algn="l" rtl="0" eaLnBrk="0" fontAlgn="base" hangingPunct="0">
        <a:spcBef>
          <a:spcPct val="0"/>
        </a:spcBef>
        <a:spcAft>
          <a:spcPts val="600"/>
        </a:spcAft>
        <a:buClr>
          <a:schemeClr val="tx1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09588" indent="-163513" algn="l" rtl="0" eaLnBrk="0" fontAlgn="base" hangingPunct="0">
        <a:spcBef>
          <a:spcPct val="0"/>
        </a:spcBef>
        <a:spcAft>
          <a:spcPts val="60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ＭＳ Ｐゴシック" charset="0"/>
        </a:defRPr>
      </a:lvl2pPr>
      <a:lvl3pPr marL="855663" indent="-173038" algn="l" rtl="0" eaLnBrk="0" fontAlgn="base" hangingPunct="0">
        <a:spcBef>
          <a:spcPct val="0"/>
        </a:spcBef>
        <a:spcAft>
          <a:spcPts val="6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charset="0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+mn-lt"/>
          <a:ea typeface="ＭＳ Ｐゴシック" charset="0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ＭＳ Ｐゴシック" charset="0"/>
        </a:defRPr>
      </a:lvl5pPr>
      <a:lvl6pPr marL="19970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6pPr>
      <a:lvl7pPr marL="24542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7pPr>
      <a:lvl8pPr marL="29114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8pPr>
      <a:lvl9pPr marL="33686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6"/>
          <p:cNvSpPr txBox="1">
            <a:spLocks noChangeArrowheads="1"/>
          </p:cNvSpPr>
          <p:nvPr/>
        </p:nvSpPr>
        <p:spPr bwMode="auto">
          <a:xfrm>
            <a:off x="152400" y="2133600"/>
            <a:ext cx="5410200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b="0" dirty="0">
                <a:solidFill>
                  <a:schemeClr val="hlink"/>
                </a:solidFill>
              </a:rPr>
              <a:t>Technical Account Plan for &lt;CLIENT NAME&gt;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000" b="0" dirty="0" smtClean="0">
                <a:solidFill>
                  <a:schemeClr val="hlink"/>
                </a:solidFill>
              </a:rPr>
              <a:t>Sample</a:t>
            </a:r>
            <a:endParaRPr lang="en-US" sz="2000" b="0" dirty="0">
              <a:solidFill>
                <a:schemeClr val="hlink"/>
              </a:solidFill>
            </a:endParaRPr>
          </a:p>
          <a:p>
            <a:pPr algn="l" eaLnBrk="1" hangingPunct="1">
              <a:spcBef>
                <a:spcPct val="50000"/>
              </a:spcBef>
            </a:pPr>
            <a:endParaRPr lang="en-US" sz="2000" b="0" dirty="0">
              <a:solidFill>
                <a:schemeClr val="hlink"/>
              </a:solidFill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sz="1600" b="0" dirty="0">
                <a:solidFill>
                  <a:schemeClr val="hlink"/>
                </a:solidFill>
              </a:rPr>
              <a:t>&lt;CTL NAME&gt;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1600" b="0" dirty="0">
                <a:solidFill>
                  <a:schemeClr val="hlink"/>
                </a:solidFill>
              </a:rPr>
              <a:t>Client Technical Advisor, &lt;CLIENT NAME&gt;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1600" b="0" dirty="0">
                <a:solidFill>
                  <a:schemeClr val="hlink"/>
                </a:solidFill>
              </a:rPr>
              <a:t>&lt;DATE&gt;</a:t>
            </a:r>
          </a:p>
        </p:txBody>
      </p:sp>
    </p:spTree>
    <p:extLst>
      <p:ext uri="{BB962C8B-B14F-4D97-AF65-F5344CB8AC3E}">
        <p14:creationId xmlns:p14="http://schemas.microsoft.com/office/powerpoint/2010/main" val="4308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441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473075"/>
          </a:xfrm>
        </p:spPr>
        <p:txBody>
          <a:bodyPr/>
          <a:lstStyle/>
          <a:p>
            <a:r>
              <a:rPr lang="en-US">
                <a:latin typeface="Arial" charset="0"/>
              </a:rPr>
              <a:t>&lt;CLIENT NAME&gt; Current IT Environment – 4 of 4</a:t>
            </a:r>
          </a:p>
        </p:txBody>
      </p:sp>
      <p:graphicFrame>
        <p:nvGraphicFramePr>
          <p:cNvPr id="598471" name="Group 455"/>
          <p:cNvGraphicFramePr>
            <a:graphicFrameLocks noGrp="1"/>
          </p:cNvGraphicFramePr>
          <p:nvPr>
            <p:ph idx="4294967295"/>
          </p:nvPr>
        </p:nvGraphicFramePr>
        <p:xfrm>
          <a:off x="182563" y="990600"/>
          <a:ext cx="8686800" cy="5611814"/>
        </p:xfrm>
        <a:graphic>
          <a:graphicData uri="http://schemas.openxmlformats.org/drawingml/2006/table">
            <a:tbl>
              <a:tblPr/>
              <a:tblGrid>
                <a:gridCol w="1570037"/>
                <a:gridCol w="1752600"/>
                <a:gridCol w="1905000"/>
                <a:gridCol w="3459163"/>
              </a:tblGrid>
              <a:tr h="365781"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IBM</a:t>
                      </a:r>
                    </a:p>
                    <a:p>
                      <a:pPr marL="173038" marR="0" lvl="0" indent="-173038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Brand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Architectural </a:t>
                      </a:r>
                      <a:b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</a:b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Domain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Architectural</a:t>
                      </a:r>
                      <a:b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</a:b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Sub-Domain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All Deployed Technologies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3">
                <a:tc rowSpan="4">
                  <a:txBody>
                    <a:bodyPr/>
                    <a:lstStyle/>
                    <a:p>
                      <a:pPr marL="173038" marR="0" lvl="0" indent="-173038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Business Analytics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3038" marR="0" lvl="0" indent="-173038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Business Analytics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Business Intelligence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Predictive Analytics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Performance Management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Risk Management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3">
                <a:tc rowSpan="18">
                  <a:txBody>
                    <a:bodyPr/>
                    <a:lstStyle/>
                    <a:p>
                      <a:pPr marL="173038" marR="0" lvl="0" indent="-173038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Industry Solutions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3038" marR="0" lvl="0" indent="-173038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B2B and Commerce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Business Solutions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Commerce Solutions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Emptoris Solutions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Optimization Solutions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173038" marR="0" lvl="0" indent="-173038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Enterprise Content </a:t>
                      </a:r>
                      <a:b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</a:b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Management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Advanced Case Management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Content Management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Information Lifecycle Governance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Content Analytics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173038" marR="0" lvl="0" indent="-173038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Enterprise Marketing </a:t>
                      </a:r>
                      <a:b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</a:b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Management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Digital Marketing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Marketing Performance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Cross-Channel Marketing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Price, Promo, Product Mix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3038" marR="0" lvl="0" indent="-173038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Smarter Cities and Financial Operations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Financial Operations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Smarter Cities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173038" marR="0" lvl="0" indent="-173038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Smarter </a:t>
                      </a:r>
                      <a:b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</a:b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Commerce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Buy Solutions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Market Solutions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Sell Solutions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Service Solutions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49" name="TextBox 4"/>
          <p:cNvSpPr txBox="1">
            <a:spLocks noChangeArrowheads="1"/>
          </p:cNvSpPr>
          <p:nvPr/>
        </p:nvSpPr>
        <p:spPr bwMode="auto">
          <a:xfrm>
            <a:off x="228600" y="158750"/>
            <a:ext cx="46691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/>
              <a:t>Sample: 4. Technical Account Overview</a:t>
            </a:r>
          </a:p>
          <a:p>
            <a:pPr algn="l" eaLnBrk="1" hangingPunct="1"/>
            <a:endParaRPr lang="en-US" sz="2000" b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 once client specific information added</a:t>
            </a:r>
            <a:endParaRPr lang="en-US" b="1">
              <a:solidFill>
                <a:srgbClr val="354CF9"/>
              </a:solidFill>
            </a:endParaRPr>
          </a:p>
        </p:txBody>
      </p:sp>
      <p:sp>
        <p:nvSpPr>
          <p:cNvPr id="49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F921BE-A5E9-1C48-B2EB-76D697EB63A5}" type="slidenum">
              <a:rPr lang="en-US" sz="800" b="0">
                <a:cs typeface="Arial" charset="0"/>
              </a:rPr>
              <a:pPr eaLnBrk="1" hangingPunct="1"/>
              <a:t>10</a:t>
            </a:fld>
            <a:endParaRPr lang="en-US" sz="800" b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050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568325"/>
            <a:ext cx="8839200" cy="498475"/>
          </a:xfrm>
        </p:spPr>
        <p:txBody>
          <a:bodyPr/>
          <a:lstStyle/>
          <a:p>
            <a:r>
              <a:rPr lang="en-US" sz="2000">
                <a:latin typeface="Arial" charset="0"/>
              </a:rPr>
              <a:t>Technical Health Assessment (THA) of 31 Technology Capabilities</a:t>
            </a:r>
          </a:p>
        </p:txBody>
      </p:sp>
      <p:sp>
        <p:nvSpPr>
          <p:cNvPr id="54274" name="Line 2051"/>
          <p:cNvSpPr>
            <a:spLocks noChangeShapeType="1"/>
          </p:cNvSpPr>
          <p:nvPr/>
        </p:nvSpPr>
        <p:spPr bwMode="auto">
          <a:xfrm>
            <a:off x="438150" y="1123950"/>
            <a:ext cx="8245475" cy="3175"/>
          </a:xfrm>
          <a:prstGeom prst="line">
            <a:avLst/>
          </a:prstGeom>
          <a:noFill/>
          <a:ln w="28575">
            <a:solidFill>
              <a:srgbClr val="2525FD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75" name="Text Box 2084"/>
          <p:cNvSpPr txBox="1">
            <a:spLocks noChangeArrowheads="1"/>
          </p:cNvSpPr>
          <p:nvPr/>
        </p:nvSpPr>
        <p:spPr bwMode="auto">
          <a:xfrm rot="-5400000">
            <a:off x="-1336674" y="3365500"/>
            <a:ext cx="33385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SzPct val="110000"/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cs typeface="Arial" charset="0"/>
                <a:sym typeface="Arial" charset="0"/>
              </a:rPr>
              <a:t>Domains of Capability</a:t>
            </a:r>
          </a:p>
        </p:txBody>
      </p:sp>
      <p:graphicFrame>
        <p:nvGraphicFramePr>
          <p:cNvPr id="472071" name="Group 7"/>
          <p:cNvGraphicFramePr>
            <a:graphicFrameLocks noGrp="1"/>
          </p:cNvGraphicFramePr>
          <p:nvPr/>
        </p:nvGraphicFramePr>
        <p:xfrm>
          <a:off x="609600" y="1447800"/>
          <a:ext cx="8259763" cy="4835529"/>
        </p:xfrm>
        <a:graphic>
          <a:graphicData uri="http://schemas.openxmlformats.org/drawingml/2006/table">
            <a:tbl>
              <a:tblPr/>
              <a:tblGrid>
                <a:gridCol w="1338263"/>
                <a:gridCol w="3778250"/>
                <a:gridCol w="3143250"/>
              </a:tblGrid>
              <a:tr h="68564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Architecture &amp; Governance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Enterprise Architecture  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IT Governance &amp; Management Controls</a:t>
                      </a:r>
                    </a:p>
                  </a:txBody>
                  <a:tcPr marT="45710" marB="4571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Application Portfolio Management</a:t>
                      </a: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</a:tr>
              <a:tr h="1097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Applications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Solution Inception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Solution Design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Solution Development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Development Support Services</a:t>
                      </a:r>
                    </a:p>
                  </a:txBody>
                  <a:tcPr marT="45710" marB="4571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Business Process Management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Execution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Solution Integration Services 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Collaboration Services</a:t>
                      </a: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</a:tr>
              <a:tr h="8300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Information Management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Master Data Management (Trusted Information)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Information Foundation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Information Integration Services</a:t>
                      </a:r>
                    </a:p>
                  </a:txBody>
                  <a:tcPr marR="45720" marT="45710" marB="4571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 Management &amp; Access Services 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Business Analytics &amp; Optimization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Content Management</a:t>
                      </a:r>
                    </a:p>
                  </a:txBody>
                  <a:tcPr marR="45720"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</a:tr>
              <a:tr h="11252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Management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Strategy 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Design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Transition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Operations</a:t>
                      </a:r>
                    </a:p>
                  </a:txBody>
                  <a:tcPr marT="45710" marB="4571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Security &amp; Compliance Management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Automation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User Workstation Management 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</a:tr>
              <a:tr h="1097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Infrastructure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RISC/Unix Servers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x86/Wintel Servers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Workload Optimization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Storage</a:t>
                      </a:r>
                    </a:p>
                  </a:txBody>
                  <a:tcPr marT="45710" marB="4571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Network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Site and Facilities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 Center Energy Efficiency</a:t>
                      </a: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4300" name="TextBox 8"/>
          <p:cNvSpPr txBox="1">
            <a:spLocks noChangeArrowheads="1"/>
          </p:cNvSpPr>
          <p:nvPr/>
        </p:nvSpPr>
        <p:spPr bwMode="auto">
          <a:xfrm>
            <a:off x="228600" y="152400"/>
            <a:ext cx="4713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 smtClean="0"/>
              <a:t>Sample: 5. IBM Gap Analysis Overview </a:t>
            </a:r>
            <a:endParaRPr lang="en-US" sz="2000" b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 once client specific information added</a:t>
            </a:r>
            <a:endParaRPr lang="en-US" b="1">
              <a:solidFill>
                <a:srgbClr val="354CF9"/>
              </a:solidFill>
            </a:endParaRPr>
          </a:p>
        </p:txBody>
      </p:sp>
      <p:sp>
        <p:nvSpPr>
          <p:cNvPr id="543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CE9436-6866-9B49-BE1A-22B9A1182CF3}" type="slidenum">
              <a:rPr lang="en-US" sz="800" b="0">
                <a:cs typeface="Arial" charset="0"/>
              </a:rPr>
              <a:pPr eaLnBrk="1" hangingPunct="1"/>
              <a:t>11</a:t>
            </a:fld>
            <a:endParaRPr lang="en-US" sz="800" b="0"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3988" y="719138"/>
            <a:ext cx="8837612" cy="5529262"/>
          </a:xfrm>
          <a:noFill/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 charset="0"/>
              </a:rPr>
              <a:t>Summary</a:t>
            </a:r>
          </a:p>
        </p:txBody>
      </p:sp>
      <p:sp>
        <p:nvSpPr>
          <p:cNvPr id="474115" name="Line 3"/>
          <p:cNvSpPr>
            <a:spLocks noChangeShapeType="1"/>
          </p:cNvSpPr>
          <p:nvPr/>
        </p:nvSpPr>
        <p:spPr bwMode="auto">
          <a:xfrm>
            <a:off x="190500" y="968375"/>
            <a:ext cx="854075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158750" y="1111250"/>
            <a:ext cx="1905000" cy="317500"/>
          </a:xfrm>
          <a:prstGeom prst="rect">
            <a:avLst/>
          </a:prstGeom>
          <a:solidFill>
            <a:srgbClr val="DCE6E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DCE6E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  <a:buSzPct val="100000"/>
              <a:defRPr/>
            </a:pPr>
            <a:r>
              <a:rPr lang="en-US" sz="1000">
                <a:solidFill>
                  <a:srgbClr val="365389"/>
                </a:solidFill>
                <a:cs typeface="Arial" charset="0"/>
                <a:sym typeface="Arial" charset="0"/>
              </a:rPr>
              <a:t>Infrastructure</a:t>
            </a: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2381250" y="1111250"/>
            <a:ext cx="2152650" cy="317500"/>
          </a:xfrm>
          <a:prstGeom prst="rect">
            <a:avLst/>
          </a:prstGeom>
          <a:solidFill>
            <a:srgbClr val="FFCC6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FFCC6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18" name="Rectangle 6"/>
          <p:cNvSpPr>
            <a:spLocks noChangeArrowheads="1"/>
          </p:cNvSpPr>
          <p:nvPr/>
        </p:nvSpPr>
        <p:spPr bwMode="auto">
          <a:xfrm>
            <a:off x="4533900" y="1111250"/>
            <a:ext cx="1435100" cy="317500"/>
          </a:xfrm>
          <a:prstGeom prst="rect">
            <a:avLst/>
          </a:prstGeom>
          <a:solidFill>
            <a:srgbClr val="75B18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75B18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19" name="Rectangle 7"/>
          <p:cNvSpPr>
            <a:spLocks noChangeArrowheads="1"/>
          </p:cNvSpPr>
          <p:nvPr/>
        </p:nvSpPr>
        <p:spPr bwMode="auto">
          <a:xfrm>
            <a:off x="5889625" y="1111250"/>
            <a:ext cx="2641600" cy="317500"/>
          </a:xfrm>
          <a:prstGeom prst="rect">
            <a:avLst/>
          </a:prstGeom>
          <a:solidFill>
            <a:srgbClr val="7590A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7590A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20" name="Oval 8"/>
          <p:cNvSpPr>
            <a:spLocks noChangeArrowheads="1"/>
          </p:cNvSpPr>
          <p:nvPr/>
        </p:nvSpPr>
        <p:spPr bwMode="auto">
          <a:xfrm>
            <a:off x="5810250" y="1111250"/>
            <a:ext cx="317500" cy="317500"/>
          </a:xfrm>
          <a:prstGeom prst="ellipse">
            <a:avLst/>
          </a:prstGeom>
          <a:gradFill rotWithShape="0">
            <a:gsLst>
              <a:gs pos="0">
                <a:srgbClr val="146B31">
                  <a:gamma/>
                  <a:shade val="46275"/>
                  <a:invGamma/>
                </a:srgbClr>
              </a:gs>
              <a:gs pos="100000">
                <a:srgbClr val="146B31"/>
              </a:gs>
            </a:gsLst>
            <a:lin ang="18900000" scaled="1"/>
          </a:gradFill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21" name="Line 9"/>
          <p:cNvSpPr>
            <a:spLocks noChangeShapeType="1"/>
          </p:cNvSpPr>
          <p:nvPr/>
        </p:nvSpPr>
        <p:spPr bwMode="auto">
          <a:xfrm>
            <a:off x="4533900" y="1270000"/>
            <a:ext cx="1196975" cy="0"/>
          </a:xfrm>
          <a:prstGeom prst="line">
            <a:avLst/>
          </a:prstGeom>
          <a:noFill/>
          <a:ln w="127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22" name="Line 10"/>
          <p:cNvSpPr>
            <a:spLocks noChangeShapeType="1"/>
          </p:cNvSpPr>
          <p:nvPr/>
        </p:nvSpPr>
        <p:spPr bwMode="auto">
          <a:xfrm flipV="1">
            <a:off x="5675313" y="1143000"/>
            <a:ext cx="0" cy="254000"/>
          </a:xfrm>
          <a:prstGeom prst="line">
            <a:avLst/>
          </a:prstGeom>
          <a:noFill/>
          <a:ln w="38100" cap="rnd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23" name="Line 11"/>
          <p:cNvSpPr>
            <a:spLocks noChangeShapeType="1"/>
          </p:cNvSpPr>
          <p:nvPr/>
        </p:nvSpPr>
        <p:spPr bwMode="auto">
          <a:xfrm flipV="1">
            <a:off x="5675313" y="1270000"/>
            <a:ext cx="230187" cy="127000"/>
          </a:xfrm>
          <a:prstGeom prst="line">
            <a:avLst/>
          </a:prstGeom>
          <a:noFill/>
          <a:ln w="38100" cap="rnd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24" name="Line 12"/>
          <p:cNvSpPr>
            <a:spLocks noChangeShapeType="1"/>
          </p:cNvSpPr>
          <p:nvPr/>
        </p:nvSpPr>
        <p:spPr bwMode="auto">
          <a:xfrm>
            <a:off x="5675313" y="1143000"/>
            <a:ext cx="230187" cy="127000"/>
          </a:xfrm>
          <a:prstGeom prst="line">
            <a:avLst/>
          </a:prstGeom>
          <a:noFill/>
          <a:ln w="38100" cap="rnd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25" name="Line 13"/>
          <p:cNvSpPr>
            <a:spLocks noChangeShapeType="1"/>
          </p:cNvSpPr>
          <p:nvPr/>
        </p:nvSpPr>
        <p:spPr bwMode="auto">
          <a:xfrm>
            <a:off x="4533900" y="1270000"/>
            <a:ext cx="1355725" cy="0"/>
          </a:xfrm>
          <a:prstGeom prst="line">
            <a:avLst/>
          </a:prstGeom>
          <a:noFill/>
          <a:ln w="63500">
            <a:solidFill>
              <a:srgbClr val="36538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26" name="Oval 14"/>
          <p:cNvSpPr>
            <a:spLocks noChangeArrowheads="1"/>
          </p:cNvSpPr>
          <p:nvPr/>
        </p:nvSpPr>
        <p:spPr bwMode="auto">
          <a:xfrm>
            <a:off x="4375150" y="1111250"/>
            <a:ext cx="317500" cy="317500"/>
          </a:xfrm>
          <a:prstGeom prst="ellipse">
            <a:avLst/>
          </a:prstGeom>
          <a:gradFill rotWithShape="0">
            <a:gsLst>
              <a:gs pos="0">
                <a:srgbClr val="FD9D22">
                  <a:gamma/>
                  <a:shade val="46275"/>
                  <a:invGamma/>
                </a:srgbClr>
              </a:gs>
              <a:gs pos="100000">
                <a:srgbClr val="FD9D22"/>
              </a:gs>
            </a:gsLst>
            <a:lin ang="18900000" scaled="1"/>
          </a:gradFill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27" name="Rectangle 15"/>
          <p:cNvSpPr>
            <a:spLocks noChangeArrowheads="1"/>
          </p:cNvSpPr>
          <p:nvPr/>
        </p:nvSpPr>
        <p:spPr bwMode="auto">
          <a:xfrm>
            <a:off x="158750" y="1547813"/>
            <a:ext cx="1905000" cy="317500"/>
          </a:xfrm>
          <a:prstGeom prst="rect">
            <a:avLst/>
          </a:prstGeom>
          <a:solidFill>
            <a:srgbClr val="DCE6E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DCE6E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  <a:buSzPct val="100000"/>
              <a:defRPr/>
            </a:pPr>
            <a:r>
              <a:rPr lang="en-US" sz="1000">
                <a:solidFill>
                  <a:srgbClr val="365389"/>
                </a:solidFill>
                <a:cs typeface="Arial" charset="0"/>
                <a:sym typeface="Arial" charset="0"/>
              </a:rPr>
              <a:t>Service Management</a:t>
            </a:r>
          </a:p>
        </p:txBody>
      </p:sp>
      <p:sp>
        <p:nvSpPr>
          <p:cNvPr id="474128" name="Rectangle 16"/>
          <p:cNvSpPr>
            <a:spLocks noChangeArrowheads="1"/>
          </p:cNvSpPr>
          <p:nvPr/>
        </p:nvSpPr>
        <p:spPr bwMode="auto">
          <a:xfrm>
            <a:off x="2381250" y="1547813"/>
            <a:ext cx="2108200" cy="317500"/>
          </a:xfrm>
          <a:prstGeom prst="rect">
            <a:avLst/>
          </a:prstGeom>
          <a:solidFill>
            <a:srgbClr val="FFCC6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FFCC6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29" name="Rectangle 17"/>
          <p:cNvSpPr>
            <a:spLocks noChangeArrowheads="1"/>
          </p:cNvSpPr>
          <p:nvPr/>
        </p:nvSpPr>
        <p:spPr bwMode="auto">
          <a:xfrm>
            <a:off x="4489450" y="1547813"/>
            <a:ext cx="1844675" cy="317500"/>
          </a:xfrm>
          <a:prstGeom prst="rect">
            <a:avLst/>
          </a:prstGeom>
          <a:solidFill>
            <a:srgbClr val="75B18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75B18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30" name="Rectangle 18"/>
          <p:cNvSpPr>
            <a:spLocks noChangeArrowheads="1"/>
          </p:cNvSpPr>
          <p:nvPr/>
        </p:nvSpPr>
        <p:spPr bwMode="auto">
          <a:xfrm>
            <a:off x="6254750" y="1547813"/>
            <a:ext cx="2274888" cy="317500"/>
          </a:xfrm>
          <a:prstGeom prst="rect">
            <a:avLst/>
          </a:prstGeom>
          <a:solidFill>
            <a:srgbClr val="7590A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7590A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31" name="Oval 19"/>
          <p:cNvSpPr>
            <a:spLocks noChangeArrowheads="1"/>
          </p:cNvSpPr>
          <p:nvPr/>
        </p:nvSpPr>
        <p:spPr bwMode="auto">
          <a:xfrm>
            <a:off x="6175375" y="1547813"/>
            <a:ext cx="317500" cy="317500"/>
          </a:xfrm>
          <a:prstGeom prst="ellipse">
            <a:avLst/>
          </a:prstGeom>
          <a:gradFill rotWithShape="0">
            <a:gsLst>
              <a:gs pos="0">
                <a:srgbClr val="146B31">
                  <a:gamma/>
                  <a:shade val="46275"/>
                  <a:invGamma/>
                </a:srgbClr>
              </a:gs>
              <a:gs pos="100000">
                <a:srgbClr val="146B31"/>
              </a:gs>
            </a:gsLst>
            <a:lin ang="18900000" scaled="1"/>
          </a:gradFill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32" name="Line 20"/>
          <p:cNvSpPr>
            <a:spLocks noChangeShapeType="1"/>
          </p:cNvSpPr>
          <p:nvPr/>
        </p:nvSpPr>
        <p:spPr bwMode="auto">
          <a:xfrm>
            <a:off x="4489450" y="1706563"/>
            <a:ext cx="1606550" cy="0"/>
          </a:xfrm>
          <a:prstGeom prst="line">
            <a:avLst/>
          </a:prstGeom>
          <a:noFill/>
          <a:ln w="127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33" name="Line 21"/>
          <p:cNvSpPr>
            <a:spLocks noChangeShapeType="1"/>
          </p:cNvSpPr>
          <p:nvPr/>
        </p:nvSpPr>
        <p:spPr bwMode="auto">
          <a:xfrm flipV="1">
            <a:off x="6040438" y="1579563"/>
            <a:ext cx="0" cy="254000"/>
          </a:xfrm>
          <a:prstGeom prst="line">
            <a:avLst/>
          </a:prstGeom>
          <a:noFill/>
          <a:ln w="38100" cap="rnd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34" name="Line 22"/>
          <p:cNvSpPr>
            <a:spLocks noChangeShapeType="1"/>
          </p:cNvSpPr>
          <p:nvPr/>
        </p:nvSpPr>
        <p:spPr bwMode="auto">
          <a:xfrm flipV="1">
            <a:off x="6040438" y="1706563"/>
            <a:ext cx="230187" cy="127000"/>
          </a:xfrm>
          <a:prstGeom prst="line">
            <a:avLst/>
          </a:prstGeom>
          <a:noFill/>
          <a:ln w="38100" cap="rnd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35" name="Line 23"/>
          <p:cNvSpPr>
            <a:spLocks noChangeShapeType="1"/>
          </p:cNvSpPr>
          <p:nvPr/>
        </p:nvSpPr>
        <p:spPr bwMode="auto">
          <a:xfrm>
            <a:off x="6040438" y="1579563"/>
            <a:ext cx="230187" cy="127000"/>
          </a:xfrm>
          <a:prstGeom prst="line">
            <a:avLst/>
          </a:prstGeom>
          <a:noFill/>
          <a:ln w="38100" cap="rnd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36" name="Line 24"/>
          <p:cNvSpPr>
            <a:spLocks noChangeShapeType="1"/>
          </p:cNvSpPr>
          <p:nvPr/>
        </p:nvSpPr>
        <p:spPr bwMode="auto">
          <a:xfrm>
            <a:off x="4489450" y="1706563"/>
            <a:ext cx="1765300" cy="0"/>
          </a:xfrm>
          <a:prstGeom prst="line">
            <a:avLst/>
          </a:prstGeom>
          <a:noFill/>
          <a:ln w="63500">
            <a:solidFill>
              <a:srgbClr val="36538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37" name="Oval 25"/>
          <p:cNvSpPr>
            <a:spLocks noChangeArrowheads="1"/>
          </p:cNvSpPr>
          <p:nvPr/>
        </p:nvSpPr>
        <p:spPr bwMode="auto">
          <a:xfrm>
            <a:off x="4330700" y="1547813"/>
            <a:ext cx="317500" cy="317500"/>
          </a:xfrm>
          <a:prstGeom prst="ellipse">
            <a:avLst/>
          </a:prstGeom>
          <a:gradFill rotWithShape="0">
            <a:gsLst>
              <a:gs pos="0">
                <a:srgbClr val="FD9D22">
                  <a:gamma/>
                  <a:shade val="46275"/>
                  <a:invGamma/>
                </a:srgbClr>
              </a:gs>
              <a:gs pos="100000">
                <a:srgbClr val="FD9D22"/>
              </a:gs>
            </a:gsLst>
            <a:lin ang="18900000" scaled="1"/>
          </a:gradFill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38" name="Rectangle 26"/>
          <p:cNvSpPr>
            <a:spLocks noChangeArrowheads="1"/>
          </p:cNvSpPr>
          <p:nvPr/>
        </p:nvSpPr>
        <p:spPr bwMode="auto">
          <a:xfrm>
            <a:off x="158750" y="1984375"/>
            <a:ext cx="1905000" cy="317500"/>
          </a:xfrm>
          <a:prstGeom prst="rect">
            <a:avLst/>
          </a:prstGeom>
          <a:solidFill>
            <a:srgbClr val="DCE6E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DCE6E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  <a:buSzPct val="100000"/>
              <a:defRPr/>
            </a:pPr>
            <a:r>
              <a:rPr lang="en-US" sz="1000">
                <a:solidFill>
                  <a:srgbClr val="365389"/>
                </a:solidFill>
                <a:cs typeface="Arial" charset="0"/>
                <a:sym typeface="Arial" charset="0"/>
              </a:rPr>
              <a:t>Information Services</a:t>
            </a:r>
          </a:p>
        </p:txBody>
      </p:sp>
      <p:sp>
        <p:nvSpPr>
          <p:cNvPr id="474139" name="Rectangle 27"/>
          <p:cNvSpPr>
            <a:spLocks noChangeArrowheads="1"/>
          </p:cNvSpPr>
          <p:nvPr/>
        </p:nvSpPr>
        <p:spPr bwMode="auto">
          <a:xfrm>
            <a:off x="2381250" y="1984375"/>
            <a:ext cx="1968500" cy="317500"/>
          </a:xfrm>
          <a:prstGeom prst="rect">
            <a:avLst/>
          </a:prstGeom>
          <a:solidFill>
            <a:srgbClr val="FFCC6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FFCC6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40" name="Rectangle 28"/>
          <p:cNvSpPr>
            <a:spLocks noChangeArrowheads="1"/>
          </p:cNvSpPr>
          <p:nvPr/>
        </p:nvSpPr>
        <p:spPr bwMode="auto">
          <a:xfrm>
            <a:off x="4349750" y="1984375"/>
            <a:ext cx="2336800" cy="317500"/>
          </a:xfrm>
          <a:prstGeom prst="rect">
            <a:avLst/>
          </a:prstGeom>
          <a:solidFill>
            <a:srgbClr val="75B18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75B18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41" name="Rectangle 29"/>
          <p:cNvSpPr>
            <a:spLocks noChangeArrowheads="1"/>
          </p:cNvSpPr>
          <p:nvPr/>
        </p:nvSpPr>
        <p:spPr bwMode="auto">
          <a:xfrm>
            <a:off x="6607175" y="1984375"/>
            <a:ext cx="1924050" cy="317500"/>
          </a:xfrm>
          <a:prstGeom prst="rect">
            <a:avLst/>
          </a:prstGeom>
          <a:solidFill>
            <a:srgbClr val="7590A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7590A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42" name="Oval 30"/>
          <p:cNvSpPr>
            <a:spLocks noChangeArrowheads="1"/>
          </p:cNvSpPr>
          <p:nvPr/>
        </p:nvSpPr>
        <p:spPr bwMode="auto">
          <a:xfrm>
            <a:off x="6527800" y="1984375"/>
            <a:ext cx="317500" cy="317500"/>
          </a:xfrm>
          <a:prstGeom prst="ellipse">
            <a:avLst/>
          </a:prstGeom>
          <a:gradFill rotWithShape="0">
            <a:gsLst>
              <a:gs pos="0">
                <a:srgbClr val="146B31">
                  <a:gamma/>
                  <a:shade val="46275"/>
                  <a:invGamma/>
                </a:srgbClr>
              </a:gs>
              <a:gs pos="100000">
                <a:srgbClr val="146B31"/>
              </a:gs>
            </a:gsLst>
            <a:lin ang="18900000" scaled="1"/>
          </a:gradFill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43" name="Line 31"/>
          <p:cNvSpPr>
            <a:spLocks noChangeShapeType="1"/>
          </p:cNvSpPr>
          <p:nvPr/>
        </p:nvSpPr>
        <p:spPr bwMode="auto">
          <a:xfrm>
            <a:off x="4349750" y="2143125"/>
            <a:ext cx="2098675" cy="0"/>
          </a:xfrm>
          <a:prstGeom prst="line">
            <a:avLst/>
          </a:prstGeom>
          <a:noFill/>
          <a:ln w="127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44" name="Line 32"/>
          <p:cNvSpPr>
            <a:spLocks noChangeShapeType="1"/>
          </p:cNvSpPr>
          <p:nvPr/>
        </p:nvSpPr>
        <p:spPr bwMode="auto">
          <a:xfrm flipV="1">
            <a:off x="6392863" y="2016125"/>
            <a:ext cx="0" cy="254000"/>
          </a:xfrm>
          <a:prstGeom prst="line">
            <a:avLst/>
          </a:prstGeom>
          <a:noFill/>
          <a:ln w="38100" cap="rnd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45" name="Line 33"/>
          <p:cNvSpPr>
            <a:spLocks noChangeShapeType="1"/>
          </p:cNvSpPr>
          <p:nvPr/>
        </p:nvSpPr>
        <p:spPr bwMode="auto">
          <a:xfrm flipV="1">
            <a:off x="6392863" y="2143125"/>
            <a:ext cx="230187" cy="127000"/>
          </a:xfrm>
          <a:prstGeom prst="line">
            <a:avLst/>
          </a:prstGeom>
          <a:noFill/>
          <a:ln w="38100" cap="rnd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46" name="Line 34"/>
          <p:cNvSpPr>
            <a:spLocks noChangeShapeType="1"/>
          </p:cNvSpPr>
          <p:nvPr/>
        </p:nvSpPr>
        <p:spPr bwMode="auto">
          <a:xfrm>
            <a:off x="6392863" y="2016125"/>
            <a:ext cx="230187" cy="127000"/>
          </a:xfrm>
          <a:prstGeom prst="line">
            <a:avLst/>
          </a:prstGeom>
          <a:noFill/>
          <a:ln w="38100" cap="rnd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47" name="Line 35"/>
          <p:cNvSpPr>
            <a:spLocks noChangeShapeType="1"/>
          </p:cNvSpPr>
          <p:nvPr/>
        </p:nvSpPr>
        <p:spPr bwMode="auto">
          <a:xfrm>
            <a:off x="4349750" y="2143125"/>
            <a:ext cx="2257425" cy="0"/>
          </a:xfrm>
          <a:prstGeom prst="line">
            <a:avLst/>
          </a:prstGeom>
          <a:noFill/>
          <a:ln w="63500">
            <a:solidFill>
              <a:srgbClr val="36538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48" name="Oval 36"/>
          <p:cNvSpPr>
            <a:spLocks noChangeArrowheads="1"/>
          </p:cNvSpPr>
          <p:nvPr/>
        </p:nvSpPr>
        <p:spPr bwMode="auto">
          <a:xfrm>
            <a:off x="4191000" y="1984375"/>
            <a:ext cx="317500" cy="317500"/>
          </a:xfrm>
          <a:prstGeom prst="ellipse">
            <a:avLst/>
          </a:prstGeom>
          <a:gradFill rotWithShape="0">
            <a:gsLst>
              <a:gs pos="0">
                <a:srgbClr val="FD9D22">
                  <a:gamma/>
                  <a:shade val="46275"/>
                  <a:invGamma/>
                </a:srgbClr>
              </a:gs>
              <a:gs pos="100000">
                <a:srgbClr val="FD9D22"/>
              </a:gs>
            </a:gsLst>
            <a:lin ang="18900000" scaled="1"/>
          </a:gradFill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49" name="Rectangle 37"/>
          <p:cNvSpPr>
            <a:spLocks noChangeArrowheads="1"/>
          </p:cNvSpPr>
          <p:nvPr/>
        </p:nvSpPr>
        <p:spPr bwMode="auto">
          <a:xfrm>
            <a:off x="158750" y="2420938"/>
            <a:ext cx="1905000" cy="317500"/>
          </a:xfrm>
          <a:prstGeom prst="rect">
            <a:avLst/>
          </a:prstGeom>
          <a:solidFill>
            <a:srgbClr val="DCE6E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DCE6E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  <a:buSzPct val="100000"/>
              <a:defRPr/>
            </a:pPr>
            <a:r>
              <a:rPr lang="en-US" sz="1000">
                <a:solidFill>
                  <a:srgbClr val="365389"/>
                </a:solidFill>
                <a:cs typeface="Arial" charset="0"/>
                <a:sym typeface="Arial" charset="0"/>
              </a:rPr>
              <a:t>Applications</a:t>
            </a:r>
          </a:p>
        </p:txBody>
      </p:sp>
      <p:sp>
        <p:nvSpPr>
          <p:cNvPr id="474150" name="Rectangle 38"/>
          <p:cNvSpPr>
            <a:spLocks noChangeArrowheads="1"/>
          </p:cNvSpPr>
          <p:nvPr/>
        </p:nvSpPr>
        <p:spPr bwMode="auto">
          <a:xfrm>
            <a:off x="2381250" y="2420938"/>
            <a:ext cx="1352550" cy="317500"/>
          </a:xfrm>
          <a:prstGeom prst="rect">
            <a:avLst/>
          </a:prstGeom>
          <a:solidFill>
            <a:srgbClr val="FFCC6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FFCC6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51" name="Rectangle 39"/>
          <p:cNvSpPr>
            <a:spLocks noChangeArrowheads="1"/>
          </p:cNvSpPr>
          <p:nvPr/>
        </p:nvSpPr>
        <p:spPr bwMode="auto">
          <a:xfrm>
            <a:off x="3733800" y="2420938"/>
            <a:ext cx="1660525" cy="317500"/>
          </a:xfrm>
          <a:prstGeom prst="rect">
            <a:avLst/>
          </a:prstGeom>
          <a:solidFill>
            <a:srgbClr val="75B18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75B18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52" name="Rectangle 40"/>
          <p:cNvSpPr>
            <a:spLocks noChangeArrowheads="1"/>
          </p:cNvSpPr>
          <p:nvPr/>
        </p:nvSpPr>
        <p:spPr bwMode="auto">
          <a:xfrm>
            <a:off x="5314950" y="2420938"/>
            <a:ext cx="3216275" cy="317500"/>
          </a:xfrm>
          <a:prstGeom prst="rect">
            <a:avLst/>
          </a:prstGeom>
          <a:solidFill>
            <a:srgbClr val="7590A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7590A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53" name="Oval 41"/>
          <p:cNvSpPr>
            <a:spLocks noChangeArrowheads="1"/>
          </p:cNvSpPr>
          <p:nvPr/>
        </p:nvSpPr>
        <p:spPr bwMode="auto">
          <a:xfrm>
            <a:off x="5235575" y="2420938"/>
            <a:ext cx="317500" cy="317500"/>
          </a:xfrm>
          <a:prstGeom prst="ellipse">
            <a:avLst/>
          </a:prstGeom>
          <a:gradFill rotWithShape="0">
            <a:gsLst>
              <a:gs pos="0">
                <a:srgbClr val="146B31">
                  <a:gamma/>
                  <a:shade val="46275"/>
                  <a:invGamma/>
                </a:srgbClr>
              </a:gs>
              <a:gs pos="100000">
                <a:srgbClr val="146B31"/>
              </a:gs>
            </a:gsLst>
            <a:lin ang="18900000" scaled="1"/>
          </a:gradFill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54" name="Line 42"/>
          <p:cNvSpPr>
            <a:spLocks noChangeShapeType="1"/>
          </p:cNvSpPr>
          <p:nvPr/>
        </p:nvSpPr>
        <p:spPr bwMode="auto">
          <a:xfrm>
            <a:off x="3733800" y="2579688"/>
            <a:ext cx="1422400" cy="0"/>
          </a:xfrm>
          <a:prstGeom prst="line">
            <a:avLst/>
          </a:prstGeom>
          <a:noFill/>
          <a:ln w="127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55" name="Line 43"/>
          <p:cNvSpPr>
            <a:spLocks noChangeShapeType="1"/>
          </p:cNvSpPr>
          <p:nvPr/>
        </p:nvSpPr>
        <p:spPr bwMode="auto">
          <a:xfrm flipV="1">
            <a:off x="5100638" y="2452688"/>
            <a:ext cx="0" cy="254000"/>
          </a:xfrm>
          <a:prstGeom prst="line">
            <a:avLst/>
          </a:prstGeom>
          <a:noFill/>
          <a:ln w="38100" cap="rnd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56" name="Line 44"/>
          <p:cNvSpPr>
            <a:spLocks noChangeShapeType="1"/>
          </p:cNvSpPr>
          <p:nvPr/>
        </p:nvSpPr>
        <p:spPr bwMode="auto">
          <a:xfrm flipV="1">
            <a:off x="5100638" y="2579688"/>
            <a:ext cx="230187" cy="127000"/>
          </a:xfrm>
          <a:prstGeom prst="line">
            <a:avLst/>
          </a:prstGeom>
          <a:noFill/>
          <a:ln w="38100" cap="rnd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57" name="Line 45"/>
          <p:cNvSpPr>
            <a:spLocks noChangeShapeType="1"/>
          </p:cNvSpPr>
          <p:nvPr/>
        </p:nvSpPr>
        <p:spPr bwMode="auto">
          <a:xfrm>
            <a:off x="5100638" y="2452688"/>
            <a:ext cx="230187" cy="127000"/>
          </a:xfrm>
          <a:prstGeom prst="line">
            <a:avLst/>
          </a:prstGeom>
          <a:noFill/>
          <a:ln w="38100" cap="rnd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58" name="Line 46"/>
          <p:cNvSpPr>
            <a:spLocks noChangeShapeType="1"/>
          </p:cNvSpPr>
          <p:nvPr/>
        </p:nvSpPr>
        <p:spPr bwMode="auto">
          <a:xfrm>
            <a:off x="3733800" y="2579688"/>
            <a:ext cx="1581150" cy="0"/>
          </a:xfrm>
          <a:prstGeom prst="line">
            <a:avLst/>
          </a:prstGeom>
          <a:noFill/>
          <a:ln w="63500">
            <a:solidFill>
              <a:srgbClr val="36538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59" name="Oval 47"/>
          <p:cNvSpPr>
            <a:spLocks noChangeArrowheads="1"/>
          </p:cNvSpPr>
          <p:nvPr/>
        </p:nvSpPr>
        <p:spPr bwMode="auto">
          <a:xfrm>
            <a:off x="3575050" y="2420938"/>
            <a:ext cx="317500" cy="317500"/>
          </a:xfrm>
          <a:prstGeom prst="ellipse">
            <a:avLst/>
          </a:prstGeom>
          <a:gradFill rotWithShape="0">
            <a:gsLst>
              <a:gs pos="0">
                <a:srgbClr val="FD9D22">
                  <a:gamma/>
                  <a:shade val="46275"/>
                  <a:invGamma/>
                </a:srgbClr>
              </a:gs>
              <a:gs pos="100000">
                <a:srgbClr val="FD9D22"/>
              </a:gs>
            </a:gsLst>
            <a:lin ang="18900000" scaled="1"/>
          </a:gradFill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60" name="Rectangle 48"/>
          <p:cNvSpPr>
            <a:spLocks noChangeArrowheads="1"/>
          </p:cNvSpPr>
          <p:nvPr/>
        </p:nvSpPr>
        <p:spPr bwMode="auto">
          <a:xfrm>
            <a:off x="158750" y="2857500"/>
            <a:ext cx="1905000" cy="317500"/>
          </a:xfrm>
          <a:prstGeom prst="rect">
            <a:avLst/>
          </a:prstGeom>
          <a:solidFill>
            <a:srgbClr val="DCE6E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DCE6E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  <a:buSzPct val="100000"/>
              <a:defRPr/>
            </a:pPr>
            <a:r>
              <a:rPr lang="en-US" sz="1000">
                <a:solidFill>
                  <a:srgbClr val="365389"/>
                </a:solidFill>
                <a:cs typeface="Arial" charset="0"/>
                <a:sym typeface="Arial" charset="0"/>
              </a:rPr>
              <a:t>Architecture &amp; Governance</a:t>
            </a:r>
          </a:p>
        </p:txBody>
      </p:sp>
      <p:sp>
        <p:nvSpPr>
          <p:cNvPr id="474161" name="Rectangle 49"/>
          <p:cNvSpPr>
            <a:spLocks noChangeArrowheads="1"/>
          </p:cNvSpPr>
          <p:nvPr/>
        </p:nvSpPr>
        <p:spPr bwMode="auto">
          <a:xfrm>
            <a:off x="2381250" y="2857500"/>
            <a:ext cx="1844675" cy="317500"/>
          </a:xfrm>
          <a:prstGeom prst="rect">
            <a:avLst/>
          </a:prstGeom>
          <a:solidFill>
            <a:srgbClr val="FFCC6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FFCC6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62" name="Rectangle 50"/>
          <p:cNvSpPr>
            <a:spLocks noChangeArrowheads="1"/>
          </p:cNvSpPr>
          <p:nvPr/>
        </p:nvSpPr>
        <p:spPr bwMode="auto">
          <a:xfrm>
            <a:off x="4225925" y="2857500"/>
            <a:ext cx="2460625" cy="317500"/>
          </a:xfrm>
          <a:prstGeom prst="rect">
            <a:avLst/>
          </a:prstGeom>
          <a:solidFill>
            <a:srgbClr val="75B18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75B18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63" name="Rectangle 51"/>
          <p:cNvSpPr>
            <a:spLocks noChangeArrowheads="1"/>
          </p:cNvSpPr>
          <p:nvPr/>
        </p:nvSpPr>
        <p:spPr bwMode="auto">
          <a:xfrm>
            <a:off x="6607175" y="2857500"/>
            <a:ext cx="1924050" cy="317500"/>
          </a:xfrm>
          <a:prstGeom prst="rect">
            <a:avLst/>
          </a:prstGeom>
          <a:solidFill>
            <a:srgbClr val="7590A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7590A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64" name="Oval 52"/>
          <p:cNvSpPr>
            <a:spLocks noChangeArrowheads="1"/>
          </p:cNvSpPr>
          <p:nvPr/>
        </p:nvSpPr>
        <p:spPr bwMode="auto">
          <a:xfrm>
            <a:off x="6527800" y="2857500"/>
            <a:ext cx="317500" cy="317500"/>
          </a:xfrm>
          <a:prstGeom prst="ellipse">
            <a:avLst/>
          </a:prstGeom>
          <a:gradFill rotWithShape="0">
            <a:gsLst>
              <a:gs pos="0">
                <a:srgbClr val="146B31">
                  <a:gamma/>
                  <a:shade val="46275"/>
                  <a:invGamma/>
                </a:srgbClr>
              </a:gs>
              <a:gs pos="100000">
                <a:srgbClr val="146B31"/>
              </a:gs>
            </a:gsLst>
            <a:lin ang="18900000" scaled="1"/>
          </a:gradFill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65" name="Line 53"/>
          <p:cNvSpPr>
            <a:spLocks noChangeShapeType="1"/>
          </p:cNvSpPr>
          <p:nvPr/>
        </p:nvSpPr>
        <p:spPr bwMode="auto">
          <a:xfrm>
            <a:off x="4225925" y="3016250"/>
            <a:ext cx="2222500" cy="0"/>
          </a:xfrm>
          <a:prstGeom prst="line">
            <a:avLst/>
          </a:prstGeom>
          <a:noFill/>
          <a:ln w="127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66" name="Line 54"/>
          <p:cNvSpPr>
            <a:spLocks noChangeShapeType="1"/>
          </p:cNvSpPr>
          <p:nvPr/>
        </p:nvSpPr>
        <p:spPr bwMode="auto">
          <a:xfrm flipV="1">
            <a:off x="6392863" y="2889250"/>
            <a:ext cx="0" cy="254000"/>
          </a:xfrm>
          <a:prstGeom prst="line">
            <a:avLst/>
          </a:prstGeom>
          <a:noFill/>
          <a:ln w="38100" cap="rnd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67" name="Line 55"/>
          <p:cNvSpPr>
            <a:spLocks noChangeShapeType="1"/>
          </p:cNvSpPr>
          <p:nvPr/>
        </p:nvSpPr>
        <p:spPr bwMode="auto">
          <a:xfrm flipV="1">
            <a:off x="6392863" y="3016250"/>
            <a:ext cx="230187" cy="127000"/>
          </a:xfrm>
          <a:prstGeom prst="line">
            <a:avLst/>
          </a:prstGeom>
          <a:noFill/>
          <a:ln w="38100" cap="rnd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68" name="Line 56"/>
          <p:cNvSpPr>
            <a:spLocks noChangeShapeType="1"/>
          </p:cNvSpPr>
          <p:nvPr/>
        </p:nvSpPr>
        <p:spPr bwMode="auto">
          <a:xfrm>
            <a:off x="6392863" y="2889250"/>
            <a:ext cx="230187" cy="127000"/>
          </a:xfrm>
          <a:prstGeom prst="line">
            <a:avLst/>
          </a:prstGeom>
          <a:noFill/>
          <a:ln w="38100" cap="rnd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69" name="Line 57"/>
          <p:cNvSpPr>
            <a:spLocks noChangeShapeType="1"/>
          </p:cNvSpPr>
          <p:nvPr/>
        </p:nvSpPr>
        <p:spPr bwMode="auto">
          <a:xfrm>
            <a:off x="4225925" y="3016250"/>
            <a:ext cx="2381250" cy="0"/>
          </a:xfrm>
          <a:prstGeom prst="line">
            <a:avLst/>
          </a:prstGeom>
          <a:noFill/>
          <a:ln w="63500">
            <a:solidFill>
              <a:srgbClr val="36538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70" name="Oval 58"/>
          <p:cNvSpPr>
            <a:spLocks noChangeArrowheads="1"/>
          </p:cNvSpPr>
          <p:nvPr/>
        </p:nvSpPr>
        <p:spPr bwMode="auto">
          <a:xfrm>
            <a:off x="4067175" y="2857500"/>
            <a:ext cx="317500" cy="317500"/>
          </a:xfrm>
          <a:prstGeom prst="ellipse">
            <a:avLst/>
          </a:prstGeom>
          <a:gradFill rotWithShape="0">
            <a:gsLst>
              <a:gs pos="0">
                <a:srgbClr val="FD9D22">
                  <a:gamma/>
                  <a:shade val="46275"/>
                  <a:invGamma/>
                </a:srgbClr>
              </a:gs>
              <a:gs pos="100000">
                <a:srgbClr val="FD9D22"/>
              </a:gs>
            </a:gsLst>
            <a:lin ang="18900000" scaled="1"/>
          </a:gradFill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71" name="Line 59"/>
          <p:cNvSpPr>
            <a:spLocks noChangeShapeType="1"/>
          </p:cNvSpPr>
          <p:nvPr/>
        </p:nvSpPr>
        <p:spPr bwMode="auto">
          <a:xfrm>
            <a:off x="3611563" y="3333750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72" name="Line 60"/>
          <p:cNvSpPr>
            <a:spLocks noChangeShapeType="1"/>
          </p:cNvSpPr>
          <p:nvPr/>
        </p:nvSpPr>
        <p:spPr bwMode="auto">
          <a:xfrm>
            <a:off x="4841875" y="3333750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73" name="Line 61"/>
          <p:cNvSpPr>
            <a:spLocks noChangeShapeType="1"/>
          </p:cNvSpPr>
          <p:nvPr/>
        </p:nvSpPr>
        <p:spPr bwMode="auto">
          <a:xfrm>
            <a:off x="6072188" y="3333750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74" name="Line 62"/>
          <p:cNvSpPr>
            <a:spLocks noChangeShapeType="1"/>
          </p:cNvSpPr>
          <p:nvPr/>
        </p:nvSpPr>
        <p:spPr bwMode="auto">
          <a:xfrm>
            <a:off x="7302500" y="3333750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75" name="Line 63"/>
          <p:cNvSpPr>
            <a:spLocks noChangeShapeType="1"/>
          </p:cNvSpPr>
          <p:nvPr/>
        </p:nvSpPr>
        <p:spPr bwMode="auto">
          <a:xfrm>
            <a:off x="8532813" y="3333750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76" name="Rectangle 64"/>
          <p:cNvSpPr>
            <a:spLocks noChangeArrowheads="1"/>
          </p:cNvSpPr>
          <p:nvPr/>
        </p:nvSpPr>
        <p:spPr bwMode="auto">
          <a:xfrm>
            <a:off x="2381250" y="3571875"/>
            <a:ext cx="1230313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lnSpc>
                <a:spcPct val="100000"/>
              </a:lnSpc>
              <a:buSzPct val="100000"/>
              <a:defRPr/>
            </a:pPr>
            <a:r>
              <a:rPr lang="en-US" sz="1100">
                <a:solidFill>
                  <a:srgbClr val="0000FF"/>
                </a:solidFill>
                <a:cs typeface="Arial" charset="0"/>
                <a:sym typeface="Arial" charset="0"/>
              </a:rPr>
              <a:t>Discrete</a:t>
            </a:r>
          </a:p>
        </p:txBody>
      </p:sp>
      <p:sp>
        <p:nvSpPr>
          <p:cNvPr id="474177" name="Rectangle 65"/>
          <p:cNvSpPr>
            <a:spLocks noChangeArrowheads="1"/>
          </p:cNvSpPr>
          <p:nvPr/>
        </p:nvSpPr>
        <p:spPr bwMode="auto">
          <a:xfrm>
            <a:off x="3611563" y="3571875"/>
            <a:ext cx="123031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lnSpc>
                <a:spcPct val="100000"/>
              </a:lnSpc>
              <a:buSzPct val="100000"/>
              <a:defRPr/>
            </a:pPr>
            <a:r>
              <a:rPr lang="en-US" sz="1100">
                <a:solidFill>
                  <a:srgbClr val="0000FF"/>
                </a:solidFill>
                <a:cs typeface="Arial" charset="0"/>
                <a:sym typeface="Arial" charset="0"/>
              </a:rPr>
              <a:t>Strategy Emerging</a:t>
            </a:r>
          </a:p>
        </p:txBody>
      </p:sp>
      <p:sp>
        <p:nvSpPr>
          <p:cNvPr id="474178" name="Rectangle 66"/>
          <p:cNvSpPr>
            <a:spLocks noChangeArrowheads="1"/>
          </p:cNvSpPr>
          <p:nvPr/>
        </p:nvSpPr>
        <p:spPr bwMode="auto">
          <a:xfrm>
            <a:off x="4841875" y="3571875"/>
            <a:ext cx="1230313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lnSpc>
                <a:spcPct val="100000"/>
              </a:lnSpc>
              <a:buSzPct val="100000"/>
              <a:defRPr/>
            </a:pPr>
            <a:r>
              <a:rPr lang="en-US" sz="1100">
                <a:solidFill>
                  <a:srgbClr val="0000FF"/>
                </a:solidFill>
                <a:cs typeface="Arial" charset="0"/>
                <a:sym typeface="Arial" charset="0"/>
              </a:rPr>
              <a:t>Enterprise Roll-out</a:t>
            </a:r>
          </a:p>
        </p:txBody>
      </p:sp>
      <p:sp>
        <p:nvSpPr>
          <p:cNvPr id="474179" name="Rectangle 67"/>
          <p:cNvSpPr>
            <a:spLocks noChangeArrowheads="1"/>
          </p:cNvSpPr>
          <p:nvPr/>
        </p:nvSpPr>
        <p:spPr bwMode="auto">
          <a:xfrm>
            <a:off x="6072188" y="3571875"/>
            <a:ext cx="123031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lnSpc>
                <a:spcPct val="100000"/>
              </a:lnSpc>
              <a:buSzPct val="100000"/>
              <a:defRPr/>
            </a:pPr>
            <a:r>
              <a:rPr lang="en-US" sz="1100">
                <a:solidFill>
                  <a:srgbClr val="0000FF"/>
                </a:solidFill>
                <a:cs typeface="Arial" charset="0"/>
                <a:sym typeface="Arial" charset="0"/>
              </a:rPr>
              <a:t>Enterprise Integration</a:t>
            </a:r>
          </a:p>
        </p:txBody>
      </p:sp>
      <p:sp>
        <p:nvSpPr>
          <p:cNvPr id="474180" name="Rectangle 68"/>
          <p:cNvSpPr>
            <a:spLocks noChangeArrowheads="1"/>
          </p:cNvSpPr>
          <p:nvPr/>
        </p:nvSpPr>
        <p:spPr bwMode="auto">
          <a:xfrm>
            <a:off x="7302500" y="3571875"/>
            <a:ext cx="1230313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lnSpc>
                <a:spcPct val="100000"/>
              </a:lnSpc>
              <a:buSzPct val="100000"/>
              <a:defRPr/>
            </a:pPr>
            <a:r>
              <a:rPr lang="en-US" sz="1100">
                <a:solidFill>
                  <a:srgbClr val="0000FF"/>
                </a:solidFill>
                <a:cs typeface="Arial" charset="0"/>
                <a:sym typeface="Arial" charset="0"/>
              </a:rPr>
              <a:t>Continuous Optimization</a:t>
            </a:r>
          </a:p>
        </p:txBody>
      </p:sp>
      <p:sp>
        <p:nvSpPr>
          <p:cNvPr id="474181" name="Rectangle 69"/>
          <p:cNvSpPr>
            <a:spLocks noChangeArrowheads="1"/>
          </p:cNvSpPr>
          <p:nvPr/>
        </p:nvSpPr>
        <p:spPr bwMode="auto">
          <a:xfrm>
            <a:off x="4762500" y="4008438"/>
            <a:ext cx="31750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  <a:buSzPct val="100000"/>
              <a:defRPr/>
            </a:pPr>
            <a:r>
              <a:rPr lang="en-US">
                <a:solidFill>
                  <a:srgbClr val="000000"/>
                </a:solidFill>
                <a:cs typeface="Arial" charset="0"/>
                <a:sym typeface="Arial" charset="0"/>
              </a:rPr>
              <a:t>Scope of services</a:t>
            </a:r>
          </a:p>
        </p:txBody>
      </p:sp>
      <p:sp>
        <p:nvSpPr>
          <p:cNvPr id="474182" name="Oval 70"/>
          <p:cNvSpPr>
            <a:spLocks noChangeArrowheads="1"/>
          </p:cNvSpPr>
          <p:nvPr/>
        </p:nvSpPr>
        <p:spPr bwMode="auto">
          <a:xfrm>
            <a:off x="317500" y="5556250"/>
            <a:ext cx="317500" cy="317500"/>
          </a:xfrm>
          <a:prstGeom prst="ellipse">
            <a:avLst/>
          </a:prstGeom>
          <a:gradFill rotWithShape="0">
            <a:gsLst>
              <a:gs pos="0">
                <a:srgbClr val="FD9D22">
                  <a:gamma/>
                  <a:shade val="46275"/>
                  <a:invGamma/>
                </a:srgbClr>
              </a:gs>
              <a:gs pos="100000">
                <a:srgbClr val="FD9D22"/>
              </a:gs>
            </a:gsLst>
            <a:lin ang="18900000" scaled="1"/>
          </a:gradFill>
          <a:ln w="9525">
            <a:solidFill>
              <a:srgbClr val="FD9D2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83" name="Rectangle 71"/>
          <p:cNvSpPr>
            <a:spLocks noChangeArrowheads="1"/>
          </p:cNvSpPr>
          <p:nvPr/>
        </p:nvSpPr>
        <p:spPr bwMode="auto">
          <a:xfrm>
            <a:off x="698500" y="5635625"/>
            <a:ext cx="15875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  <a:buSzPct val="100000"/>
              <a:defRPr/>
            </a:pPr>
            <a:r>
              <a:rPr lang="en-US" sz="1000">
                <a:solidFill>
                  <a:srgbClr val="000000"/>
                </a:solidFill>
                <a:cs typeface="Arial" charset="0"/>
                <a:sym typeface="Arial" charset="0"/>
              </a:rPr>
              <a:t>Assess current state</a:t>
            </a:r>
          </a:p>
        </p:txBody>
      </p:sp>
      <p:sp>
        <p:nvSpPr>
          <p:cNvPr id="474184" name="Oval 72"/>
          <p:cNvSpPr>
            <a:spLocks noChangeArrowheads="1"/>
          </p:cNvSpPr>
          <p:nvPr/>
        </p:nvSpPr>
        <p:spPr bwMode="auto">
          <a:xfrm>
            <a:off x="2381250" y="5556250"/>
            <a:ext cx="317500" cy="317500"/>
          </a:xfrm>
          <a:prstGeom prst="ellipse">
            <a:avLst/>
          </a:prstGeom>
          <a:gradFill rotWithShape="0">
            <a:gsLst>
              <a:gs pos="0">
                <a:srgbClr val="146B31">
                  <a:gamma/>
                  <a:shade val="46275"/>
                  <a:invGamma/>
                </a:srgbClr>
              </a:gs>
              <a:gs pos="100000">
                <a:srgbClr val="146B31"/>
              </a:gs>
            </a:gsLst>
            <a:lin ang="18900000" scaled="1"/>
          </a:gradFill>
          <a:ln w="9525">
            <a:solidFill>
              <a:srgbClr val="146B3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85" name="Rectangle 73"/>
          <p:cNvSpPr>
            <a:spLocks noChangeArrowheads="1"/>
          </p:cNvSpPr>
          <p:nvPr/>
        </p:nvSpPr>
        <p:spPr bwMode="auto">
          <a:xfrm>
            <a:off x="2762250" y="5635625"/>
            <a:ext cx="15875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  <a:buSzPct val="100000"/>
              <a:defRPr/>
            </a:pPr>
            <a:r>
              <a:rPr lang="en-US" sz="1000">
                <a:solidFill>
                  <a:srgbClr val="000000"/>
                </a:solidFill>
                <a:cs typeface="Arial" charset="0"/>
                <a:sym typeface="Arial" charset="0"/>
              </a:rPr>
              <a:t>Determine future state</a:t>
            </a:r>
          </a:p>
        </p:txBody>
      </p:sp>
      <p:sp>
        <p:nvSpPr>
          <p:cNvPr id="474186" name="Rectangle 74"/>
          <p:cNvSpPr>
            <a:spLocks noChangeArrowheads="1"/>
          </p:cNvSpPr>
          <p:nvPr/>
        </p:nvSpPr>
        <p:spPr bwMode="auto">
          <a:xfrm>
            <a:off x="4445000" y="5556250"/>
            <a:ext cx="317500" cy="317500"/>
          </a:xfrm>
          <a:prstGeom prst="rect">
            <a:avLst/>
          </a:prstGeom>
          <a:solidFill>
            <a:srgbClr val="75B18D"/>
          </a:solidFill>
          <a:ln w="9525">
            <a:solidFill>
              <a:srgbClr val="75B18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87" name="Rectangle 75"/>
          <p:cNvSpPr>
            <a:spLocks noChangeArrowheads="1"/>
          </p:cNvSpPr>
          <p:nvPr/>
        </p:nvSpPr>
        <p:spPr bwMode="auto">
          <a:xfrm>
            <a:off x="4826000" y="5635625"/>
            <a:ext cx="18256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SzPct val="100000"/>
              <a:defRPr/>
            </a:pPr>
            <a:r>
              <a:rPr lang="en-US" sz="1000">
                <a:solidFill>
                  <a:srgbClr val="000000"/>
                </a:solidFill>
                <a:cs typeface="Arial" charset="0"/>
                <a:sym typeface="Arial" charset="0"/>
              </a:rPr>
              <a:t>Identify required capabilities and initiatives</a:t>
            </a:r>
          </a:p>
        </p:txBody>
      </p:sp>
      <p:sp>
        <p:nvSpPr>
          <p:cNvPr id="474188" name="Line 76"/>
          <p:cNvSpPr>
            <a:spLocks noChangeShapeType="1"/>
          </p:cNvSpPr>
          <p:nvPr/>
        </p:nvSpPr>
        <p:spPr bwMode="auto">
          <a:xfrm>
            <a:off x="6667500" y="5715000"/>
            <a:ext cx="635000" cy="0"/>
          </a:xfrm>
          <a:prstGeom prst="line">
            <a:avLst/>
          </a:prstGeom>
          <a:noFill/>
          <a:ln w="63500">
            <a:solidFill>
              <a:srgbClr val="36538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4189" name="Rectangle 77"/>
          <p:cNvSpPr>
            <a:spLocks noChangeArrowheads="1"/>
          </p:cNvSpPr>
          <p:nvPr/>
        </p:nvSpPr>
        <p:spPr bwMode="auto">
          <a:xfrm>
            <a:off x="7381875" y="5635625"/>
            <a:ext cx="17462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  <a:buSzPct val="100000"/>
              <a:defRPr/>
            </a:pPr>
            <a:r>
              <a:rPr lang="en-US" sz="1000">
                <a:solidFill>
                  <a:srgbClr val="000000"/>
                </a:solidFill>
                <a:cs typeface="Arial" charset="0"/>
                <a:sym typeface="Arial" charset="0"/>
              </a:rPr>
              <a:t>Develop roadmaps</a:t>
            </a:r>
          </a:p>
        </p:txBody>
      </p:sp>
      <p:sp>
        <p:nvSpPr>
          <p:cNvPr id="474190" name="Rectangle 78"/>
          <p:cNvSpPr>
            <a:spLocks noChangeArrowheads="1"/>
          </p:cNvSpPr>
          <p:nvPr/>
        </p:nvSpPr>
        <p:spPr bwMode="auto">
          <a:xfrm>
            <a:off x="190500" y="809625"/>
            <a:ext cx="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r>
              <a:rPr lang="en-US" sz="1800">
                <a:solidFill>
                  <a:srgbClr val="4C61FA"/>
                </a:solidFill>
                <a:cs typeface="Arial" charset="0"/>
              </a:rPr>
              <a:t>Maturity Assessment Summary</a:t>
            </a:r>
          </a:p>
        </p:txBody>
      </p:sp>
      <p:sp>
        <p:nvSpPr>
          <p:cNvPr id="56398" name="TextBox 79"/>
          <p:cNvSpPr txBox="1">
            <a:spLocks noChangeArrowheads="1"/>
          </p:cNvSpPr>
          <p:nvPr/>
        </p:nvSpPr>
        <p:spPr bwMode="auto">
          <a:xfrm>
            <a:off x="228600" y="158750"/>
            <a:ext cx="4713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 smtClean="0"/>
              <a:t>Sample</a:t>
            </a:r>
            <a:r>
              <a:rPr lang="en-US" sz="2000" b="0" dirty="0"/>
              <a:t>: 5. IBM Gap Analysis Overview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 once client specific information added</a:t>
            </a:r>
            <a:endParaRPr lang="en-US" b="1">
              <a:solidFill>
                <a:srgbClr val="354CF9"/>
              </a:solidFill>
            </a:endParaRPr>
          </a:p>
        </p:txBody>
      </p:sp>
      <p:sp>
        <p:nvSpPr>
          <p:cNvPr id="5640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675B0C-A2FD-1344-B750-2F46F6429E88}" type="slidenum">
              <a:rPr lang="en-US" sz="800" b="0">
                <a:cs typeface="Arial" charset="0"/>
              </a:rPr>
              <a:pPr eaLnBrk="1" hangingPunct="1"/>
              <a:t>12</a:t>
            </a:fld>
            <a:endParaRPr lang="en-US" sz="800" b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Text Box 2"/>
          <p:cNvSpPr txBox="1">
            <a:spLocks noChangeArrowheads="1"/>
          </p:cNvSpPr>
          <p:nvPr/>
        </p:nvSpPr>
        <p:spPr bwMode="auto">
          <a:xfrm>
            <a:off x="0" y="1503363"/>
            <a:ext cx="3581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88925" indent="-288925" algn="l" eaLnBrk="0" hangingPunct="0">
              <a:defRPr sz="2200" b="1">
                <a:solidFill>
                  <a:schemeClr val="hlink"/>
                </a:solidFill>
                <a:latin typeface="Arial" charset="0"/>
                <a:ea typeface="ＭＳ Ｐゴシック" charset="0"/>
              </a:defRPr>
            </a:lvl1pPr>
            <a:lvl2pPr marL="566738" indent="-161925" algn="l" eaLnBrk="0" hangingPunct="0">
              <a:defRPr sz="2200" b="1">
                <a:solidFill>
                  <a:schemeClr val="hlink"/>
                </a:solidFill>
                <a:latin typeface="Arial" charset="0"/>
                <a:ea typeface="ＭＳ Ｐゴシック" charset="0"/>
              </a:defRPr>
            </a:lvl2pPr>
            <a:lvl3pPr marL="1257300" indent="-342900" algn="l" eaLnBrk="0" hangingPunct="0">
              <a:defRPr sz="2200" b="1">
                <a:solidFill>
                  <a:schemeClr val="hlink"/>
                </a:solidFill>
                <a:latin typeface="Arial" charset="0"/>
                <a:ea typeface="ＭＳ Ｐゴシック" charset="0"/>
              </a:defRPr>
            </a:lvl3pPr>
            <a:lvl4pPr marL="1714500" indent="-342900" algn="l" eaLnBrk="0" hangingPunct="0">
              <a:defRPr sz="2200" b="1">
                <a:solidFill>
                  <a:schemeClr val="hlink"/>
                </a:solidFill>
                <a:latin typeface="Arial" charset="0"/>
                <a:ea typeface="ＭＳ Ｐゴシック" charset="0"/>
              </a:defRPr>
            </a:lvl4pPr>
            <a:lvl5pPr marL="2171700" indent="-342900" algn="l" eaLnBrk="0" hangingPunct="0">
              <a:defRPr sz="2200" b="1">
                <a:solidFill>
                  <a:schemeClr val="hlink"/>
                </a:solidFill>
                <a:latin typeface="Arial" charset="0"/>
                <a:ea typeface="ＭＳ Ｐゴシック" charset="0"/>
              </a:defRPr>
            </a:lvl5pPr>
            <a:lvl6pPr marL="2628900" indent="-342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charset="0"/>
                <a:ea typeface="ＭＳ Ｐゴシック" charset="0"/>
              </a:defRPr>
            </a:lvl6pPr>
            <a:lvl7pPr marL="3086100" indent="-342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charset="0"/>
                <a:ea typeface="ＭＳ Ｐゴシック" charset="0"/>
              </a:defRPr>
            </a:lvl7pPr>
            <a:lvl8pPr marL="3543300" indent="-342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charset="0"/>
                <a:ea typeface="ＭＳ Ｐゴシック" charset="0"/>
              </a:defRPr>
            </a:lvl8pPr>
            <a:lvl9pPr marL="4000500" indent="-342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endParaRPr lang="en-US" sz="1600" b="0" smtClean="0">
              <a:solidFill>
                <a:schemeClr val="tx1"/>
              </a:solidFill>
              <a:cs typeface="Arial" charset="0"/>
            </a:endParaRPr>
          </a:p>
          <a:p>
            <a:pPr eaLnBrk="1" hangingPunct="1">
              <a:lnSpc>
                <a:spcPct val="100000"/>
              </a:lnSpc>
              <a:buSzPct val="100000"/>
              <a:buFontTx/>
              <a:buAutoNum type="arabicPeriod"/>
              <a:defRPr/>
            </a:pPr>
            <a:r>
              <a:rPr lang="en-US" sz="1600" b="0" smtClean="0">
                <a:solidFill>
                  <a:schemeClr val="tx1"/>
                </a:solidFill>
                <a:cs typeface="Arial" charset="0"/>
              </a:rPr>
              <a:t>The assessed Current State:</a:t>
            </a:r>
          </a:p>
          <a:p>
            <a:pPr lvl="1" eaLnBrk="1" hangingPunct="1">
              <a:lnSpc>
                <a:spcPct val="100000"/>
              </a:lnSpc>
              <a:buSzPct val="100000"/>
              <a:buFontTx/>
              <a:buChar char="•"/>
              <a:defRPr/>
            </a:pPr>
            <a:r>
              <a:rPr lang="en-US" sz="1400" b="0" i="1" smtClean="0">
                <a:solidFill>
                  <a:schemeClr val="tx1"/>
                </a:solidFill>
                <a:cs typeface="Arial" charset="0"/>
              </a:rPr>
              <a:t>Enterprise Rollout</a:t>
            </a:r>
            <a:r>
              <a:rPr lang="en-US" sz="1400" b="0" smtClean="0">
                <a:solidFill>
                  <a:schemeClr val="tx1"/>
                </a:solidFill>
                <a:cs typeface="Arial" charset="0"/>
              </a:rPr>
              <a:t> (</a:t>
            </a:r>
            <a:r>
              <a:rPr lang="en-US" sz="1400" b="0" i="1" smtClean="0">
                <a:solidFill>
                  <a:schemeClr val="tx1"/>
                </a:solidFill>
                <a:cs typeface="Arial" charset="0"/>
              </a:rPr>
              <a:t>and above)</a:t>
            </a:r>
            <a:r>
              <a:rPr lang="en-US" sz="1400" b="0" smtClean="0">
                <a:solidFill>
                  <a:schemeClr val="tx1"/>
                </a:solidFill>
                <a:cs typeface="Arial" charset="0"/>
              </a:rPr>
              <a:t> = </a:t>
            </a:r>
            <a:br>
              <a:rPr lang="en-US" sz="1400" b="0" smtClean="0">
                <a:solidFill>
                  <a:schemeClr val="tx1"/>
                </a:solidFill>
                <a:cs typeface="Arial" charset="0"/>
              </a:rPr>
            </a:br>
            <a:r>
              <a:rPr lang="en-US" sz="1400" b="0" smtClean="0">
                <a:solidFill>
                  <a:schemeClr val="tx1"/>
                </a:solidFill>
                <a:cs typeface="Arial" charset="0"/>
              </a:rPr>
              <a:t>3.0 or higher</a:t>
            </a:r>
          </a:p>
          <a:p>
            <a:pPr lvl="1" eaLnBrk="1" hangingPunct="1">
              <a:lnSpc>
                <a:spcPct val="100000"/>
              </a:lnSpc>
              <a:buSzPct val="100000"/>
              <a:buFontTx/>
              <a:buChar char="•"/>
              <a:defRPr/>
            </a:pPr>
            <a:r>
              <a:rPr lang="en-US" sz="1400" b="0" i="1" smtClean="0">
                <a:solidFill>
                  <a:schemeClr val="tx1"/>
                </a:solidFill>
                <a:cs typeface="Arial" charset="0"/>
              </a:rPr>
              <a:t>Strategy Emerging</a:t>
            </a:r>
            <a:r>
              <a:rPr lang="en-US" sz="1400" b="0" smtClean="0">
                <a:solidFill>
                  <a:schemeClr val="tx1"/>
                </a:solidFill>
                <a:cs typeface="Arial" charset="0"/>
              </a:rPr>
              <a:t> = </a:t>
            </a:r>
            <a:br>
              <a:rPr lang="en-US" sz="1400" b="0" smtClean="0">
                <a:solidFill>
                  <a:schemeClr val="tx1"/>
                </a:solidFill>
                <a:cs typeface="Arial" charset="0"/>
              </a:rPr>
            </a:br>
            <a:r>
              <a:rPr lang="en-US" sz="1400" b="0" smtClean="0">
                <a:solidFill>
                  <a:schemeClr val="tx1"/>
                </a:solidFill>
                <a:cs typeface="Arial" charset="0"/>
              </a:rPr>
              <a:t>between 1.5 and 3.0</a:t>
            </a:r>
          </a:p>
          <a:p>
            <a:pPr lvl="1" eaLnBrk="1" hangingPunct="1">
              <a:lnSpc>
                <a:spcPct val="100000"/>
              </a:lnSpc>
              <a:buSzPct val="100000"/>
              <a:buFontTx/>
              <a:buChar char="•"/>
              <a:defRPr/>
            </a:pPr>
            <a:r>
              <a:rPr lang="en-US" sz="1400" b="0" i="1" smtClean="0">
                <a:solidFill>
                  <a:schemeClr val="tx1"/>
                </a:solidFill>
                <a:cs typeface="Arial" charset="0"/>
              </a:rPr>
              <a:t>Discrete </a:t>
            </a:r>
            <a:r>
              <a:rPr lang="en-US" sz="1400" b="0" smtClean="0">
                <a:solidFill>
                  <a:schemeClr val="tx1"/>
                </a:solidFill>
                <a:cs typeface="Arial" charset="0"/>
              </a:rPr>
              <a:t>= </a:t>
            </a:r>
          </a:p>
          <a:p>
            <a:pPr lvl="1" eaLnBrk="1" hangingPunct="1">
              <a:lnSpc>
                <a:spcPct val="100000"/>
              </a:lnSpc>
              <a:buSzPct val="100000"/>
              <a:buFontTx/>
              <a:buChar char="•"/>
              <a:defRPr/>
            </a:pPr>
            <a:r>
              <a:rPr lang="en-US" sz="1400" b="0" smtClean="0">
                <a:solidFill>
                  <a:schemeClr val="tx1"/>
                </a:solidFill>
                <a:cs typeface="Arial" charset="0"/>
              </a:rPr>
              <a:t>1.5 or lower</a:t>
            </a:r>
          </a:p>
          <a:p>
            <a:pPr eaLnBrk="1" hangingPunct="1">
              <a:buSzPct val="100000"/>
              <a:buFontTx/>
              <a:buAutoNum type="arabicPeriod"/>
              <a:defRPr/>
            </a:pPr>
            <a:r>
              <a:rPr lang="en-US" sz="1600" b="0" smtClean="0">
                <a:solidFill>
                  <a:schemeClr val="tx1"/>
                </a:solidFill>
                <a:cs typeface="Arial" charset="0"/>
              </a:rPr>
              <a:t>The assessed percentage occupancy (IBM vs. competitor):</a:t>
            </a:r>
          </a:p>
          <a:p>
            <a:pPr lvl="1" eaLnBrk="1" hangingPunct="1">
              <a:lnSpc>
                <a:spcPct val="100000"/>
              </a:lnSpc>
              <a:buSzPct val="100000"/>
              <a:buFontTx/>
              <a:buChar char="•"/>
              <a:defRPr/>
            </a:pPr>
            <a:r>
              <a:rPr lang="en-US" sz="1400" b="0" smtClean="0">
                <a:solidFill>
                  <a:schemeClr val="tx1"/>
                </a:solidFill>
                <a:cs typeface="Arial" charset="0"/>
              </a:rPr>
              <a:t>IBM occupancy &gt; 50%</a:t>
            </a:r>
          </a:p>
          <a:p>
            <a:pPr lvl="1" eaLnBrk="1" hangingPunct="1">
              <a:lnSpc>
                <a:spcPct val="100000"/>
              </a:lnSpc>
              <a:buSzPct val="100000"/>
              <a:buFontTx/>
              <a:buChar char="•"/>
              <a:defRPr/>
            </a:pPr>
            <a:r>
              <a:rPr lang="en-US" sz="1400" b="0" smtClean="0">
                <a:solidFill>
                  <a:schemeClr val="tx1"/>
                </a:solidFill>
                <a:cs typeface="Arial" charset="0"/>
              </a:rPr>
              <a:t>IBM occupancy between </a:t>
            </a:r>
            <a:br>
              <a:rPr lang="en-US" sz="1400" b="0" smtClean="0">
                <a:solidFill>
                  <a:schemeClr val="tx1"/>
                </a:solidFill>
                <a:cs typeface="Arial" charset="0"/>
              </a:rPr>
            </a:br>
            <a:r>
              <a:rPr lang="en-US" sz="1400" b="0" smtClean="0">
                <a:solidFill>
                  <a:schemeClr val="tx1"/>
                </a:solidFill>
                <a:cs typeface="Arial" charset="0"/>
              </a:rPr>
              <a:t>30% and 50%, inclusive</a:t>
            </a:r>
          </a:p>
          <a:p>
            <a:pPr lvl="1" eaLnBrk="1" hangingPunct="1">
              <a:lnSpc>
                <a:spcPct val="100000"/>
              </a:lnSpc>
              <a:buSzPct val="100000"/>
              <a:buFontTx/>
              <a:buChar char="•"/>
              <a:defRPr/>
            </a:pPr>
            <a:r>
              <a:rPr lang="en-US" sz="1400" b="0" smtClean="0">
                <a:solidFill>
                  <a:schemeClr val="tx1"/>
                </a:solidFill>
                <a:cs typeface="Arial" charset="0"/>
              </a:rPr>
              <a:t>Both IBM and Competitive occupancy &lt; 30%</a:t>
            </a:r>
          </a:p>
          <a:p>
            <a:pPr lvl="1" eaLnBrk="1" hangingPunct="1">
              <a:lnSpc>
                <a:spcPct val="100000"/>
              </a:lnSpc>
              <a:buSzPct val="100000"/>
              <a:buFontTx/>
              <a:buChar char="•"/>
              <a:defRPr/>
            </a:pPr>
            <a:r>
              <a:rPr lang="en-US" sz="1400" b="0" smtClean="0">
                <a:solidFill>
                  <a:schemeClr val="tx1"/>
                </a:solidFill>
                <a:cs typeface="Arial" charset="0"/>
              </a:rPr>
              <a:t>Competitive occupancy between 30% and 50%, inclusive</a:t>
            </a:r>
          </a:p>
          <a:p>
            <a:pPr lvl="1" eaLnBrk="1" hangingPunct="1">
              <a:lnSpc>
                <a:spcPct val="100000"/>
              </a:lnSpc>
              <a:buSzPct val="100000"/>
              <a:buFontTx/>
              <a:buChar char="•"/>
              <a:defRPr/>
            </a:pPr>
            <a:r>
              <a:rPr lang="en-US" sz="1400" b="0" smtClean="0">
                <a:solidFill>
                  <a:schemeClr val="tx1"/>
                </a:solidFill>
                <a:cs typeface="Arial" charset="0"/>
              </a:rPr>
              <a:t>Competitive occupancy &gt; 50%</a:t>
            </a:r>
          </a:p>
          <a:p>
            <a:pPr eaLnBrk="1" hangingPunct="1">
              <a:lnSpc>
                <a:spcPct val="100000"/>
              </a:lnSpc>
              <a:defRPr/>
            </a:pPr>
            <a:endParaRPr lang="en-US" sz="1200" b="0" smtClean="0">
              <a:solidFill>
                <a:schemeClr val="tx1"/>
              </a:solidFill>
              <a:cs typeface="Arial" charset="0"/>
            </a:endParaRPr>
          </a:p>
          <a:p>
            <a:pPr eaLnBrk="1" hangingPunct="1">
              <a:lnSpc>
                <a:spcPct val="100000"/>
              </a:lnSpc>
              <a:defRPr/>
            </a:pPr>
            <a:endParaRPr lang="en-US" sz="1200" b="0" smtClean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476163" name="Text Box 3"/>
          <p:cNvSpPr txBox="1">
            <a:spLocks noChangeArrowheads="1"/>
          </p:cNvSpPr>
          <p:nvPr/>
        </p:nvSpPr>
        <p:spPr bwMode="auto">
          <a:xfrm>
            <a:off x="0" y="1492250"/>
            <a:ext cx="4191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600" b="0">
                <a:cs typeface="Arial" charset="0"/>
              </a:rPr>
              <a:t>IT Capabilities are listed based on both: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-1588" y="-1588"/>
            <a:ext cx="244476" cy="368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1800" b="0">
                <a:cs typeface="Arial" charset="0"/>
              </a:rPr>
              <a:t> </a:t>
            </a:r>
          </a:p>
        </p:txBody>
      </p:sp>
      <p:sp>
        <p:nvSpPr>
          <p:cNvPr id="476165" name="Text Box 5"/>
          <p:cNvSpPr txBox="1">
            <a:spLocks noChangeArrowheads="1"/>
          </p:cNvSpPr>
          <p:nvPr/>
        </p:nvSpPr>
        <p:spPr bwMode="auto">
          <a:xfrm rot="16200000">
            <a:off x="1849438" y="3732212"/>
            <a:ext cx="32004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SzPct val="100000"/>
              <a:buFont typeface="Wingdings" charset="0"/>
              <a:buNone/>
              <a:defRPr/>
            </a:pPr>
            <a:r>
              <a:rPr lang="en-US" b="0">
                <a:cs typeface="Arial" charset="0"/>
              </a:rPr>
              <a:t>Adoption level across the enterprise</a:t>
            </a:r>
          </a:p>
        </p:txBody>
      </p:sp>
      <p:sp>
        <p:nvSpPr>
          <p:cNvPr id="476166" name="Rectangle 6"/>
          <p:cNvSpPr>
            <a:spLocks noChangeArrowheads="1"/>
          </p:cNvSpPr>
          <p:nvPr/>
        </p:nvSpPr>
        <p:spPr bwMode="auto">
          <a:xfrm>
            <a:off x="8001000" y="5295900"/>
            <a:ext cx="863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SzPct val="200000"/>
              <a:buFontTx/>
              <a:buChar char="■"/>
              <a:defRPr/>
            </a:pPr>
            <a:r>
              <a:rPr lang="en-US" sz="800">
                <a:solidFill>
                  <a:srgbClr val="000000"/>
                </a:solidFill>
                <a:cs typeface="Arial" charset="0"/>
                <a:sym typeface="Arial" charset="0"/>
              </a:rPr>
              <a:t>Weakness</a:t>
            </a:r>
          </a:p>
        </p:txBody>
      </p:sp>
      <p:sp>
        <p:nvSpPr>
          <p:cNvPr id="476167" name="Rectangle 7"/>
          <p:cNvSpPr>
            <a:spLocks noChangeArrowheads="1"/>
          </p:cNvSpPr>
          <p:nvPr/>
        </p:nvSpPr>
        <p:spPr bwMode="auto">
          <a:xfrm>
            <a:off x="5181600" y="5257800"/>
            <a:ext cx="7493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SzPct val="200000"/>
              <a:buFontTx/>
              <a:buChar char="■"/>
              <a:defRPr/>
            </a:pPr>
            <a:r>
              <a:rPr lang="en-US" sz="800">
                <a:solidFill>
                  <a:srgbClr val="000000"/>
                </a:solidFill>
                <a:cs typeface="Arial" charset="0"/>
                <a:sym typeface="Arial" charset="0"/>
              </a:rPr>
              <a:t>Threat</a:t>
            </a:r>
          </a:p>
        </p:txBody>
      </p:sp>
      <p:sp>
        <p:nvSpPr>
          <p:cNvPr id="476168" name="Rectangle 8"/>
          <p:cNvSpPr>
            <a:spLocks noChangeArrowheads="1"/>
          </p:cNvSpPr>
          <p:nvPr/>
        </p:nvSpPr>
        <p:spPr bwMode="auto">
          <a:xfrm>
            <a:off x="6540500" y="5257800"/>
            <a:ext cx="10033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SzPct val="200000"/>
              <a:buFontTx/>
              <a:buChar char="■"/>
              <a:defRPr/>
            </a:pPr>
            <a:r>
              <a:rPr lang="en-US" sz="800">
                <a:solidFill>
                  <a:srgbClr val="000000"/>
                </a:solidFill>
                <a:cs typeface="Arial" charset="0"/>
                <a:sym typeface="Arial" charset="0"/>
              </a:rPr>
              <a:t>Opportunity</a:t>
            </a:r>
          </a:p>
        </p:txBody>
      </p:sp>
      <p:sp>
        <p:nvSpPr>
          <p:cNvPr id="476169" name="Rectangle 9"/>
          <p:cNvSpPr>
            <a:spLocks noChangeArrowheads="1"/>
          </p:cNvSpPr>
          <p:nvPr/>
        </p:nvSpPr>
        <p:spPr bwMode="auto">
          <a:xfrm>
            <a:off x="3733800" y="5257800"/>
            <a:ext cx="8382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SzPct val="200000"/>
              <a:buFontTx/>
              <a:buChar char="■"/>
              <a:defRPr/>
            </a:pPr>
            <a:r>
              <a:rPr lang="en-US" sz="800">
                <a:solidFill>
                  <a:srgbClr val="000000"/>
                </a:solidFill>
                <a:cs typeface="Arial" charset="0"/>
                <a:sym typeface="Arial" charset="0"/>
              </a:rPr>
              <a:t>Strength</a:t>
            </a:r>
          </a:p>
        </p:txBody>
      </p:sp>
      <p:sp>
        <p:nvSpPr>
          <p:cNvPr id="476170" name="Rectangle 10"/>
          <p:cNvSpPr>
            <a:spLocks noChangeArrowheads="1"/>
          </p:cNvSpPr>
          <p:nvPr/>
        </p:nvSpPr>
        <p:spPr bwMode="auto">
          <a:xfrm>
            <a:off x="76200" y="533400"/>
            <a:ext cx="8915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>
              <a:defRPr/>
            </a:pPr>
            <a:r>
              <a:rPr lang="en-US" sz="2000" b="0">
                <a:solidFill>
                  <a:srgbClr val="0070C0"/>
                </a:solidFill>
                <a:cs typeface="+mn-cs"/>
              </a:rPr>
              <a:t>Interpreting the Heat Map:  Based on correlation between CIR adoption model and IBM occupancy, it identifies areas of strength, weakness, opportunity and threat</a:t>
            </a:r>
          </a:p>
        </p:txBody>
      </p:sp>
      <p:sp>
        <p:nvSpPr>
          <p:cNvPr id="476171" name="Text Box 11"/>
          <p:cNvSpPr txBox="1">
            <a:spLocks noChangeArrowheads="1"/>
          </p:cNvSpPr>
          <p:nvPr/>
        </p:nvSpPr>
        <p:spPr bwMode="auto">
          <a:xfrm>
            <a:off x="76200" y="5408613"/>
            <a:ext cx="4191000" cy="123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 i="1">
                <a:solidFill>
                  <a:srgbClr val="6600FF"/>
                </a:solidFill>
                <a:cs typeface="Arial" charset="0"/>
              </a:rPr>
              <a:t>Note1</a:t>
            </a:r>
            <a:r>
              <a:rPr lang="en-US" sz="1000">
                <a:solidFill>
                  <a:srgbClr val="6600FF"/>
                </a:solidFill>
                <a:cs typeface="Arial" charset="0"/>
              </a:rPr>
              <a:t>:</a:t>
            </a:r>
            <a:r>
              <a:rPr lang="en-US" sz="1000" b="0">
                <a:cs typeface="Arial" charset="0"/>
              </a:rPr>
              <a:t>  Due to the ranges selected, it is possible for the </a:t>
            </a:r>
            <a:r>
              <a:rPr lang="en-US" sz="1000" b="0" i="1">
                <a:cs typeface="Arial" charset="0"/>
              </a:rPr>
              <a:t>same</a:t>
            </a:r>
            <a:r>
              <a:rPr lang="en-US" sz="1000" b="0">
                <a:cs typeface="Arial" charset="0"/>
              </a:rPr>
              <a:t> </a:t>
            </a:r>
            <a:br>
              <a:rPr lang="en-US" sz="1000" b="0">
                <a:cs typeface="Arial" charset="0"/>
              </a:rPr>
            </a:br>
            <a:r>
              <a:rPr lang="en-US" sz="1000" b="0">
                <a:cs typeface="Arial" charset="0"/>
              </a:rPr>
              <a:t>IT Capability to be listed in </a:t>
            </a:r>
            <a:r>
              <a:rPr lang="en-US" sz="1000" b="0" i="1" u="sng">
                <a:cs typeface="Arial" charset="0"/>
              </a:rPr>
              <a:t>two</a:t>
            </a:r>
            <a:r>
              <a:rPr lang="en-US" sz="1000" b="0" i="1">
                <a:cs typeface="Arial" charset="0"/>
              </a:rPr>
              <a:t> columns</a:t>
            </a:r>
            <a:r>
              <a:rPr lang="en-US" sz="1000" b="0">
                <a:cs typeface="Arial" charset="0"/>
              </a:rPr>
              <a:t>, depending on the assessed IBM vs. Competitive occupancy percentages.  (e.g., 45% IBM and 40% Competitor would create a duplicate entry in </a:t>
            </a:r>
            <a:r>
              <a:rPr lang="en-US" sz="1000" b="0" i="1">
                <a:cs typeface="Arial" charset="0"/>
              </a:rPr>
              <a:t>both</a:t>
            </a:r>
            <a:r>
              <a:rPr lang="en-US" sz="1000" b="0">
                <a:cs typeface="Arial" charset="0"/>
              </a:rPr>
              <a:t> columns 2 and 4, as shown in the example with </a:t>
            </a:r>
            <a:r>
              <a:rPr lang="ja-JP" altLang="en-US" sz="1000" b="0">
                <a:latin typeface="Arial"/>
                <a:cs typeface="Arial" charset="0"/>
              </a:rPr>
              <a:t>‘</a:t>
            </a:r>
            <a:r>
              <a:rPr lang="en-US" sz="1000" b="0">
                <a:cs typeface="Arial" charset="0"/>
              </a:rPr>
              <a:t>Threat Management</a:t>
            </a:r>
            <a:r>
              <a:rPr lang="ja-JP" altLang="en-US" sz="1000" b="0">
                <a:latin typeface="Arial"/>
                <a:cs typeface="Arial" charset="0"/>
              </a:rPr>
              <a:t>’</a:t>
            </a:r>
            <a:r>
              <a:rPr lang="en-US" sz="1000" b="0">
                <a:cs typeface="Arial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 i="1">
                <a:solidFill>
                  <a:srgbClr val="6600FF"/>
                </a:solidFill>
                <a:cs typeface="Arial" charset="0"/>
              </a:rPr>
              <a:t>Note2</a:t>
            </a:r>
            <a:r>
              <a:rPr lang="en-US" sz="1000">
                <a:cs typeface="Arial" charset="0"/>
              </a:rPr>
              <a:t>:</a:t>
            </a:r>
            <a:r>
              <a:rPr lang="en-US" sz="1000" b="0">
                <a:cs typeface="Arial" charset="0"/>
              </a:rPr>
              <a:t>  If one of the two assessments listed above is not done for a particular IT Capability, it will be listed in the bottom row.</a:t>
            </a:r>
          </a:p>
        </p:txBody>
      </p:sp>
      <p:sp>
        <p:nvSpPr>
          <p:cNvPr id="476172" name="Oval 12"/>
          <p:cNvSpPr>
            <a:spLocks noChangeArrowheads="1"/>
          </p:cNvSpPr>
          <p:nvPr/>
        </p:nvSpPr>
        <p:spPr bwMode="auto">
          <a:xfrm>
            <a:off x="6581775" y="5257800"/>
            <a:ext cx="795338" cy="304800"/>
          </a:xfrm>
          <a:prstGeom prst="ellipse">
            <a:avLst/>
          </a:prstGeom>
          <a:noFill/>
          <a:ln w="1270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76173" name="Group 13"/>
          <p:cNvGraphicFramePr>
            <a:graphicFrameLocks noGrp="1"/>
          </p:cNvGraphicFramePr>
          <p:nvPr/>
        </p:nvGraphicFramePr>
        <p:xfrm>
          <a:off x="3581400" y="2438400"/>
          <a:ext cx="5486400" cy="2882904"/>
        </p:xfrm>
        <a:graphic>
          <a:graphicData uri="http://schemas.openxmlformats.org/drawingml/2006/table">
            <a:tbl>
              <a:tblPr/>
              <a:tblGrid>
                <a:gridCol w="542925"/>
                <a:gridCol w="782638"/>
                <a:gridCol w="884237"/>
                <a:gridCol w="1066800"/>
                <a:gridCol w="990600"/>
                <a:gridCol w="1219200"/>
              </a:tblGrid>
              <a:tr h="4114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Current State Capability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High IBM Occupancy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&gt; 50% IBM</a:t>
                      </a:r>
                    </a:p>
                  </a:txBody>
                  <a:tcPr marT="45711" marB="4571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IBM Occupancy from 30% to 50%</a:t>
                      </a:r>
                    </a:p>
                  </a:txBody>
                  <a:tcPr marT="45711" marB="4571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IBM Occupancy &amp; Competitive Occupancy both &lt; 30%</a:t>
                      </a:r>
                    </a:p>
                  </a:txBody>
                  <a:tcPr marT="45711" marB="4571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Competitive Occupancy from 30% to 50%</a:t>
                      </a:r>
                    </a:p>
                  </a:txBody>
                  <a:tcPr marT="45711" marB="4571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High Competitive Occupancy &gt; 50% Comp</a:t>
                      </a:r>
                    </a:p>
                  </a:txBody>
                  <a:tcPr marT="45711" marB="4571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640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Enterprise Roll-out  (and above)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●Workload Optimization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rgbClr val="FFFF00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●Content Management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</a:t>
                      </a: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(see </a:t>
                      </a:r>
                      <a:r>
                        <a:rPr kumimoji="0" lang="en-US" sz="800" b="1" i="1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Note1</a:t>
                      </a: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00"/>
                        </a:gs>
                        <a:gs pos="100000">
                          <a:srgbClr val="00FF00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●Development Support Services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●Content  Management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</a:t>
                      </a: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(see </a:t>
                      </a:r>
                      <a:r>
                        <a:rPr kumimoji="0" lang="en-US" sz="800" b="1" i="1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Note1</a:t>
                      </a: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00"/>
                        </a:gs>
                        <a:gs pos="100000">
                          <a:srgbClr val="FFFF00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●Storage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●Network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00"/>
                        </a:gs>
                        <a:gs pos="100000">
                          <a:srgbClr val="FF0000"/>
                        </a:gs>
                      </a:gsLst>
                      <a:lin ang="0" scaled="1"/>
                    </a:gradFill>
                  </a:tcPr>
                </a:tc>
              </a:tr>
              <a:tr h="6269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Strategy Emerging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●RISC/Unix Servers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rgbClr val="FFFF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CA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rgbClr val="FFFF00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●User Workstation Management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●Service Strategy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00"/>
                        </a:gs>
                        <a:gs pos="100000">
                          <a:srgbClr val="FF0000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●Service Transition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●Service Design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0000"/>
                        </a:gs>
                        <a:gs pos="100000">
                          <a:srgbClr val="00FF00"/>
                        </a:gs>
                      </a:gsLst>
                      <a:lin ang="5400000" scaled="1"/>
                    </a:gradFill>
                  </a:tcPr>
                </a:tc>
              </a:tr>
              <a:tr h="6253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Discrete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●Master Data Management (MDM)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CA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00"/>
                        </a:gs>
                        <a:gs pos="100000">
                          <a:srgbClr val="FFFF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●Business Analytics and Optimization (BAO)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CA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00"/>
                        </a:gs>
                        <a:gs pos="100000">
                          <a:srgbClr val="00FF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●Service Automation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57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CA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IBM and Competitive Occupancy not assessed:  </a:t>
                      </a: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ITCapability1, ITCapability2…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Current State not assessed</a:t>
                      </a: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: ITCapability3, ITCapability4…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6263" name="AutoShape 103"/>
          <p:cNvSpPr>
            <a:spLocks/>
          </p:cNvSpPr>
          <p:nvPr/>
        </p:nvSpPr>
        <p:spPr bwMode="auto">
          <a:xfrm>
            <a:off x="3427413" y="1863725"/>
            <a:ext cx="1444625" cy="511175"/>
          </a:xfrm>
          <a:prstGeom prst="accentBorderCallout3">
            <a:avLst>
              <a:gd name="adj1" fmla="val 22431"/>
              <a:gd name="adj2" fmla="val 105264"/>
              <a:gd name="adj3" fmla="val 22431"/>
              <a:gd name="adj4" fmla="val 110528"/>
              <a:gd name="adj5" fmla="val 180375"/>
              <a:gd name="adj6" fmla="val 110528"/>
              <a:gd name="adj7" fmla="val 205921"/>
              <a:gd name="adj8" fmla="val 102852"/>
            </a:avLst>
          </a:prstGeom>
          <a:solidFill>
            <a:srgbClr val="FFFFCC"/>
          </a:solidFill>
          <a:ln w="9525">
            <a:solidFill>
              <a:srgbClr val="66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pPr>
              <a:lnSpc>
                <a:spcPct val="100000"/>
              </a:lnSpc>
              <a:defRPr/>
            </a:pPr>
            <a:r>
              <a:rPr lang="en-US" sz="1000" b="0">
                <a:cs typeface="Arial" charset="0"/>
              </a:rPr>
              <a:t>High adoption and </a:t>
            </a:r>
            <a:br>
              <a:rPr lang="en-US" sz="1000" b="0">
                <a:cs typeface="Arial" charset="0"/>
              </a:rPr>
            </a:br>
            <a:r>
              <a:rPr lang="en-US" sz="1000" b="0">
                <a:cs typeface="Arial" charset="0"/>
              </a:rPr>
              <a:t>High IBM occupancy </a:t>
            </a:r>
            <a:r>
              <a:rPr lang="en-US" sz="1000">
                <a:cs typeface="Arial" charset="0"/>
              </a:rPr>
              <a:t>=</a:t>
            </a:r>
            <a:r>
              <a:rPr lang="en-US" sz="1000" u="sng">
                <a:cs typeface="Arial" charset="0"/>
              </a:rPr>
              <a:t>Strength</a:t>
            </a:r>
          </a:p>
        </p:txBody>
      </p:sp>
      <p:sp>
        <p:nvSpPr>
          <p:cNvPr id="476264" name="AutoShape 104"/>
          <p:cNvSpPr>
            <a:spLocks/>
          </p:cNvSpPr>
          <p:nvPr/>
        </p:nvSpPr>
        <p:spPr bwMode="auto">
          <a:xfrm>
            <a:off x="8001000" y="1524000"/>
            <a:ext cx="838200" cy="838200"/>
          </a:xfrm>
          <a:prstGeom prst="accentBorderCallout3">
            <a:avLst>
              <a:gd name="adj1" fmla="val 13634"/>
              <a:gd name="adj2" fmla="val 109093"/>
              <a:gd name="adj3" fmla="val 13634"/>
              <a:gd name="adj4" fmla="val 122157"/>
              <a:gd name="adj5" fmla="val 116667"/>
              <a:gd name="adj6" fmla="val 122157"/>
              <a:gd name="adj7" fmla="val 157574"/>
              <a:gd name="adj8" fmla="val 110796"/>
            </a:avLst>
          </a:prstGeom>
          <a:solidFill>
            <a:srgbClr val="FFFFCC"/>
          </a:solidFill>
          <a:ln w="9525">
            <a:solidFill>
              <a:srgbClr val="66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pPr>
              <a:lnSpc>
                <a:spcPct val="100000"/>
              </a:lnSpc>
              <a:defRPr/>
            </a:pPr>
            <a:r>
              <a:rPr lang="en-US" sz="1000" b="0">
                <a:cs typeface="Arial" charset="0"/>
              </a:rPr>
              <a:t>High adoption and High competitive occupancy </a:t>
            </a:r>
            <a:r>
              <a:rPr lang="en-US" sz="1000">
                <a:cs typeface="Arial" charset="0"/>
              </a:rPr>
              <a:t>=</a:t>
            </a:r>
            <a:r>
              <a:rPr lang="en-US" sz="1000" u="sng">
                <a:cs typeface="Arial" charset="0"/>
              </a:rPr>
              <a:t>Weakness</a:t>
            </a:r>
          </a:p>
        </p:txBody>
      </p:sp>
      <p:sp>
        <p:nvSpPr>
          <p:cNvPr id="476265" name="AutoShape 105"/>
          <p:cNvSpPr>
            <a:spLocks/>
          </p:cNvSpPr>
          <p:nvPr/>
        </p:nvSpPr>
        <p:spPr bwMode="auto">
          <a:xfrm>
            <a:off x="6781800" y="5562600"/>
            <a:ext cx="1828800" cy="838200"/>
          </a:xfrm>
          <a:prstGeom prst="accentBorderCallout3">
            <a:avLst>
              <a:gd name="adj1" fmla="val 13634"/>
              <a:gd name="adj2" fmla="val 104167"/>
              <a:gd name="adj3" fmla="val 13634"/>
              <a:gd name="adj4" fmla="val 120574"/>
              <a:gd name="adj5" fmla="val -73676"/>
              <a:gd name="adj6" fmla="val 120574"/>
              <a:gd name="adj7" fmla="val -134847"/>
              <a:gd name="adj8" fmla="val 111546"/>
            </a:avLst>
          </a:prstGeom>
          <a:solidFill>
            <a:srgbClr val="FFFFCC"/>
          </a:solidFill>
          <a:ln w="9525">
            <a:solidFill>
              <a:srgbClr val="66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pPr>
              <a:lnSpc>
                <a:spcPct val="100000"/>
              </a:lnSpc>
              <a:defRPr/>
            </a:pPr>
            <a:r>
              <a:rPr lang="en-US" sz="1000" b="0">
                <a:cs typeface="Arial" charset="0"/>
              </a:rPr>
              <a:t>Low adoption and High competitive occupancy</a:t>
            </a:r>
            <a:r>
              <a:rPr lang="en-US" sz="1000">
                <a:cs typeface="Arial" charset="0"/>
              </a:rPr>
              <a:t> =</a:t>
            </a:r>
            <a:r>
              <a:rPr lang="en-US" sz="1000" u="sng">
                <a:cs typeface="Arial" charset="0"/>
              </a:rPr>
              <a:t>Opportunity</a:t>
            </a:r>
            <a:r>
              <a:rPr lang="en-US" sz="1000">
                <a:cs typeface="Arial" charset="0"/>
              </a:rPr>
              <a:t> for takeout</a:t>
            </a:r>
          </a:p>
          <a:p>
            <a:pPr>
              <a:lnSpc>
                <a:spcPct val="100000"/>
              </a:lnSpc>
              <a:defRPr/>
            </a:pPr>
            <a:r>
              <a:rPr lang="en-US" sz="1000" b="0" i="1">
                <a:cs typeface="Arial" charset="0"/>
              </a:rPr>
              <a:t>Look for competitive plays</a:t>
            </a:r>
          </a:p>
        </p:txBody>
      </p:sp>
      <p:sp>
        <p:nvSpPr>
          <p:cNvPr id="476266" name="AutoShape 106"/>
          <p:cNvSpPr>
            <a:spLocks/>
          </p:cNvSpPr>
          <p:nvPr/>
        </p:nvSpPr>
        <p:spPr bwMode="auto">
          <a:xfrm>
            <a:off x="4648200" y="5564188"/>
            <a:ext cx="2057400" cy="838200"/>
          </a:xfrm>
          <a:prstGeom prst="accentBorderCallout2">
            <a:avLst>
              <a:gd name="adj1" fmla="val 13634"/>
              <a:gd name="adj2" fmla="val -3704"/>
              <a:gd name="adj3" fmla="val 13634"/>
              <a:gd name="adj4" fmla="val -11727"/>
              <a:gd name="adj5" fmla="val -112690"/>
              <a:gd name="adj6" fmla="val -14431"/>
            </a:avLst>
          </a:prstGeom>
          <a:solidFill>
            <a:srgbClr val="FFFFCC"/>
          </a:solidFill>
          <a:ln w="9525">
            <a:solidFill>
              <a:srgbClr val="66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pPr>
              <a:lnSpc>
                <a:spcPct val="100000"/>
              </a:lnSpc>
              <a:defRPr/>
            </a:pPr>
            <a:r>
              <a:rPr lang="en-US" sz="1000" b="0">
                <a:cs typeface="Arial" charset="0"/>
              </a:rPr>
              <a:t>Low adoption and High IBM occupancy </a:t>
            </a:r>
            <a:r>
              <a:rPr lang="en-US" sz="1000">
                <a:cs typeface="Arial" charset="0"/>
              </a:rPr>
              <a:t>=</a:t>
            </a:r>
            <a:r>
              <a:rPr lang="en-US" sz="1000" u="sng">
                <a:cs typeface="Arial" charset="0"/>
              </a:rPr>
              <a:t>Threat</a:t>
            </a:r>
            <a:r>
              <a:rPr lang="en-US" sz="1000">
                <a:cs typeface="Arial" charset="0"/>
              </a:rPr>
              <a:t> to current install base</a:t>
            </a:r>
          </a:p>
          <a:p>
            <a:pPr>
              <a:lnSpc>
                <a:spcPct val="100000"/>
              </a:lnSpc>
              <a:defRPr/>
            </a:pPr>
            <a:r>
              <a:rPr lang="en-US" sz="1000" b="0" i="1">
                <a:cs typeface="Arial" charset="0"/>
              </a:rPr>
              <a:t>Refer to Roadmaps for next steps </a:t>
            </a:r>
            <a:br>
              <a:rPr lang="en-US" sz="1000" b="0" i="1">
                <a:cs typeface="Arial" charset="0"/>
              </a:rPr>
            </a:br>
            <a:r>
              <a:rPr lang="en-US" sz="1000" b="0" i="1">
                <a:cs typeface="Arial" charset="0"/>
              </a:rPr>
              <a:t>to advance the adoption level</a:t>
            </a:r>
          </a:p>
        </p:txBody>
      </p:sp>
      <p:sp>
        <p:nvSpPr>
          <p:cNvPr id="476267" name="AutoShape 107"/>
          <p:cNvSpPr>
            <a:spLocks/>
          </p:cNvSpPr>
          <p:nvPr/>
        </p:nvSpPr>
        <p:spPr bwMode="auto">
          <a:xfrm>
            <a:off x="5486400" y="1676400"/>
            <a:ext cx="2362200" cy="685800"/>
          </a:xfrm>
          <a:prstGeom prst="accentBorderCallout3">
            <a:avLst>
              <a:gd name="adj1" fmla="val 16667"/>
              <a:gd name="adj2" fmla="val -3227"/>
              <a:gd name="adj3" fmla="val 16667"/>
              <a:gd name="adj4" fmla="val -11894"/>
              <a:gd name="adj5" fmla="val 139583"/>
              <a:gd name="adj6" fmla="val -11894"/>
              <a:gd name="adj7" fmla="val 221759"/>
              <a:gd name="adj8" fmla="val 12231"/>
            </a:avLst>
          </a:prstGeom>
          <a:solidFill>
            <a:srgbClr val="FFFFCC"/>
          </a:solidFill>
          <a:ln w="9525">
            <a:solidFill>
              <a:srgbClr val="66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pPr>
              <a:lnSpc>
                <a:spcPct val="100000"/>
              </a:lnSpc>
              <a:defRPr/>
            </a:pPr>
            <a:r>
              <a:rPr lang="en-US" sz="1000" b="0">
                <a:cs typeface="Arial" charset="0"/>
              </a:rPr>
              <a:t>Potential opportunity areas.  </a:t>
            </a:r>
          </a:p>
          <a:p>
            <a:pPr>
              <a:lnSpc>
                <a:spcPct val="100000"/>
              </a:lnSpc>
              <a:defRPr/>
            </a:pPr>
            <a:r>
              <a:rPr lang="en-US" sz="1000" b="0">
                <a:cs typeface="Arial" charset="0"/>
              </a:rPr>
              <a:t>Refer to generated </a:t>
            </a:r>
            <a:r>
              <a:rPr lang="ja-JP" altLang="en-US" sz="1000" b="0" i="1">
                <a:latin typeface="Arial"/>
                <a:cs typeface="Arial" charset="0"/>
              </a:rPr>
              <a:t>‘</a:t>
            </a:r>
            <a:r>
              <a:rPr lang="en-US" sz="1000" b="0" i="1">
                <a:cs typeface="Arial" charset="0"/>
              </a:rPr>
              <a:t>White Space/In Study/ Unknown</a:t>
            </a:r>
            <a:r>
              <a:rPr lang="ja-JP" altLang="en-US" sz="1000" b="0" i="1">
                <a:latin typeface="Arial"/>
                <a:cs typeface="Arial" charset="0"/>
              </a:rPr>
              <a:t>’</a:t>
            </a:r>
            <a:r>
              <a:rPr lang="en-US" sz="1000" b="0">
                <a:cs typeface="Arial" charset="0"/>
              </a:rPr>
              <a:t> page plus Summary recommendation pages for these areas.</a:t>
            </a:r>
          </a:p>
        </p:txBody>
      </p:sp>
      <p:sp>
        <p:nvSpPr>
          <p:cNvPr id="476268" name="Oval 108"/>
          <p:cNvSpPr>
            <a:spLocks noChangeArrowheads="1"/>
          </p:cNvSpPr>
          <p:nvPr/>
        </p:nvSpPr>
        <p:spPr bwMode="auto">
          <a:xfrm>
            <a:off x="5711825" y="2438400"/>
            <a:ext cx="1222375" cy="2286000"/>
          </a:xfrm>
          <a:prstGeom prst="ellipse">
            <a:avLst/>
          </a:prstGeom>
          <a:noFill/>
          <a:ln w="1270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6269" name="AutoShape 109"/>
          <p:cNvSpPr>
            <a:spLocks/>
          </p:cNvSpPr>
          <p:nvPr/>
        </p:nvSpPr>
        <p:spPr bwMode="auto">
          <a:xfrm>
            <a:off x="8240713" y="4984750"/>
            <a:ext cx="598487" cy="120650"/>
          </a:xfrm>
          <a:prstGeom prst="accentBorderCallout2">
            <a:avLst>
              <a:gd name="adj1" fmla="val 94736"/>
              <a:gd name="adj2" fmla="val -12731"/>
              <a:gd name="adj3" fmla="val 94736"/>
              <a:gd name="adj4" fmla="val -22810"/>
              <a:gd name="adj5" fmla="val -126315"/>
              <a:gd name="adj6" fmla="val -59417"/>
            </a:avLst>
          </a:prstGeom>
          <a:solidFill>
            <a:srgbClr val="FFFFCC"/>
          </a:solidFill>
          <a:ln w="9525">
            <a:solidFill>
              <a:srgbClr val="66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pPr>
              <a:lnSpc>
                <a:spcPct val="100000"/>
              </a:lnSpc>
              <a:defRPr/>
            </a:pPr>
            <a:r>
              <a:rPr lang="en-US" sz="700" b="0">
                <a:cs typeface="Arial" charset="0"/>
              </a:rPr>
              <a:t>(see</a:t>
            </a:r>
            <a:r>
              <a:rPr lang="en-US" sz="700" i="1">
                <a:cs typeface="Arial" charset="0"/>
              </a:rPr>
              <a:t> Note2</a:t>
            </a:r>
            <a:r>
              <a:rPr lang="en-US" sz="700" b="0">
                <a:cs typeface="Arial" charset="0"/>
              </a:rPr>
              <a:t>)</a:t>
            </a:r>
          </a:p>
        </p:txBody>
      </p:sp>
      <p:sp>
        <p:nvSpPr>
          <p:cNvPr id="476270" name="AutoShape 110"/>
          <p:cNvSpPr>
            <a:spLocks/>
          </p:cNvSpPr>
          <p:nvPr/>
        </p:nvSpPr>
        <p:spPr bwMode="auto">
          <a:xfrm>
            <a:off x="8240713" y="4983163"/>
            <a:ext cx="598487" cy="149225"/>
          </a:xfrm>
          <a:prstGeom prst="accentBorderCallout2">
            <a:avLst>
              <a:gd name="adj1" fmla="val 76597"/>
              <a:gd name="adj2" fmla="val -12731"/>
              <a:gd name="adj3" fmla="val 76597"/>
              <a:gd name="adj4" fmla="val -45889"/>
              <a:gd name="adj5" fmla="val -22343"/>
              <a:gd name="adj6" fmla="val -216977"/>
            </a:avLst>
          </a:prstGeom>
          <a:solidFill>
            <a:srgbClr val="FFFFCC"/>
          </a:solidFill>
          <a:ln w="9525">
            <a:solidFill>
              <a:srgbClr val="66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pPr>
              <a:lnSpc>
                <a:spcPct val="100000"/>
              </a:lnSpc>
              <a:defRPr/>
            </a:pPr>
            <a:r>
              <a:rPr lang="en-US" sz="800" b="0">
                <a:solidFill>
                  <a:srgbClr val="6600FF"/>
                </a:solidFill>
                <a:cs typeface="Arial" charset="0"/>
              </a:rPr>
              <a:t>(see</a:t>
            </a:r>
            <a:r>
              <a:rPr lang="en-US" sz="800" i="1">
                <a:solidFill>
                  <a:srgbClr val="6600FF"/>
                </a:solidFill>
                <a:cs typeface="Arial" charset="0"/>
              </a:rPr>
              <a:t> Note2</a:t>
            </a:r>
            <a:r>
              <a:rPr lang="en-US" sz="800" b="0">
                <a:solidFill>
                  <a:srgbClr val="6600FF"/>
                </a:solidFill>
                <a:cs typeface="Arial" charset="0"/>
              </a:rPr>
              <a:t>)</a:t>
            </a:r>
          </a:p>
        </p:txBody>
      </p:sp>
      <p:sp>
        <p:nvSpPr>
          <p:cNvPr id="476271" name="Rectangle 111"/>
          <p:cNvSpPr>
            <a:spLocks noChangeAspect="1" noChangeArrowheads="1"/>
          </p:cNvSpPr>
          <p:nvPr/>
        </p:nvSpPr>
        <p:spPr bwMode="auto">
          <a:xfrm>
            <a:off x="3838575" y="5362575"/>
            <a:ext cx="92075" cy="92075"/>
          </a:xfrm>
          <a:prstGeom prst="rect">
            <a:avLst/>
          </a:prstGeom>
          <a:solidFill>
            <a:srgbClr val="009999"/>
          </a:solidFill>
          <a:ln w="9525">
            <a:solidFill>
              <a:srgbClr val="0099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6272" name="Rectangle 112"/>
          <p:cNvSpPr>
            <a:spLocks noChangeAspect="1" noChangeArrowheads="1"/>
          </p:cNvSpPr>
          <p:nvPr/>
        </p:nvSpPr>
        <p:spPr bwMode="auto">
          <a:xfrm>
            <a:off x="5281613" y="5365750"/>
            <a:ext cx="92075" cy="9207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6273" name="Rectangle 113"/>
          <p:cNvSpPr>
            <a:spLocks noChangeAspect="1" noChangeArrowheads="1"/>
          </p:cNvSpPr>
          <p:nvPr/>
        </p:nvSpPr>
        <p:spPr bwMode="auto">
          <a:xfrm>
            <a:off x="6646863" y="5357813"/>
            <a:ext cx="92075" cy="92075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6274" name="Rectangle 114"/>
          <p:cNvSpPr>
            <a:spLocks noChangeAspect="1" noChangeArrowheads="1"/>
          </p:cNvSpPr>
          <p:nvPr/>
        </p:nvSpPr>
        <p:spPr bwMode="auto">
          <a:xfrm>
            <a:off x="8102600" y="5368925"/>
            <a:ext cx="92075" cy="9207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8432" name="TextBox 26"/>
          <p:cNvSpPr txBox="1">
            <a:spLocks noChangeArrowheads="1"/>
          </p:cNvSpPr>
          <p:nvPr/>
        </p:nvSpPr>
        <p:spPr bwMode="auto">
          <a:xfrm>
            <a:off x="228600" y="158750"/>
            <a:ext cx="4713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/>
              <a:t>Sample: 5. IBM Gap Analysis Overview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 once client specific information added</a:t>
            </a:r>
            <a:endParaRPr lang="en-US" b="1">
              <a:solidFill>
                <a:srgbClr val="354CF9"/>
              </a:solidFill>
            </a:endParaRPr>
          </a:p>
        </p:txBody>
      </p:sp>
      <p:sp>
        <p:nvSpPr>
          <p:cNvPr id="5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F5478B-BAAD-EF48-8C53-905BF6AF05BB}" type="slidenum">
              <a:rPr lang="en-US" sz="800" b="0">
                <a:cs typeface="Arial" charset="0"/>
              </a:rPr>
              <a:pPr eaLnBrk="1" hangingPunct="1"/>
              <a:t>13</a:t>
            </a:fld>
            <a:endParaRPr lang="en-US" sz="800" b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210" name="Group 2"/>
          <p:cNvGraphicFramePr>
            <a:graphicFrameLocks noGrp="1"/>
          </p:cNvGraphicFramePr>
          <p:nvPr>
            <p:ph idx="4294967295"/>
          </p:nvPr>
        </p:nvGraphicFramePr>
        <p:xfrm>
          <a:off x="457200" y="762000"/>
          <a:ext cx="8220075" cy="5254626"/>
        </p:xfrm>
        <a:graphic>
          <a:graphicData uri="http://schemas.openxmlformats.org/drawingml/2006/table">
            <a:tbl>
              <a:tblPr/>
              <a:tblGrid>
                <a:gridCol w="685800"/>
                <a:gridCol w="1500188"/>
                <a:gridCol w="1550987"/>
                <a:gridCol w="1550988"/>
                <a:gridCol w="1550987"/>
                <a:gridCol w="1381125"/>
              </a:tblGrid>
              <a:tr h="4572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Current State Capability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High IBM Occupancy &gt; 50% IBM</a:t>
                      </a:r>
                    </a:p>
                  </a:txBody>
                  <a:tcPr marT="45723" marB="4572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IBM Occupancy from 30% to 50%</a:t>
                      </a:r>
                    </a:p>
                  </a:txBody>
                  <a:tcPr marT="45723" marB="4572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IBM Occupancy &amp; Competitive Occupancy both &lt; 30%</a:t>
                      </a:r>
                    </a:p>
                  </a:txBody>
                  <a:tcPr marT="45723" marB="4572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Competitive Occupancy from 30% to 50%</a:t>
                      </a:r>
                    </a:p>
                  </a:txBody>
                  <a:tcPr marT="45723" marB="4572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High Competitive Occupancy &gt; 50% Comp</a:t>
                      </a:r>
                    </a:p>
                  </a:txBody>
                  <a:tcPr marT="45723" marB="4572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6921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Enterprise Roll-out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●x86 / </a:t>
                      </a:r>
                      <a:r>
                        <a:rPr kumimoji="0" 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WinTel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Servers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rgbClr val="FFFF00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●User Workstation Management (50.0%,50.0%)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00"/>
                        </a:gs>
                        <a:gs pos="100000">
                          <a:srgbClr val="00FF00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CA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●User Workstation Management (50.0%,50.0%)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00"/>
                        </a:gs>
                        <a:gs pos="100000">
                          <a:srgbClr val="FFFF00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●Network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00"/>
                        </a:gs>
                        <a:gs pos="100000">
                          <a:srgbClr val="FF0000"/>
                        </a:gs>
                      </a:gsLst>
                      <a:lin ang="0" scaled="1"/>
                    </a:gradFill>
                  </a:tcPr>
                </a:tc>
              </a:tr>
              <a:tr h="16765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Strategy Emerging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CA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rgbClr val="FFFF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●Service Operations (30.0%,30.0%)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●Service Transition (50.0%,30.0%)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●Content Management (40.0%,40.0%)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rgbClr val="FFFF00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●RISC / Unix Servers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●Service Strategy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●Enterprise Architecture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●Application Portfolio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●Service Operations (30.0%,30.0%)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●Service Transition (50.0%,30.0%)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●Service Automation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●Content Management (40.0%,40.0%)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●Solution Development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00"/>
                        </a:gs>
                        <a:gs pos="100000">
                          <a:srgbClr val="FF0000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●Storage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●Site and Facilities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●Data Management &amp; Access Services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●Business Analytics and Optimization (BAO)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●Service Execution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●Solution Integration Services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0000"/>
                        </a:gs>
                        <a:gs pos="100000">
                          <a:srgbClr val="00FF00"/>
                        </a:gs>
                      </a:gsLst>
                      <a:lin ang="5400000" scaled="1"/>
                    </a:gradFill>
                  </a:tcPr>
                </a:tc>
              </a:tr>
              <a:tr h="21032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Discrete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CA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●Workload Optimization (40.0%,40.0%)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●Collaboration Services (30.0%,60.0%)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00"/>
                        </a:gs>
                        <a:gs pos="100000">
                          <a:srgbClr val="FFFF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●Master Data Management (Trusted Information)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●Master Data Management (MDM)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●Solution Inception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●Workload Optimization (40.0%,40.0%)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●Security &amp; Compliance Management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●Information Foundation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●SOA Capabilities - THA Control Point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●Business Process Management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●Solution Design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●User Experience (UX) - THA Control Point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00"/>
                        </a:gs>
                        <a:gs pos="100000">
                          <a:srgbClr val="00FF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●Service Design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●Collaboration Services (30.0%,60.0%)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●Development Support Services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3254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CA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CA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8300" name="Rectangle 92"/>
          <p:cNvSpPr>
            <a:spLocks noChangeArrowheads="1"/>
          </p:cNvSpPr>
          <p:nvPr/>
        </p:nvSpPr>
        <p:spPr bwMode="auto">
          <a:xfrm>
            <a:off x="-1588" y="-1588"/>
            <a:ext cx="244476" cy="368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1800" b="0">
                <a:cs typeface="Arial" charset="0"/>
              </a:rPr>
              <a:t> </a:t>
            </a:r>
          </a:p>
        </p:txBody>
      </p:sp>
      <p:sp>
        <p:nvSpPr>
          <p:cNvPr id="478301" name="Text Box 93"/>
          <p:cNvSpPr txBox="1">
            <a:spLocks noChangeArrowheads="1"/>
          </p:cNvSpPr>
          <p:nvPr/>
        </p:nvSpPr>
        <p:spPr bwMode="auto">
          <a:xfrm rot="16200000">
            <a:off x="-2330450" y="3168650"/>
            <a:ext cx="502920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Pct val="100000"/>
              <a:buFont typeface="Wingdings" charset="0"/>
              <a:buNone/>
              <a:defRPr/>
            </a:pPr>
            <a:r>
              <a:rPr lang="en-US" sz="1800" b="0">
                <a:cs typeface="Arial" charset="0"/>
              </a:rPr>
              <a:t>Adoption level across the enterprise</a:t>
            </a:r>
          </a:p>
        </p:txBody>
      </p:sp>
      <p:sp>
        <p:nvSpPr>
          <p:cNvPr id="478302" name="Rectangle 94"/>
          <p:cNvSpPr>
            <a:spLocks noChangeArrowheads="1"/>
          </p:cNvSpPr>
          <p:nvPr/>
        </p:nvSpPr>
        <p:spPr bwMode="auto">
          <a:xfrm>
            <a:off x="152400" y="228600"/>
            <a:ext cx="8077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>
              <a:defRPr/>
            </a:pPr>
            <a:r>
              <a:rPr lang="en-US" sz="1600" b="0">
                <a:solidFill>
                  <a:srgbClr val="0070C0"/>
                </a:solidFill>
                <a:cs typeface="+mn-cs"/>
              </a:rPr>
              <a:t>Mapping the current state adoption level to the relative IBM and Competitive presence highlights areas of IBM strength, weakness, opportunity and threat.</a:t>
            </a:r>
            <a:r>
              <a:rPr lang="en-US" sz="1800" b="0">
                <a:solidFill>
                  <a:srgbClr val="0070C0"/>
                </a:solidFill>
                <a:cs typeface="+mn-cs"/>
              </a:rPr>
              <a:t/>
            </a:r>
            <a:br>
              <a:rPr lang="en-US" sz="1800" b="0">
                <a:solidFill>
                  <a:srgbClr val="0070C0"/>
                </a:solidFill>
                <a:cs typeface="+mn-cs"/>
              </a:rPr>
            </a:br>
            <a:endParaRPr lang="en-US" sz="1800" b="0">
              <a:solidFill>
                <a:srgbClr val="0070C0"/>
              </a:solidFill>
              <a:cs typeface="+mn-cs"/>
            </a:endParaRPr>
          </a:p>
        </p:txBody>
      </p:sp>
      <p:sp>
        <p:nvSpPr>
          <p:cNvPr id="478303" name="Rectangle 95"/>
          <p:cNvSpPr>
            <a:spLocks noChangeArrowheads="1"/>
          </p:cNvSpPr>
          <p:nvPr/>
        </p:nvSpPr>
        <p:spPr bwMode="auto">
          <a:xfrm>
            <a:off x="1277938" y="6072188"/>
            <a:ext cx="15875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Clr>
                <a:srgbClr val="009999"/>
              </a:buClr>
              <a:buSzPct val="200000"/>
              <a:buFontTx/>
              <a:buChar char="■"/>
              <a:defRPr/>
            </a:pPr>
            <a:r>
              <a:rPr lang="en-US" sz="900" b="0">
                <a:solidFill>
                  <a:srgbClr val="000000"/>
                </a:solidFill>
                <a:cs typeface="Arial" charset="0"/>
                <a:sym typeface="Arial" charset="0"/>
              </a:rPr>
              <a:t>Strength</a:t>
            </a:r>
          </a:p>
        </p:txBody>
      </p:sp>
      <p:sp>
        <p:nvSpPr>
          <p:cNvPr id="478304" name="Rectangle 96"/>
          <p:cNvSpPr>
            <a:spLocks noChangeArrowheads="1"/>
          </p:cNvSpPr>
          <p:nvPr/>
        </p:nvSpPr>
        <p:spPr bwMode="auto">
          <a:xfrm>
            <a:off x="1277938" y="6230938"/>
            <a:ext cx="15875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Clr>
                <a:srgbClr val="FFFF00"/>
              </a:buClr>
              <a:buSzPct val="200000"/>
              <a:buFontTx/>
              <a:buChar char="■"/>
              <a:defRPr/>
            </a:pPr>
            <a:r>
              <a:rPr lang="en-US" sz="900" b="0">
                <a:solidFill>
                  <a:srgbClr val="000000"/>
                </a:solidFill>
                <a:cs typeface="Arial" charset="0"/>
                <a:sym typeface="Arial" charset="0"/>
              </a:rPr>
              <a:t>Threat</a:t>
            </a:r>
          </a:p>
        </p:txBody>
      </p:sp>
      <p:sp>
        <p:nvSpPr>
          <p:cNvPr id="478305" name="Rectangle 97"/>
          <p:cNvSpPr>
            <a:spLocks noChangeArrowheads="1"/>
          </p:cNvSpPr>
          <p:nvPr/>
        </p:nvSpPr>
        <p:spPr bwMode="auto">
          <a:xfrm>
            <a:off x="2468563" y="6072188"/>
            <a:ext cx="15875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Clr>
                <a:srgbClr val="00FF00"/>
              </a:buClr>
              <a:buSzPct val="200000"/>
              <a:buFontTx/>
              <a:buChar char="■"/>
              <a:defRPr/>
            </a:pPr>
            <a:r>
              <a:rPr lang="en-US" sz="900" b="0">
                <a:solidFill>
                  <a:srgbClr val="000000"/>
                </a:solidFill>
                <a:cs typeface="Arial" charset="0"/>
                <a:sym typeface="Arial" charset="0"/>
              </a:rPr>
              <a:t>Opportunity</a:t>
            </a:r>
          </a:p>
        </p:txBody>
      </p:sp>
      <p:sp>
        <p:nvSpPr>
          <p:cNvPr id="478306" name="Rectangle 98"/>
          <p:cNvSpPr>
            <a:spLocks noChangeArrowheads="1"/>
          </p:cNvSpPr>
          <p:nvPr/>
        </p:nvSpPr>
        <p:spPr bwMode="auto">
          <a:xfrm>
            <a:off x="2468563" y="6230938"/>
            <a:ext cx="15875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Clr>
                <a:srgbClr val="FF0000"/>
              </a:buClr>
              <a:buSzPct val="200000"/>
              <a:buFontTx/>
              <a:buChar char="■"/>
              <a:defRPr/>
            </a:pPr>
            <a:r>
              <a:rPr lang="en-US" sz="900" b="0">
                <a:solidFill>
                  <a:srgbClr val="000000"/>
                </a:solidFill>
                <a:cs typeface="Arial" charset="0"/>
                <a:sym typeface="Arial" charset="0"/>
              </a:rPr>
              <a:t>Weakness</a:t>
            </a:r>
          </a:p>
        </p:txBody>
      </p:sp>
      <p:sp>
        <p:nvSpPr>
          <p:cNvPr id="478307" name="Rectangle 99"/>
          <p:cNvSpPr>
            <a:spLocks noChangeArrowheads="1"/>
          </p:cNvSpPr>
          <p:nvPr/>
        </p:nvSpPr>
        <p:spPr bwMode="auto">
          <a:xfrm>
            <a:off x="3333750" y="6072188"/>
            <a:ext cx="53975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SzPct val="100000"/>
              <a:defRPr/>
            </a:pPr>
            <a:r>
              <a:rPr lang="en-US" sz="800">
                <a:solidFill>
                  <a:srgbClr val="000000"/>
                </a:solidFill>
                <a:cs typeface="Arial" charset="0"/>
                <a:sym typeface="Arial" charset="0"/>
              </a:rPr>
              <a:t>Note: </a:t>
            </a:r>
            <a:r>
              <a:rPr lang="en-US" sz="800" b="0">
                <a:cs typeface="Arial" charset="0"/>
              </a:rPr>
              <a:t>it is possible for the same IT Capability to be listed in two columns, depending on the assessed IBM vs. Competitive occupancy percentages.  (e.g., 45%, 40%) would mean 45% IBM and 40% Competitive  occupancy.</a:t>
            </a:r>
          </a:p>
        </p:txBody>
      </p:sp>
      <p:sp>
        <p:nvSpPr>
          <p:cNvPr id="60465" name="TextBox 11"/>
          <p:cNvSpPr txBox="1">
            <a:spLocks noChangeArrowheads="1"/>
          </p:cNvSpPr>
          <p:nvPr/>
        </p:nvSpPr>
        <p:spPr bwMode="auto">
          <a:xfrm>
            <a:off x="228600" y="0"/>
            <a:ext cx="47134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/>
              <a:t>Sample: 5. IBM Gap Analysis Overview </a:t>
            </a:r>
          </a:p>
          <a:p>
            <a:pPr algn="l" eaLnBrk="1" hangingPunct="1"/>
            <a:endParaRPr lang="en-US" sz="2000" b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 once client specific information added</a:t>
            </a:r>
            <a:endParaRPr lang="en-US" b="1">
              <a:solidFill>
                <a:srgbClr val="354CF9"/>
              </a:solidFill>
            </a:endParaRPr>
          </a:p>
        </p:txBody>
      </p:sp>
      <p:sp>
        <p:nvSpPr>
          <p:cNvPr id="604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A2FE983-372A-BB4E-81A0-322E04029E0A}" type="slidenum">
              <a:rPr lang="en-US" sz="800" b="0">
                <a:cs typeface="Arial" charset="0"/>
              </a:rPr>
              <a:pPr eaLnBrk="1" hangingPunct="1"/>
              <a:t>14</a:t>
            </a:fld>
            <a:endParaRPr lang="en-US" sz="800" b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5" name="Group 242"/>
          <p:cNvGrpSpPr>
            <a:grpSpLocks/>
          </p:cNvGrpSpPr>
          <p:nvPr/>
        </p:nvGrpSpPr>
        <p:grpSpPr bwMode="auto">
          <a:xfrm>
            <a:off x="228600" y="381000"/>
            <a:ext cx="6530975" cy="6324600"/>
            <a:chOff x="120" y="268"/>
            <a:chExt cx="4330" cy="4334"/>
          </a:xfrm>
        </p:grpSpPr>
        <p:sp>
          <p:nvSpPr>
            <p:cNvPr id="482306" name="Line 2"/>
            <p:cNvSpPr>
              <a:spLocks noChangeShapeType="1"/>
            </p:cNvSpPr>
            <p:nvPr/>
          </p:nvSpPr>
          <p:spPr bwMode="auto">
            <a:xfrm>
              <a:off x="4299" y="432"/>
              <a:ext cx="0" cy="40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07" name="Line 3"/>
            <p:cNvSpPr>
              <a:spLocks noChangeShapeType="1"/>
            </p:cNvSpPr>
            <p:nvPr/>
          </p:nvSpPr>
          <p:spPr bwMode="auto">
            <a:xfrm>
              <a:off x="3800" y="432"/>
              <a:ext cx="0" cy="40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08" name="Line 4"/>
            <p:cNvSpPr>
              <a:spLocks noChangeShapeType="1"/>
            </p:cNvSpPr>
            <p:nvPr/>
          </p:nvSpPr>
          <p:spPr bwMode="auto">
            <a:xfrm>
              <a:off x="3300" y="432"/>
              <a:ext cx="0" cy="40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09" name="Line 5"/>
            <p:cNvSpPr>
              <a:spLocks noChangeShapeType="1"/>
            </p:cNvSpPr>
            <p:nvPr/>
          </p:nvSpPr>
          <p:spPr bwMode="auto">
            <a:xfrm>
              <a:off x="2800" y="432"/>
              <a:ext cx="0" cy="40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10" name="Line 6"/>
            <p:cNvSpPr>
              <a:spLocks noChangeShapeType="1"/>
            </p:cNvSpPr>
            <p:nvPr/>
          </p:nvSpPr>
          <p:spPr bwMode="auto">
            <a:xfrm>
              <a:off x="2300" y="432"/>
              <a:ext cx="0" cy="40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11" name="Line 7"/>
            <p:cNvSpPr>
              <a:spLocks noChangeShapeType="1"/>
            </p:cNvSpPr>
            <p:nvPr/>
          </p:nvSpPr>
          <p:spPr bwMode="auto">
            <a:xfrm>
              <a:off x="1800" y="432"/>
              <a:ext cx="0" cy="40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12" name="Rectangle 8"/>
            <p:cNvSpPr>
              <a:spLocks noChangeArrowheads="1"/>
            </p:cNvSpPr>
            <p:nvPr/>
          </p:nvSpPr>
          <p:spPr bwMode="auto">
            <a:xfrm>
              <a:off x="1800" y="4307"/>
              <a:ext cx="0" cy="110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13" name="Rectangle 9"/>
            <p:cNvSpPr>
              <a:spLocks noChangeArrowheads="1"/>
            </p:cNvSpPr>
            <p:nvPr/>
          </p:nvSpPr>
          <p:spPr bwMode="auto">
            <a:xfrm>
              <a:off x="1800" y="4307"/>
              <a:ext cx="0" cy="110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14" name="Rectangle 10"/>
            <p:cNvSpPr>
              <a:spLocks noChangeArrowheads="1"/>
            </p:cNvSpPr>
            <p:nvPr/>
          </p:nvSpPr>
          <p:spPr bwMode="auto">
            <a:xfrm>
              <a:off x="1800" y="4307"/>
              <a:ext cx="0" cy="110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15" name="Rectangle 11"/>
            <p:cNvSpPr>
              <a:spLocks noChangeArrowheads="1"/>
            </p:cNvSpPr>
            <p:nvPr/>
          </p:nvSpPr>
          <p:spPr bwMode="auto">
            <a:xfrm>
              <a:off x="1800" y="4307"/>
              <a:ext cx="0" cy="11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16" name="Rectangle 12"/>
            <p:cNvSpPr>
              <a:spLocks noChangeArrowheads="1"/>
            </p:cNvSpPr>
            <p:nvPr/>
          </p:nvSpPr>
          <p:spPr bwMode="auto">
            <a:xfrm>
              <a:off x="1800" y="4307"/>
              <a:ext cx="0" cy="110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17" name="Rectangle 13"/>
            <p:cNvSpPr>
              <a:spLocks noChangeArrowheads="1"/>
            </p:cNvSpPr>
            <p:nvPr/>
          </p:nvSpPr>
          <p:spPr bwMode="auto">
            <a:xfrm>
              <a:off x="3550" y="4182"/>
              <a:ext cx="749" cy="110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18" name="Rectangle 14"/>
            <p:cNvSpPr>
              <a:spLocks noChangeArrowheads="1"/>
            </p:cNvSpPr>
            <p:nvPr/>
          </p:nvSpPr>
          <p:spPr bwMode="auto">
            <a:xfrm>
              <a:off x="3550" y="4182"/>
              <a:ext cx="0" cy="110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19" name="Rectangle 15"/>
            <p:cNvSpPr>
              <a:spLocks noChangeArrowheads="1"/>
            </p:cNvSpPr>
            <p:nvPr/>
          </p:nvSpPr>
          <p:spPr bwMode="auto">
            <a:xfrm>
              <a:off x="2550" y="4182"/>
              <a:ext cx="1000" cy="110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20" name="Rectangle 16"/>
            <p:cNvSpPr>
              <a:spLocks noChangeArrowheads="1"/>
            </p:cNvSpPr>
            <p:nvPr/>
          </p:nvSpPr>
          <p:spPr bwMode="auto">
            <a:xfrm>
              <a:off x="2050" y="4182"/>
              <a:ext cx="500" cy="11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21" name="Rectangle 17"/>
            <p:cNvSpPr>
              <a:spLocks noChangeArrowheads="1"/>
            </p:cNvSpPr>
            <p:nvPr/>
          </p:nvSpPr>
          <p:spPr bwMode="auto">
            <a:xfrm>
              <a:off x="1800" y="4182"/>
              <a:ext cx="250" cy="110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22" name="Rectangle 18"/>
            <p:cNvSpPr>
              <a:spLocks noChangeArrowheads="1"/>
            </p:cNvSpPr>
            <p:nvPr/>
          </p:nvSpPr>
          <p:spPr bwMode="auto">
            <a:xfrm>
              <a:off x="4299" y="4057"/>
              <a:ext cx="0" cy="110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23" name="Rectangle 19"/>
            <p:cNvSpPr>
              <a:spLocks noChangeArrowheads="1"/>
            </p:cNvSpPr>
            <p:nvPr/>
          </p:nvSpPr>
          <p:spPr bwMode="auto">
            <a:xfrm>
              <a:off x="4299" y="4057"/>
              <a:ext cx="0" cy="110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24" name="Rectangle 20"/>
            <p:cNvSpPr>
              <a:spLocks noChangeArrowheads="1"/>
            </p:cNvSpPr>
            <p:nvPr/>
          </p:nvSpPr>
          <p:spPr bwMode="auto">
            <a:xfrm>
              <a:off x="2800" y="4057"/>
              <a:ext cx="1500" cy="110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25" name="Rectangle 21"/>
            <p:cNvSpPr>
              <a:spLocks noChangeArrowheads="1"/>
            </p:cNvSpPr>
            <p:nvPr/>
          </p:nvSpPr>
          <p:spPr bwMode="auto">
            <a:xfrm>
              <a:off x="2300" y="4057"/>
              <a:ext cx="500" cy="11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26" name="Rectangle 22"/>
            <p:cNvSpPr>
              <a:spLocks noChangeArrowheads="1"/>
            </p:cNvSpPr>
            <p:nvPr/>
          </p:nvSpPr>
          <p:spPr bwMode="auto">
            <a:xfrm>
              <a:off x="1800" y="4057"/>
              <a:ext cx="500" cy="110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27" name="Rectangle 23"/>
            <p:cNvSpPr>
              <a:spLocks noChangeArrowheads="1"/>
            </p:cNvSpPr>
            <p:nvPr/>
          </p:nvSpPr>
          <p:spPr bwMode="auto">
            <a:xfrm>
              <a:off x="4299" y="3932"/>
              <a:ext cx="0" cy="110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28" name="Rectangle 24"/>
            <p:cNvSpPr>
              <a:spLocks noChangeArrowheads="1"/>
            </p:cNvSpPr>
            <p:nvPr/>
          </p:nvSpPr>
          <p:spPr bwMode="auto">
            <a:xfrm>
              <a:off x="4299" y="3932"/>
              <a:ext cx="0" cy="110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29" name="Rectangle 25"/>
            <p:cNvSpPr>
              <a:spLocks noChangeArrowheads="1"/>
            </p:cNvSpPr>
            <p:nvPr/>
          </p:nvSpPr>
          <p:spPr bwMode="auto">
            <a:xfrm>
              <a:off x="3300" y="3932"/>
              <a:ext cx="1000" cy="110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30" name="Rectangle 26"/>
            <p:cNvSpPr>
              <a:spLocks noChangeArrowheads="1"/>
            </p:cNvSpPr>
            <p:nvPr/>
          </p:nvSpPr>
          <p:spPr bwMode="auto">
            <a:xfrm>
              <a:off x="2300" y="3932"/>
              <a:ext cx="1000" cy="11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31" name="Rectangle 27"/>
            <p:cNvSpPr>
              <a:spLocks noChangeArrowheads="1"/>
            </p:cNvSpPr>
            <p:nvPr/>
          </p:nvSpPr>
          <p:spPr bwMode="auto">
            <a:xfrm>
              <a:off x="1800" y="3932"/>
              <a:ext cx="500" cy="110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32" name="Rectangle 28"/>
            <p:cNvSpPr>
              <a:spLocks noChangeArrowheads="1"/>
            </p:cNvSpPr>
            <p:nvPr/>
          </p:nvSpPr>
          <p:spPr bwMode="auto">
            <a:xfrm>
              <a:off x="4299" y="3807"/>
              <a:ext cx="0" cy="110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33" name="Rectangle 29"/>
            <p:cNvSpPr>
              <a:spLocks noChangeArrowheads="1"/>
            </p:cNvSpPr>
            <p:nvPr/>
          </p:nvSpPr>
          <p:spPr bwMode="auto">
            <a:xfrm>
              <a:off x="4299" y="3807"/>
              <a:ext cx="0" cy="110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34" name="Rectangle 30"/>
            <p:cNvSpPr>
              <a:spLocks noChangeArrowheads="1"/>
            </p:cNvSpPr>
            <p:nvPr/>
          </p:nvSpPr>
          <p:spPr bwMode="auto">
            <a:xfrm>
              <a:off x="2300" y="3807"/>
              <a:ext cx="2000" cy="110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35" name="Rectangle 31"/>
            <p:cNvSpPr>
              <a:spLocks noChangeArrowheads="1"/>
            </p:cNvSpPr>
            <p:nvPr/>
          </p:nvSpPr>
          <p:spPr bwMode="auto">
            <a:xfrm>
              <a:off x="1925" y="3807"/>
              <a:ext cx="375" cy="11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36" name="Rectangle 32"/>
            <p:cNvSpPr>
              <a:spLocks noChangeArrowheads="1"/>
            </p:cNvSpPr>
            <p:nvPr/>
          </p:nvSpPr>
          <p:spPr bwMode="auto">
            <a:xfrm>
              <a:off x="1800" y="3807"/>
              <a:ext cx="125" cy="110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37" name="Rectangle 33"/>
            <p:cNvSpPr>
              <a:spLocks noChangeArrowheads="1"/>
            </p:cNvSpPr>
            <p:nvPr/>
          </p:nvSpPr>
          <p:spPr bwMode="auto">
            <a:xfrm>
              <a:off x="4299" y="3682"/>
              <a:ext cx="0" cy="110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38" name="Rectangle 34"/>
            <p:cNvSpPr>
              <a:spLocks noChangeArrowheads="1"/>
            </p:cNvSpPr>
            <p:nvPr/>
          </p:nvSpPr>
          <p:spPr bwMode="auto">
            <a:xfrm>
              <a:off x="4299" y="3682"/>
              <a:ext cx="0" cy="110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39" name="Rectangle 35"/>
            <p:cNvSpPr>
              <a:spLocks noChangeArrowheads="1"/>
            </p:cNvSpPr>
            <p:nvPr/>
          </p:nvSpPr>
          <p:spPr bwMode="auto">
            <a:xfrm>
              <a:off x="3175" y="3682"/>
              <a:ext cx="1124" cy="110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40" name="Rectangle 36"/>
            <p:cNvSpPr>
              <a:spLocks noChangeArrowheads="1"/>
            </p:cNvSpPr>
            <p:nvPr/>
          </p:nvSpPr>
          <p:spPr bwMode="auto">
            <a:xfrm>
              <a:off x="1925" y="3682"/>
              <a:ext cx="1250" cy="11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41" name="Rectangle 37"/>
            <p:cNvSpPr>
              <a:spLocks noChangeArrowheads="1"/>
            </p:cNvSpPr>
            <p:nvPr/>
          </p:nvSpPr>
          <p:spPr bwMode="auto">
            <a:xfrm>
              <a:off x="1800" y="3682"/>
              <a:ext cx="125" cy="110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42" name="Rectangle 38"/>
            <p:cNvSpPr>
              <a:spLocks noChangeArrowheads="1"/>
            </p:cNvSpPr>
            <p:nvPr/>
          </p:nvSpPr>
          <p:spPr bwMode="auto">
            <a:xfrm>
              <a:off x="4050" y="3557"/>
              <a:ext cx="249" cy="111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43" name="Rectangle 39"/>
            <p:cNvSpPr>
              <a:spLocks noChangeArrowheads="1"/>
            </p:cNvSpPr>
            <p:nvPr/>
          </p:nvSpPr>
          <p:spPr bwMode="auto">
            <a:xfrm>
              <a:off x="4050" y="3557"/>
              <a:ext cx="0" cy="111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44" name="Rectangle 40"/>
            <p:cNvSpPr>
              <a:spLocks noChangeArrowheads="1"/>
            </p:cNvSpPr>
            <p:nvPr/>
          </p:nvSpPr>
          <p:spPr bwMode="auto">
            <a:xfrm>
              <a:off x="2550" y="3557"/>
              <a:ext cx="1500" cy="111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45" name="Rectangle 41"/>
            <p:cNvSpPr>
              <a:spLocks noChangeArrowheads="1"/>
            </p:cNvSpPr>
            <p:nvPr/>
          </p:nvSpPr>
          <p:spPr bwMode="auto">
            <a:xfrm>
              <a:off x="1800" y="3557"/>
              <a:ext cx="750" cy="11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46" name="Rectangle 42"/>
            <p:cNvSpPr>
              <a:spLocks noChangeArrowheads="1"/>
            </p:cNvSpPr>
            <p:nvPr/>
          </p:nvSpPr>
          <p:spPr bwMode="auto">
            <a:xfrm>
              <a:off x="1800" y="3557"/>
              <a:ext cx="0" cy="111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47" name="Rectangle 43"/>
            <p:cNvSpPr>
              <a:spLocks noChangeArrowheads="1"/>
            </p:cNvSpPr>
            <p:nvPr/>
          </p:nvSpPr>
          <p:spPr bwMode="auto">
            <a:xfrm>
              <a:off x="3675" y="3431"/>
              <a:ext cx="624" cy="111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48" name="Rectangle 44"/>
            <p:cNvSpPr>
              <a:spLocks noChangeArrowheads="1"/>
            </p:cNvSpPr>
            <p:nvPr/>
          </p:nvSpPr>
          <p:spPr bwMode="auto">
            <a:xfrm>
              <a:off x="3675" y="3431"/>
              <a:ext cx="0" cy="111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49" name="Rectangle 45"/>
            <p:cNvSpPr>
              <a:spLocks noChangeArrowheads="1"/>
            </p:cNvSpPr>
            <p:nvPr/>
          </p:nvSpPr>
          <p:spPr bwMode="auto">
            <a:xfrm>
              <a:off x="3175" y="3431"/>
              <a:ext cx="500" cy="111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50" name="Rectangle 46"/>
            <p:cNvSpPr>
              <a:spLocks noChangeArrowheads="1"/>
            </p:cNvSpPr>
            <p:nvPr/>
          </p:nvSpPr>
          <p:spPr bwMode="auto">
            <a:xfrm>
              <a:off x="1925" y="3431"/>
              <a:ext cx="1250" cy="11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51" name="Rectangle 47"/>
            <p:cNvSpPr>
              <a:spLocks noChangeArrowheads="1"/>
            </p:cNvSpPr>
            <p:nvPr/>
          </p:nvSpPr>
          <p:spPr bwMode="auto">
            <a:xfrm>
              <a:off x="1800" y="3431"/>
              <a:ext cx="125" cy="111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52" name="Rectangle 48"/>
            <p:cNvSpPr>
              <a:spLocks noChangeArrowheads="1"/>
            </p:cNvSpPr>
            <p:nvPr/>
          </p:nvSpPr>
          <p:spPr bwMode="auto">
            <a:xfrm>
              <a:off x="4299" y="3307"/>
              <a:ext cx="0" cy="110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53" name="Rectangle 49"/>
            <p:cNvSpPr>
              <a:spLocks noChangeArrowheads="1"/>
            </p:cNvSpPr>
            <p:nvPr/>
          </p:nvSpPr>
          <p:spPr bwMode="auto">
            <a:xfrm>
              <a:off x="4299" y="3307"/>
              <a:ext cx="0" cy="110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54" name="Rectangle 50"/>
            <p:cNvSpPr>
              <a:spLocks noChangeArrowheads="1"/>
            </p:cNvSpPr>
            <p:nvPr/>
          </p:nvSpPr>
          <p:spPr bwMode="auto">
            <a:xfrm>
              <a:off x="3550" y="3307"/>
              <a:ext cx="749" cy="110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55" name="Rectangle 51"/>
            <p:cNvSpPr>
              <a:spLocks noChangeArrowheads="1"/>
            </p:cNvSpPr>
            <p:nvPr/>
          </p:nvSpPr>
          <p:spPr bwMode="auto">
            <a:xfrm>
              <a:off x="1925" y="3307"/>
              <a:ext cx="1625" cy="11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56" name="Rectangle 52"/>
            <p:cNvSpPr>
              <a:spLocks noChangeArrowheads="1"/>
            </p:cNvSpPr>
            <p:nvPr/>
          </p:nvSpPr>
          <p:spPr bwMode="auto">
            <a:xfrm>
              <a:off x="1800" y="3307"/>
              <a:ext cx="125" cy="110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57" name="Rectangle 53"/>
            <p:cNvSpPr>
              <a:spLocks noChangeArrowheads="1"/>
            </p:cNvSpPr>
            <p:nvPr/>
          </p:nvSpPr>
          <p:spPr bwMode="auto">
            <a:xfrm>
              <a:off x="4299" y="3182"/>
              <a:ext cx="0" cy="110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58" name="Rectangle 54"/>
            <p:cNvSpPr>
              <a:spLocks noChangeArrowheads="1"/>
            </p:cNvSpPr>
            <p:nvPr/>
          </p:nvSpPr>
          <p:spPr bwMode="auto">
            <a:xfrm>
              <a:off x="4299" y="3182"/>
              <a:ext cx="0" cy="110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59" name="Rectangle 55"/>
            <p:cNvSpPr>
              <a:spLocks noChangeArrowheads="1"/>
            </p:cNvSpPr>
            <p:nvPr/>
          </p:nvSpPr>
          <p:spPr bwMode="auto">
            <a:xfrm>
              <a:off x="3300" y="3182"/>
              <a:ext cx="1000" cy="110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60" name="Rectangle 56"/>
            <p:cNvSpPr>
              <a:spLocks noChangeArrowheads="1"/>
            </p:cNvSpPr>
            <p:nvPr/>
          </p:nvSpPr>
          <p:spPr bwMode="auto">
            <a:xfrm>
              <a:off x="2050" y="3182"/>
              <a:ext cx="1247" cy="11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61" name="Rectangle 57"/>
            <p:cNvSpPr>
              <a:spLocks noChangeArrowheads="1"/>
            </p:cNvSpPr>
            <p:nvPr/>
          </p:nvSpPr>
          <p:spPr bwMode="auto">
            <a:xfrm>
              <a:off x="1800" y="3182"/>
              <a:ext cx="250" cy="110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62" name="Rectangle 58"/>
            <p:cNvSpPr>
              <a:spLocks noChangeArrowheads="1"/>
            </p:cNvSpPr>
            <p:nvPr/>
          </p:nvSpPr>
          <p:spPr bwMode="auto">
            <a:xfrm>
              <a:off x="4299" y="3057"/>
              <a:ext cx="0" cy="110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63" name="Rectangle 59"/>
            <p:cNvSpPr>
              <a:spLocks noChangeArrowheads="1"/>
            </p:cNvSpPr>
            <p:nvPr/>
          </p:nvSpPr>
          <p:spPr bwMode="auto">
            <a:xfrm>
              <a:off x="4299" y="3057"/>
              <a:ext cx="0" cy="110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64" name="Rectangle 60"/>
            <p:cNvSpPr>
              <a:spLocks noChangeArrowheads="1"/>
            </p:cNvSpPr>
            <p:nvPr/>
          </p:nvSpPr>
          <p:spPr bwMode="auto">
            <a:xfrm>
              <a:off x="4050" y="3057"/>
              <a:ext cx="249" cy="110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65" name="Rectangle 61"/>
            <p:cNvSpPr>
              <a:spLocks noChangeArrowheads="1"/>
            </p:cNvSpPr>
            <p:nvPr/>
          </p:nvSpPr>
          <p:spPr bwMode="auto">
            <a:xfrm>
              <a:off x="2550" y="3057"/>
              <a:ext cx="1500" cy="11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66" name="Rectangle 62"/>
            <p:cNvSpPr>
              <a:spLocks noChangeArrowheads="1"/>
            </p:cNvSpPr>
            <p:nvPr/>
          </p:nvSpPr>
          <p:spPr bwMode="auto">
            <a:xfrm>
              <a:off x="1800" y="3057"/>
              <a:ext cx="750" cy="110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67" name="Rectangle 63"/>
            <p:cNvSpPr>
              <a:spLocks noChangeArrowheads="1"/>
            </p:cNvSpPr>
            <p:nvPr/>
          </p:nvSpPr>
          <p:spPr bwMode="auto">
            <a:xfrm>
              <a:off x="4275" y="2932"/>
              <a:ext cx="24" cy="110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68" name="Rectangle 64"/>
            <p:cNvSpPr>
              <a:spLocks noChangeArrowheads="1"/>
            </p:cNvSpPr>
            <p:nvPr/>
          </p:nvSpPr>
          <p:spPr bwMode="auto">
            <a:xfrm>
              <a:off x="4275" y="2932"/>
              <a:ext cx="0" cy="110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69" name="Rectangle 65"/>
            <p:cNvSpPr>
              <a:spLocks noChangeArrowheads="1"/>
            </p:cNvSpPr>
            <p:nvPr/>
          </p:nvSpPr>
          <p:spPr bwMode="auto">
            <a:xfrm>
              <a:off x="4275" y="2932"/>
              <a:ext cx="0" cy="110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70" name="Rectangle 66"/>
            <p:cNvSpPr>
              <a:spLocks noChangeArrowheads="1"/>
            </p:cNvSpPr>
            <p:nvPr/>
          </p:nvSpPr>
          <p:spPr bwMode="auto">
            <a:xfrm>
              <a:off x="2300" y="2932"/>
              <a:ext cx="1980" cy="11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71" name="Rectangle 67"/>
            <p:cNvSpPr>
              <a:spLocks noChangeArrowheads="1"/>
            </p:cNvSpPr>
            <p:nvPr/>
          </p:nvSpPr>
          <p:spPr bwMode="auto">
            <a:xfrm>
              <a:off x="1800" y="2932"/>
              <a:ext cx="500" cy="110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72" name="Rectangle 68"/>
            <p:cNvSpPr>
              <a:spLocks noChangeArrowheads="1"/>
            </p:cNvSpPr>
            <p:nvPr/>
          </p:nvSpPr>
          <p:spPr bwMode="auto">
            <a:xfrm>
              <a:off x="4299" y="2807"/>
              <a:ext cx="0" cy="110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73" name="Rectangle 69"/>
            <p:cNvSpPr>
              <a:spLocks noChangeArrowheads="1"/>
            </p:cNvSpPr>
            <p:nvPr/>
          </p:nvSpPr>
          <p:spPr bwMode="auto">
            <a:xfrm>
              <a:off x="4299" y="2807"/>
              <a:ext cx="0" cy="110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74" name="Rectangle 70"/>
            <p:cNvSpPr>
              <a:spLocks noChangeArrowheads="1"/>
            </p:cNvSpPr>
            <p:nvPr/>
          </p:nvSpPr>
          <p:spPr bwMode="auto">
            <a:xfrm>
              <a:off x="3675" y="2807"/>
              <a:ext cx="624" cy="110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75" name="Rectangle 71"/>
            <p:cNvSpPr>
              <a:spLocks noChangeArrowheads="1"/>
            </p:cNvSpPr>
            <p:nvPr/>
          </p:nvSpPr>
          <p:spPr bwMode="auto">
            <a:xfrm>
              <a:off x="2174" y="2807"/>
              <a:ext cx="1501" cy="11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76" name="Rectangle 72"/>
            <p:cNvSpPr>
              <a:spLocks noChangeArrowheads="1"/>
            </p:cNvSpPr>
            <p:nvPr/>
          </p:nvSpPr>
          <p:spPr bwMode="auto">
            <a:xfrm>
              <a:off x="1800" y="2807"/>
              <a:ext cx="375" cy="110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77" name="Rectangle 73"/>
            <p:cNvSpPr>
              <a:spLocks noChangeArrowheads="1"/>
            </p:cNvSpPr>
            <p:nvPr/>
          </p:nvSpPr>
          <p:spPr bwMode="auto">
            <a:xfrm>
              <a:off x="2925" y="2682"/>
              <a:ext cx="1375" cy="110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78" name="Rectangle 74"/>
            <p:cNvSpPr>
              <a:spLocks noChangeArrowheads="1"/>
            </p:cNvSpPr>
            <p:nvPr/>
          </p:nvSpPr>
          <p:spPr bwMode="auto">
            <a:xfrm>
              <a:off x="2925" y="2682"/>
              <a:ext cx="0" cy="110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79" name="Rectangle 75"/>
            <p:cNvSpPr>
              <a:spLocks noChangeArrowheads="1"/>
            </p:cNvSpPr>
            <p:nvPr/>
          </p:nvSpPr>
          <p:spPr bwMode="auto">
            <a:xfrm>
              <a:off x="2925" y="2682"/>
              <a:ext cx="0" cy="110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80" name="Rectangle 76"/>
            <p:cNvSpPr>
              <a:spLocks noChangeArrowheads="1"/>
            </p:cNvSpPr>
            <p:nvPr/>
          </p:nvSpPr>
          <p:spPr bwMode="auto">
            <a:xfrm>
              <a:off x="1925" y="2682"/>
              <a:ext cx="1000" cy="11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81" name="Rectangle 77"/>
            <p:cNvSpPr>
              <a:spLocks noChangeArrowheads="1"/>
            </p:cNvSpPr>
            <p:nvPr/>
          </p:nvSpPr>
          <p:spPr bwMode="auto">
            <a:xfrm>
              <a:off x="1800" y="2682"/>
              <a:ext cx="125" cy="110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82" name="Rectangle 78"/>
            <p:cNvSpPr>
              <a:spLocks noChangeArrowheads="1"/>
            </p:cNvSpPr>
            <p:nvPr/>
          </p:nvSpPr>
          <p:spPr bwMode="auto">
            <a:xfrm>
              <a:off x="4299" y="2557"/>
              <a:ext cx="0" cy="110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83" name="Rectangle 79"/>
            <p:cNvSpPr>
              <a:spLocks noChangeArrowheads="1"/>
            </p:cNvSpPr>
            <p:nvPr/>
          </p:nvSpPr>
          <p:spPr bwMode="auto">
            <a:xfrm>
              <a:off x="4299" y="2557"/>
              <a:ext cx="0" cy="110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84" name="Rectangle 80"/>
            <p:cNvSpPr>
              <a:spLocks noChangeArrowheads="1"/>
            </p:cNvSpPr>
            <p:nvPr/>
          </p:nvSpPr>
          <p:spPr bwMode="auto">
            <a:xfrm>
              <a:off x="3800" y="2557"/>
              <a:ext cx="500" cy="110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85" name="Rectangle 81"/>
            <p:cNvSpPr>
              <a:spLocks noChangeArrowheads="1"/>
            </p:cNvSpPr>
            <p:nvPr/>
          </p:nvSpPr>
          <p:spPr bwMode="auto">
            <a:xfrm>
              <a:off x="2800" y="2557"/>
              <a:ext cx="1000" cy="11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86" name="Rectangle 82"/>
            <p:cNvSpPr>
              <a:spLocks noChangeArrowheads="1"/>
            </p:cNvSpPr>
            <p:nvPr/>
          </p:nvSpPr>
          <p:spPr bwMode="auto">
            <a:xfrm>
              <a:off x="1800" y="2557"/>
              <a:ext cx="1000" cy="110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87" name="Rectangle 83"/>
            <p:cNvSpPr>
              <a:spLocks noChangeArrowheads="1"/>
            </p:cNvSpPr>
            <p:nvPr/>
          </p:nvSpPr>
          <p:spPr bwMode="auto">
            <a:xfrm>
              <a:off x="4299" y="2432"/>
              <a:ext cx="0" cy="110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88" name="Rectangle 84"/>
            <p:cNvSpPr>
              <a:spLocks noChangeArrowheads="1"/>
            </p:cNvSpPr>
            <p:nvPr/>
          </p:nvSpPr>
          <p:spPr bwMode="auto">
            <a:xfrm>
              <a:off x="4299" y="2432"/>
              <a:ext cx="0" cy="110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89" name="Rectangle 85"/>
            <p:cNvSpPr>
              <a:spLocks noChangeArrowheads="1"/>
            </p:cNvSpPr>
            <p:nvPr/>
          </p:nvSpPr>
          <p:spPr bwMode="auto">
            <a:xfrm>
              <a:off x="3550" y="2432"/>
              <a:ext cx="749" cy="110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90" name="Rectangle 86"/>
            <p:cNvSpPr>
              <a:spLocks noChangeArrowheads="1"/>
            </p:cNvSpPr>
            <p:nvPr/>
          </p:nvSpPr>
          <p:spPr bwMode="auto">
            <a:xfrm>
              <a:off x="2050" y="2432"/>
              <a:ext cx="1500" cy="11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91" name="Rectangle 87"/>
            <p:cNvSpPr>
              <a:spLocks noChangeArrowheads="1"/>
            </p:cNvSpPr>
            <p:nvPr/>
          </p:nvSpPr>
          <p:spPr bwMode="auto">
            <a:xfrm>
              <a:off x="1800" y="2432"/>
              <a:ext cx="250" cy="110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92" name="Rectangle 88"/>
            <p:cNvSpPr>
              <a:spLocks noChangeArrowheads="1"/>
            </p:cNvSpPr>
            <p:nvPr/>
          </p:nvSpPr>
          <p:spPr bwMode="auto">
            <a:xfrm>
              <a:off x="4275" y="2307"/>
              <a:ext cx="24" cy="110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93" name="Rectangle 89"/>
            <p:cNvSpPr>
              <a:spLocks noChangeArrowheads="1"/>
            </p:cNvSpPr>
            <p:nvPr/>
          </p:nvSpPr>
          <p:spPr bwMode="auto">
            <a:xfrm>
              <a:off x="4275" y="2307"/>
              <a:ext cx="0" cy="110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94" name="Rectangle 90"/>
            <p:cNvSpPr>
              <a:spLocks noChangeArrowheads="1"/>
            </p:cNvSpPr>
            <p:nvPr/>
          </p:nvSpPr>
          <p:spPr bwMode="auto">
            <a:xfrm>
              <a:off x="4275" y="2307"/>
              <a:ext cx="0" cy="110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95" name="Rectangle 91"/>
            <p:cNvSpPr>
              <a:spLocks noChangeArrowheads="1"/>
            </p:cNvSpPr>
            <p:nvPr/>
          </p:nvSpPr>
          <p:spPr bwMode="auto">
            <a:xfrm>
              <a:off x="2050" y="2307"/>
              <a:ext cx="2225" cy="11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96" name="Rectangle 92"/>
            <p:cNvSpPr>
              <a:spLocks noChangeArrowheads="1"/>
            </p:cNvSpPr>
            <p:nvPr/>
          </p:nvSpPr>
          <p:spPr bwMode="auto">
            <a:xfrm>
              <a:off x="1800" y="2307"/>
              <a:ext cx="250" cy="110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97" name="Rectangle 93"/>
            <p:cNvSpPr>
              <a:spLocks noChangeArrowheads="1"/>
            </p:cNvSpPr>
            <p:nvPr/>
          </p:nvSpPr>
          <p:spPr bwMode="auto">
            <a:xfrm>
              <a:off x="4299" y="2182"/>
              <a:ext cx="0" cy="111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98" name="Rectangle 94"/>
            <p:cNvSpPr>
              <a:spLocks noChangeArrowheads="1"/>
            </p:cNvSpPr>
            <p:nvPr/>
          </p:nvSpPr>
          <p:spPr bwMode="auto">
            <a:xfrm>
              <a:off x="4299" y="2182"/>
              <a:ext cx="0" cy="111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399" name="Rectangle 95"/>
            <p:cNvSpPr>
              <a:spLocks noChangeArrowheads="1"/>
            </p:cNvSpPr>
            <p:nvPr/>
          </p:nvSpPr>
          <p:spPr bwMode="auto">
            <a:xfrm>
              <a:off x="3300" y="2182"/>
              <a:ext cx="1000" cy="111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00" name="Rectangle 96"/>
            <p:cNvSpPr>
              <a:spLocks noChangeArrowheads="1"/>
            </p:cNvSpPr>
            <p:nvPr/>
          </p:nvSpPr>
          <p:spPr bwMode="auto">
            <a:xfrm>
              <a:off x="2050" y="2182"/>
              <a:ext cx="1247" cy="11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01" name="Rectangle 97"/>
            <p:cNvSpPr>
              <a:spLocks noChangeArrowheads="1"/>
            </p:cNvSpPr>
            <p:nvPr/>
          </p:nvSpPr>
          <p:spPr bwMode="auto">
            <a:xfrm>
              <a:off x="1800" y="2182"/>
              <a:ext cx="250" cy="111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02" name="Rectangle 98"/>
            <p:cNvSpPr>
              <a:spLocks noChangeArrowheads="1"/>
            </p:cNvSpPr>
            <p:nvPr/>
          </p:nvSpPr>
          <p:spPr bwMode="auto">
            <a:xfrm>
              <a:off x="3800" y="2058"/>
              <a:ext cx="500" cy="111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03" name="Rectangle 99"/>
            <p:cNvSpPr>
              <a:spLocks noChangeArrowheads="1"/>
            </p:cNvSpPr>
            <p:nvPr/>
          </p:nvSpPr>
          <p:spPr bwMode="auto">
            <a:xfrm>
              <a:off x="3800" y="2058"/>
              <a:ext cx="0" cy="111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04" name="Rectangle 100"/>
            <p:cNvSpPr>
              <a:spLocks noChangeArrowheads="1"/>
            </p:cNvSpPr>
            <p:nvPr/>
          </p:nvSpPr>
          <p:spPr bwMode="auto">
            <a:xfrm>
              <a:off x="2300" y="2058"/>
              <a:ext cx="1500" cy="111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05" name="Rectangle 101"/>
            <p:cNvSpPr>
              <a:spLocks noChangeArrowheads="1"/>
            </p:cNvSpPr>
            <p:nvPr/>
          </p:nvSpPr>
          <p:spPr bwMode="auto">
            <a:xfrm>
              <a:off x="2050" y="2058"/>
              <a:ext cx="245" cy="11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06" name="Rectangle 102"/>
            <p:cNvSpPr>
              <a:spLocks noChangeArrowheads="1"/>
            </p:cNvSpPr>
            <p:nvPr/>
          </p:nvSpPr>
          <p:spPr bwMode="auto">
            <a:xfrm>
              <a:off x="1800" y="2058"/>
              <a:ext cx="250" cy="111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07" name="Rectangle 103"/>
            <p:cNvSpPr>
              <a:spLocks noChangeArrowheads="1"/>
            </p:cNvSpPr>
            <p:nvPr/>
          </p:nvSpPr>
          <p:spPr bwMode="auto">
            <a:xfrm>
              <a:off x="4299" y="1932"/>
              <a:ext cx="0" cy="110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08" name="Rectangle 104"/>
            <p:cNvSpPr>
              <a:spLocks noChangeArrowheads="1"/>
            </p:cNvSpPr>
            <p:nvPr/>
          </p:nvSpPr>
          <p:spPr bwMode="auto">
            <a:xfrm>
              <a:off x="4299" y="1932"/>
              <a:ext cx="0" cy="110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09" name="Rectangle 105"/>
            <p:cNvSpPr>
              <a:spLocks noChangeArrowheads="1"/>
            </p:cNvSpPr>
            <p:nvPr/>
          </p:nvSpPr>
          <p:spPr bwMode="auto">
            <a:xfrm>
              <a:off x="4299" y="1932"/>
              <a:ext cx="0" cy="110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10" name="Rectangle 106"/>
            <p:cNvSpPr>
              <a:spLocks noChangeArrowheads="1"/>
            </p:cNvSpPr>
            <p:nvPr/>
          </p:nvSpPr>
          <p:spPr bwMode="auto">
            <a:xfrm>
              <a:off x="3050" y="1932"/>
              <a:ext cx="1249" cy="11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11" name="Rectangle 107"/>
            <p:cNvSpPr>
              <a:spLocks noChangeArrowheads="1"/>
            </p:cNvSpPr>
            <p:nvPr/>
          </p:nvSpPr>
          <p:spPr bwMode="auto">
            <a:xfrm>
              <a:off x="1800" y="1932"/>
              <a:ext cx="1250" cy="110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12" name="Rectangle 108"/>
            <p:cNvSpPr>
              <a:spLocks noChangeArrowheads="1"/>
            </p:cNvSpPr>
            <p:nvPr/>
          </p:nvSpPr>
          <p:spPr bwMode="auto">
            <a:xfrm>
              <a:off x="3925" y="1807"/>
              <a:ext cx="375" cy="110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13" name="Rectangle 109"/>
            <p:cNvSpPr>
              <a:spLocks noChangeArrowheads="1"/>
            </p:cNvSpPr>
            <p:nvPr/>
          </p:nvSpPr>
          <p:spPr bwMode="auto">
            <a:xfrm>
              <a:off x="3925" y="1807"/>
              <a:ext cx="0" cy="110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14" name="Rectangle 110"/>
            <p:cNvSpPr>
              <a:spLocks noChangeArrowheads="1"/>
            </p:cNvSpPr>
            <p:nvPr/>
          </p:nvSpPr>
          <p:spPr bwMode="auto">
            <a:xfrm>
              <a:off x="3175" y="1807"/>
              <a:ext cx="744" cy="110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15" name="Rectangle 111"/>
            <p:cNvSpPr>
              <a:spLocks noChangeArrowheads="1"/>
            </p:cNvSpPr>
            <p:nvPr/>
          </p:nvSpPr>
          <p:spPr bwMode="auto">
            <a:xfrm>
              <a:off x="1925" y="1807"/>
              <a:ext cx="1250" cy="11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16" name="Rectangle 112"/>
            <p:cNvSpPr>
              <a:spLocks noChangeArrowheads="1"/>
            </p:cNvSpPr>
            <p:nvPr/>
          </p:nvSpPr>
          <p:spPr bwMode="auto">
            <a:xfrm>
              <a:off x="1800" y="1807"/>
              <a:ext cx="125" cy="110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17" name="Rectangle 113"/>
            <p:cNvSpPr>
              <a:spLocks noChangeArrowheads="1"/>
            </p:cNvSpPr>
            <p:nvPr/>
          </p:nvSpPr>
          <p:spPr bwMode="auto">
            <a:xfrm>
              <a:off x="4175" y="1682"/>
              <a:ext cx="124" cy="110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18" name="Rectangle 114"/>
            <p:cNvSpPr>
              <a:spLocks noChangeArrowheads="1"/>
            </p:cNvSpPr>
            <p:nvPr/>
          </p:nvSpPr>
          <p:spPr bwMode="auto">
            <a:xfrm>
              <a:off x="4175" y="1682"/>
              <a:ext cx="0" cy="110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19" name="Rectangle 115"/>
            <p:cNvSpPr>
              <a:spLocks noChangeArrowheads="1"/>
            </p:cNvSpPr>
            <p:nvPr/>
          </p:nvSpPr>
          <p:spPr bwMode="auto">
            <a:xfrm>
              <a:off x="2675" y="1682"/>
              <a:ext cx="1500" cy="110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20" name="Rectangle 116"/>
            <p:cNvSpPr>
              <a:spLocks noChangeArrowheads="1"/>
            </p:cNvSpPr>
            <p:nvPr/>
          </p:nvSpPr>
          <p:spPr bwMode="auto">
            <a:xfrm>
              <a:off x="1925" y="1682"/>
              <a:ext cx="750" cy="11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21" name="Rectangle 117"/>
            <p:cNvSpPr>
              <a:spLocks noChangeArrowheads="1"/>
            </p:cNvSpPr>
            <p:nvPr/>
          </p:nvSpPr>
          <p:spPr bwMode="auto">
            <a:xfrm>
              <a:off x="1800" y="1682"/>
              <a:ext cx="125" cy="110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22" name="Rectangle 118"/>
            <p:cNvSpPr>
              <a:spLocks noChangeArrowheads="1"/>
            </p:cNvSpPr>
            <p:nvPr/>
          </p:nvSpPr>
          <p:spPr bwMode="auto">
            <a:xfrm>
              <a:off x="4299" y="1557"/>
              <a:ext cx="0" cy="110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23" name="Rectangle 119"/>
            <p:cNvSpPr>
              <a:spLocks noChangeArrowheads="1"/>
            </p:cNvSpPr>
            <p:nvPr/>
          </p:nvSpPr>
          <p:spPr bwMode="auto">
            <a:xfrm>
              <a:off x="4299" y="1557"/>
              <a:ext cx="0" cy="110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24" name="Rectangle 120"/>
            <p:cNvSpPr>
              <a:spLocks noChangeArrowheads="1"/>
            </p:cNvSpPr>
            <p:nvPr/>
          </p:nvSpPr>
          <p:spPr bwMode="auto">
            <a:xfrm>
              <a:off x="2800" y="1557"/>
              <a:ext cx="1500" cy="110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25" name="Rectangle 121"/>
            <p:cNvSpPr>
              <a:spLocks noChangeArrowheads="1"/>
            </p:cNvSpPr>
            <p:nvPr/>
          </p:nvSpPr>
          <p:spPr bwMode="auto">
            <a:xfrm>
              <a:off x="2300" y="1557"/>
              <a:ext cx="500" cy="11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26" name="Rectangle 122"/>
            <p:cNvSpPr>
              <a:spLocks noChangeArrowheads="1"/>
            </p:cNvSpPr>
            <p:nvPr/>
          </p:nvSpPr>
          <p:spPr bwMode="auto">
            <a:xfrm>
              <a:off x="1800" y="1557"/>
              <a:ext cx="500" cy="110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27" name="Rectangle 123"/>
            <p:cNvSpPr>
              <a:spLocks noChangeArrowheads="1"/>
            </p:cNvSpPr>
            <p:nvPr/>
          </p:nvSpPr>
          <p:spPr bwMode="auto">
            <a:xfrm>
              <a:off x="4050" y="1432"/>
              <a:ext cx="249" cy="110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28" name="Rectangle 124"/>
            <p:cNvSpPr>
              <a:spLocks noChangeArrowheads="1"/>
            </p:cNvSpPr>
            <p:nvPr/>
          </p:nvSpPr>
          <p:spPr bwMode="auto">
            <a:xfrm>
              <a:off x="4050" y="1432"/>
              <a:ext cx="0" cy="110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29" name="Rectangle 125"/>
            <p:cNvSpPr>
              <a:spLocks noChangeArrowheads="1"/>
            </p:cNvSpPr>
            <p:nvPr/>
          </p:nvSpPr>
          <p:spPr bwMode="auto">
            <a:xfrm>
              <a:off x="3800" y="1432"/>
              <a:ext cx="250" cy="110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30" name="Rectangle 126"/>
            <p:cNvSpPr>
              <a:spLocks noChangeArrowheads="1"/>
            </p:cNvSpPr>
            <p:nvPr/>
          </p:nvSpPr>
          <p:spPr bwMode="auto">
            <a:xfrm>
              <a:off x="2300" y="1432"/>
              <a:ext cx="1500" cy="11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31" name="Rectangle 127"/>
            <p:cNvSpPr>
              <a:spLocks noChangeArrowheads="1"/>
            </p:cNvSpPr>
            <p:nvPr/>
          </p:nvSpPr>
          <p:spPr bwMode="auto">
            <a:xfrm>
              <a:off x="1800" y="1432"/>
              <a:ext cx="500" cy="110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32" name="Rectangle 128"/>
            <p:cNvSpPr>
              <a:spLocks noChangeArrowheads="1"/>
            </p:cNvSpPr>
            <p:nvPr/>
          </p:nvSpPr>
          <p:spPr bwMode="auto">
            <a:xfrm>
              <a:off x="4299" y="1307"/>
              <a:ext cx="0" cy="110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33" name="Rectangle 129"/>
            <p:cNvSpPr>
              <a:spLocks noChangeArrowheads="1"/>
            </p:cNvSpPr>
            <p:nvPr/>
          </p:nvSpPr>
          <p:spPr bwMode="auto">
            <a:xfrm>
              <a:off x="4299" y="1307"/>
              <a:ext cx="0" cy="110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34" name="Rectangle 130"/>
            <p:cNvSpPr>
              <a:spLocks noChangeArrowheads="1"/>
            </p:cNvSpPr>
            <p:nvPr/>
          </p:nvSpPr>
          <p:spPr bwMode="auto">
            <a:xfrm>
              <a:off x="3800" y="1307"/>
              <a:ext cx="500" cy="110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35" name="Rectangle 131"/>
            <p:cNvSpPr>
              <a:spLocks noChangeArrowheads="1"/>
            </p:cNvSpPr>
            <p:nvPr/>
          </p:nvSpPr>
          <p:spPr bwMode="auto">
            <a:xfrm>
              <a:off x="3050" y="1307"/>
              <a:ext cx="748" cy="11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36" name="Rectangle 132"/>
            <p:cNvSpPr>
              <a:spLocks noChangeArrowheads="1"/>
            </p:cNvSpPr>
            <p:nvPr/>
          </p:nvSpPr>
          <p:spPr bwMode="auto">
            <a:xfrm>
              <a:off x="1800" y="1307"/>
              <a:ext cx="1250" cy="110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37" name="Rectangle 133"/>
            <p:cNvSpPr>
              <a:spLocks noChangeArrowheads="1"/>
            </p:cNvSpPr>
            <p:nvPr/>
          </p:nvSpPr>
          <p:spPr bwMode="auto">
            <a:xfrm>
              <a:off x="4175" y="1182"/>
              <a:ext cx="124" cy="110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38" name="Rectangle 134"/>
            <p:cNvSpPr>
              <a:spLocks noChangeArrowheads="1"/>
            </p:cNvSpPr>
            <p:nvPr/>
          </p:nvSpPr>
          <p:spPr bwMode="auto">
            <a:xfrm>
              <a:off x="4175" y="1182"/>
              <a:ext cx="0" cy="110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39" name="Rectangle 135"/>
            <p:cNvSpPr>
              <a:spLocks noChangeArrowheads="1"/>
            </p:cNvSpPr>
            <p:nvPr/>
          </p:nvSpPr>
          <p:spPr bwMode="auto">
            <a:xfrm>
              <a:off x="3300" y="1182"/>
              <a:ext cx="880" cy="110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40" name="Rectangle 136"/>
            <p:cNvSpPr>
              <a:spLocks noChangeArrowheads="1"/>
            </p:cNvSpPr>
            <p:nvPr/>
          </p:nvSpPr>
          <p:spPr bwMode="auto">
            <a:xfrm>
              <a:off x="2550" y="1182"/>
              <a:ext cx="747" cy="11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41" name="Rectangle 137"/>
            <p:cNvSpPr>
              <a:spLocks noChangeArrowheads="1"/>
            </p:cNvSpPr>
            <p:nvPr/>
          </p:nvSpPr>
          <p:spPr bwMode="auto">
            <a:xfrm>
              <a:off x="1800" y="1182"/>
              <a:ext cx="750" cy="110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42" name="Rectangle 138"/>
            <p:cNvSpPr>
              <a:spLocks noChangeArrowheads="1"/>
            </p:cNvSpPr>
            <p:nvPr/>
          </p:nvSpPr>
          <p:spPr bwMode="auto">
            <a:xfrm>
              <a:off x="4299" y="1057"/>
              <a:ext cx="0" cy="110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43" name="Rectangle 139"/>
            <p:cNvSpPr>
              <a:spLocks noChangeArrowheads="1"/>
            </p:cNvSpPr>
            <p:nvPr/>
          </p:nvSpPr>
          <p:spPr bwMode="auto">
            <a:xfrm>
              <a:off x="4299" y="1057"/>
              <a:ext cx="0" cy="110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44" name="Rectangle 140"/>
            <p:cNvSpPr>
              <a:spLocks noChangeArrowheads="1"/>
            </p:cNvSpPr>
            <p:nvPr/>
          </p:nvSpPr>
          <p:spPr bwMode="auto">
            <a:xfrm>
              <a:off x="3800" y="1057"/>
              <a:ext cx="500" cy="110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45" name="Rectangle 141"/>
            <p:cNvSpPr>
              <a:spLocks noChangeArrowheads="1"/>
            </p:cNvSpPr>
            <p:nvPr/>
          </p:nvSpPr>
          <p:spPr bwMode="auto">
            <a:xfrm>
              <a:off x="1800" y="1057"/>
              <a:ext cx="2000" cy="11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46" name="Rectangle 142"/>
            <p:cNvSpPr>
              <a:spLocks noChangeArrowheads="1"/>
            </p:cNvSpPr>
            <p:nvPr/>
          </p:nvSpPr>
          <p:spPr bwMode="auto">
            <a:xfrm>
              <a:off x="1800" y="1057"/>
              <a:ext cx="0" cy="110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47" name="Rectangle 143"/>
            <p:cNvSpPr>
              <a:spLocks noChangeArrowheads="1"/>
            </p:cNvSpPr>
            <p:nvPr/>
          </p:nvSpPr>
          <p:spPr bwMode="auto">
            <a:xfrm>
              <a:off x="4299" y="932"/>
              <a:ext cx="0" cy="110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48" name="Rectangle 144"/>
            <p:cNvSpPr>
              <a:spLocks noChangeArrowheads="1"/>
            </p:cNvSpPr>
            <p:nvPr/>
          </p:nvSpPr>
          <p:spPr bwMode="auto">
            <a:xfrm>
              <a:off x="4299" y="932"/>
              <a:ext cx="0" cy="110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49" name="Rectangle 145"/>
            <p:cNvSpPr>
              <a:spLocks noChangeArrowheads="1"/>
            </p:cNvSpPr>
            <p:nvPr/>
          </p:nvSpPr>
          <p:spPr bwMode="auto">
            <a:xfrm>
              <a:off x="4050" y="932"/>
              <a:ext cx="249" cy="110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50" name="Rectangle 146"/>
            <p:cNvSpPr>
              <a:spLocks noChangeArrowheads="1"/>
            </p:cNvSpPr>
            <p:nvPr/>
          </p:nvSpPr>
          <p:spPr bwMode="auto">
            <a:xfrm>
              <a:off x="1800" y="932"/>
              <a:ext cx="2250" cy="11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51" name="Rectangle 147"/>
            <p:cNvSpPr>
              <a:spLocks noChangeArrowheads="1"/>
            </p:cNvSpPr>
            <p:nvPr/>
          </p:nvSpPr>
          <p:spPr bwMode="auto">
            <a:xfrm>
              <a:off x="1800" y="932"/>
              <a:ext cx="0" cy="110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52" name="Rectangle 148"/>
            <p:cNvSpPr>
              <a:spLocks noChangeArrowheads="1"/>
            </p:cNvSpPr>
            <p:nvPr/>
          </p:nvSpPr>
          <p:spPr bwMode="auto">
            <a:xfrm>
              <a:off x="4299" y="806"/>
              <a:ext cx="0" cy="111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53" name="Rectangle 149"/>
            <p:cNvSpPr>
              <a:spLocks noChangeArrowheads="1"/>
            </p:cNvSpPr>
            <p:nvPr/>
          </p:nvSpPr>
          <p:spPr bwMode="auto">
            <a:xfrm>
              <a:off x="4299" y="806"/>
              <a:ext cx="0" cy="111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54" name="Rectangle 150"/>
            <p:cNvSpPr>
              <a:spLocks noChangeArrowheads="1"/>
            </p:cNvSpPr>
            <p:nvPr/>
          </p:nvSpPr>
          <p:spPr bwMode="auto">
            <a:xfrm>
              <a:off x="4299" y="806"/>
              <a:ext cx="0" cy="111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55" name="Rectangle 151"/>
            <p:cNvSpPr>
              <a:spLocks noChangeArrowheads="1"/>
            </p:cNvSpPr>
            <p:nvPr/>
          </p:nvSpPr>
          <p:spPr bwMode="auto">
            <a:xfrm>
              <a:off x="2300" y="806"/>
              <a:ext cx="2000" cy="11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56" name="Rectangle 152"/>
            <p:cNvSpPr>
              <a:spLocks noChangeArrowheads="1"/>
            </p:cNvSpPr>
            <p:nvPr/>
          </p:nvSpPr>
          <p:spPr bwMode="auto">
            <a:xfrm>
              <a:off x="1800" y="806"/>
              <a:ext cx="500" cy="111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57" name="Rectangle 153"/>
            <p:cNvSpPr>
              <a:spLocks noChangeArrowheads="1"/>
            </p:cNvSpPr>
            <p:nvPr/>
          </p:nvSpPr>
          <p:spPr bwMode="auto">
            <a:xfrm>
              <a:off x="4299" y="682"/>
              <a:ext cx="0" cy="110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58" name="Rectangle 154"/>
            <p:cNvSpPr>
              <a:spLocks noChangeArrowheads="1"/>
            </p:cNvSpPr>
            <p:nvPr/>
          </p:nvSpPr>
          <p:spPr bwMode="auto">
            <a:xfrm>
              <a:off x="4299" y="682"/>
              <a:ext cx="0" cy="110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59" name="Rectangle 155"/>
            <p:cNvSpPr>
              <a:spLocks noChangeArrowheads="1"/>
            </p:cNvSpPr>
            <p:nvPr/>
          </p:nvSpPr>
          <p:spPr bwMode="auto">
            <a:xfrm>
              <a:off x="3800" y="682"/>
              <a:ext cx="500" cy="110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60" name="Rectangle 156"/>
            <p:cNvSpPr>
              <a:spLocks noChangeArrowheads="1"/>
            </p:cNvSpPr>
            <p:nvPr/>
          </p:nvSpPr>
          <p:spPr bwMode="auto">
            <a:xfrm>
              <a:off x="2800" y="682"/>
              <a:ext cx="1000" cy="11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61" name="Rectangle 157"/>
            <p:cNvSpPr>
              <a:spLocks noChangeArrowheads="1"/>
            </p:cNvSpPr>
            <p:nvPr/>
          </p:nvSpPr>
          <p:spPr bwMode="auto">
            <a:xfrm>
              <a:off x="1800" y="682"/>
              <a:ext cx="1000" cy="110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62" name="Rectangle 158"/>
            <p:cNvSpPr>
              <a:spLocks noChangeArrowheads="1"/>
            </p:cNvSpPr>
            <p:nvPr/>
          </p:nvSpPr>
          <p:spPr bwMode="auto">
            <a:xfrm>
              <a:off x="4299" y="557"/>
              <a:ext cx="0" cy="110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63" name="Rectangle 159"/>
            <p:cNvSpPr>
              <a:spLocks noChangeArrowheads="1"/>
            </p:cNvSpPr>
            <p:nvPr/>
          </p:nvSpPr>
          <p:spPr bwMode="auto">
            <a:xfrm>
              <a:off x="4299" y="557"/>
              <a:ext cx="0" cy="110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64" name="Rectangle 160"/>
            <p:cNvSpPr>
              <a:spLocks noChangeArrowheads="1"/>
            </p:cNvSpPr>
            <p:nvPr/>
          </p:nvSpPr>
          <p:spPr bwMode="auto">
            <a:xfrm>
              <a:off x="4299" y="557"/>
              <a:ext cx="0" cy="110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65" name="Rectangle 161"/>
            <p:cNvSpPr>
              <a:spLocks noChangeArrowheads="1"/>
            </p:cNvSpPr>
            <p:nvPr/>
          </p:nvSpPr>
          <p:spPr bwMode="auto">
            <a:xfrm>
              <a:off x="4050" y="557"/>
              <a:ext cx="249" cy="11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66" name="Rectangle 162"/>
            <p:cNvSpPr>
              <a:spLocks noChangeArrowheads="1"/>
            </p:cNvSpPr>
            <p:nvPr/>
          </p:nvSpPr>
          <p:spPr bwMode="auto">
            <a:xfrm>
              <a:off x="1800" y="557"/>
              <a:ext cx="2250" cy="110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67" name="Rectangle 163"/>
            <p:cNvSpPr>
              <a:spLocks noChangeArrowheads="1"/>
            </p:cNvSpPr>
            <p:nvPr/>
          </p:nvSpPr>
          <p:spPr bwMode="auto">
            <a:xfrm>
              <a:off x="4299" y="432"/>
              <a:ext cx="0" cy="110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68" name="Rectangle 164"/>
            <p:cNvSpPr>
              <a:spLocks noChangeArrowheads="1"/>
            </p:cNvSpPr>
            <p:nvPr/>
          </p:nvSpPr>
          <p:spPr bwMode="auto">
            <a:xfrm>
              <a:off x="4299" y="432"/>
              <a:ext cx="0" cy="110"/>
            </a:xfrm>
            <a:prstGeom prst="rect">
              <a:avLst/>
            </a:prstGeom>
            <a:solidFill>
              <a:srgbClr val="96C8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69" name="Rectangle 165"/>
            <p:cNvSpPr>
              <a:spLocks noChangeArrowheads="1"/>
            </p:cNvSpPr>
            <p:nvPr/>
          </p:nvSpPr>
          <p:spPr bwMode="auto">
            <a:xfrm>
              <a:off x="1925" y="432"/>
              <a:ext cx="2374" cy="110"/>
            </a:xfrm>
            <a:prstGeom prst="rect">
              <a:avLst/>
            </a:prstGeom>
            <a:solidFill>
              <a:srgbClr val="F9FEC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70" name="Rectangle 166"/>
            <p:cNvSpPr>
              <a:spLocks noChangeArrowheads="1"/>
            </p:cNvSpPr>
            <p:nvPr/>
          </p:nvSpPr>
          <p:spPr bwMode="auto">
            <a:xfrm>
              <a:off x="1800" y="432"/>
              <a:ext cx="125" cy="11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71" name="Rectangle 167"/>
            <p:cNvSpPr>
              <a:spLocks noChangeArrowheads="1"/>
            </p:cNvSpPr>
            <p:nvPr/>
          </p:nvSpPr>
          <p:spPr bwMode="auto">
            <a:xfrm>
              <a:off x="1800" y="432"/>
              <a:ext cx="0" cy="110"/>
            </a:xfrm>
            <a:prstGeom prst="rect">
              <a:avLst/>
            </a:prstGeom>
            <a:solidFill>
              <a:srgbClr val="7889F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72" name="Rectangle 168"/>
            <p:cNvSpPr>
              <a:spLocks noChangeArrowheads="1"/>
            </p:cNvSpPr>
            <p:nvPr/>
          </p:nvSpPr>
          <p:spPr bwMode="auto">
            <a:xfrm>
              <a:off x="120" y="268"/>
              <a:ext cx="0" cy="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buSzPct val="100000"/>
                <a:defRPr/>
              </a:pPr>
              <a:r>
                <a:rPr lang="en-US" sz="1800" b="0" dirty="0">
                  <a:solidFill>
                    <a:srgbClr val="7889FB"/>
                  </a:solidFill>
                  <a:cs typeface="Arial" charset="0"/>
                  <a:sym typeface="Arial" charset="0"/>
                </a:rPr>
                <a:t>&lt;CLIENT NAME&gt; - Occupancy Analysis</a:t>
              </a:r>
            </a:p>
          </p:txBody>
        </p:sp>
        <p:sp>
          <p:nvSpPr>
            <p:cNvPr id="482473" name="Rectangle 169"/>
            <p:cNvSpPr>
              <a:spLocks noChangeArrowheads="1"/>
            </p:cNvSpPr>
            <p:nvPr/>
          </p:nvSpPr>
          <p:spPr bwMode="auto">
            <a:xfrm>
              <a:off x="251" y="432"/>
              <a:ext cx="1503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RISC / Unix Servers</a:t>
              </a:r>
            </a:p>
          </p:txBody>
        </p:sp>
        <p:sp>
          <p:nvSpPr>
            <p:cNvPr id="482474" name="Rectangle 170"/>
            <p:cNvSpPr>
              <a:spLocks noChangeArrowheads="1"/>
            </p:cNvSpPr>
            <p:nvPr/>
          </p:nvSpPr>
          <p:spPr bwMode="auto">
            <a:xfrm>
              <a:off x="1800" y="469"/>
              <a:ext cx="125" cy="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75" name="Rectangle 171"/>
            <p:cNvSpPr>
              <a:spLocks noChangeArrowheads="1"/>
            </p:cNvSpPr>
            <p:nvPr/>
          </p:nvSpPr>
          <p:spPr bwMode="auto">
            <a:xfrm>
              <a:off x="251" y="557"/>
              <a:ext cx="1503" cy="110"/>
            </a:xfrm>
            <a:prstGeom prst="rect">
              <a:avLst/>
            </a:prstGeom>
            <a:solidFill>
              <a:srgbClr val="DCE6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DCE6E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x86 / WinTel Servers</a:t>
              </a:r>
            </a:p>
          </p:txBody>
        </p:sp>
        <p:sp>
          <p:nvSpPr>
            <p:cNvPr id="482476" name="Rectangle 172"/>
            <p:cNvSpPr>
              <a:spLocks noChangeArrowheads="1"/>
            </p:cNvSpPr>
            <p:nvPr/>
          </p:nvSpPr>
          <p:spPr bwMode="auto">
            <a:xfrm>
              <a:off x="1800" y="594"/>
              <a:ext cx="0" cy="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77" name="Rectangle 173"/>
            <p:cNvSpPr>
              <a:spLocks noChangeArrowheads="1"/>
            </p:cNvSpPr>
            <p:nvPr/>
          </p:nvSpPr>
          <p:spPr bwMode="auto">
            <a:xfrm>
              <a:off x="251" y="682"/>
              <a:ext cx="1503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Workload Optimization</a:t>
              </a:r>
            </a:p>
          </p:txBody>
        </p:sp>
        <p:sp>
          <p:nvSpPr>
            <p:cNvPr id="482478" name="Rectangle 174"/>
            <p:cNvSpPr>
              <a:spLocks noChangeArrowheads="1"/>
            </p:cNvSpPr>
            <p:nvPr/>
          </p:nvSpPr>
          <p:spPr bwMode="auto">
            <a:xfrm>
              <a:off x="1800" y="719"/>
              <a:ext cx="0" cy="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79" name="Rectangle 175"/>
            <p:cNvSpPr>
              <a:spLocks noChangeArrowheads="1"/>
            </p:cNvSpPr>
            <p:nvPr/>
          </p:nvSpPr>
          <p:spPr bwMode="auto">
            <a:xfrm>
              <a:off x="251" y="806"/>
              <a:ext cx="1503" cy="111"/>
            </a:xfrm>
            <a:prstGeom prst="rect">
              <a:avLst/>
            </a:prstGeom>
            <a:solidFill>
              <a:srgbClr val="DCE6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DCE6E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Storage</a:t>
              </a:r>
            </a:p>
          </p:txBody>
        </p:sp>
        <p:sp>
          <p:nvSpPr>
            <p:cNvPr id="482480" name="Rectangle 176"/>
            <p:cNvSpPr>
              <a:spLocks noChangeArrowheads="1"/>
            </p:cNvSpPr>
            <p:nvPr/>
          </p:nvSpPr>
          <p:spPr bwMode="auto">
            <a:xfrm>
              <a:off x="1800" y="843"/>
              <a:ext cx="0" cy="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81" name="Rectangle 177"/>
            <p:cNvSpPr>
              <a:spLocks noChangeArrowheads="1"/>
            </p:cNvSpPr>
            <p:nvPr/>
          </p:nvSpPr>
          <p:spPr bwMode="auto">
            <a:xfrm>
              <a:off x="251" y="932"/>
              <a:ext cx="1503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Network</a:t>
              </a:r>
            </a:p>
          </p:txBody>
        </p:sp>
        <p:sp>
          <p:nvSpPr>
            <p:cNvPr id="482482" name="Rectangle 178"/>
            <p:cNvSpPr>
              <a:spLocks noChangeArrowheads="1"/>
            </p:cNvSpPr>
            <p:nvPr/>
          </p:nvSpPr>
          <p:spPr bwMode="auto">
            <a:xfrm>
              <a:off x="1800" y="969"/>
              <a:ext cx="250" cy="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83" name="Rectangle 179"/>
            <p:cNvSpPr>
              <a:spLocks noChangeArrowheads="1"/>
            </p:cNvSpPr>
            <p:nvPr/>
          </p:nvSpPr>
          <p:spPr bwMode="auto">
            <a:xfrm>
              <a:off x="251" y="1057"/>
              <a:ext cx="1503" cy="110"/>
            </a:xfrm>
            <a:prstGeom prst="rect">
              <a:avLst/>
            </a:prstGeom>
            <a:solidFill>
              <a:srgbClr val="DCE6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DCE6E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Site and Facilities</a:t>
              </a:r>
            </a:p>
          </p:txBody>
        </p:sp>
        <p:sp>
          <p:nvSpPr>
            <p:cNvPr id="482484" name="Rectangle 180"/>
            <p:cNvSpPr>
              <a:spLocks noChangeArrowheads="1"/>
            </p:cNvSpPr>
            <p:nvPr/>
          </p:nvSpPr>
          <p:spPr bwMode="auto">
            <a:xfrm>
              <a:off x="1800" y="1094"/>
              <a:ext cx="500" cy="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85" name="Rectangle 181"/>
            <p:cNvSpPr>
              <a:spLocks noChangeArrowheads="1"/>
            </p:cNvSpPr>
            <p:nvPr/>
          </p:nvSpPr>
          <p:spPr bwMode="auto">
            <a:xfrm>
              <a:off x="251" y="1182"/>
              <a:ext cx="1503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Service Operations</a:t>
              </a:r>
            </a:p>
          </p:txBody>
        </p:sp>
        <p:sp>
          <p:nvSpPr>
            <p:cNvPr id="482486" name="Rectangle 182"/>
            <p:cNvSpPr>
              <a:spLocks noChangeArrowheads="1"/>
            </p:cNvSpPr>
            <p:nvPr/>
          </p:nvSpPr>
          <p:spPr bwMode="auto">
            <a:xfrm>
              <a:off x="1800" y="1219"/>
              <a:ext cx="1250" cy="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87" name="Rectangle 183"/>
            <p:cNvSpPr>
              <a:spLocks noChangeArrowheads="1"/>
            </p:cNvSpPr>
            <p:nvPr/>
          </p:nvSpPr>
          <p:spPr bwMode="auto">
            <a:xfrm>
              <a:off x="251" y="1307"/>
              <a:ext cx="1503" cy="110"/>
            </a:xfrm>
            <a:prstGeom prst="rect">
              <a:avLst/>
            </a:prstGeom>
            <a:solidFill>
              <a:srgbClr val="DCE6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DCE6E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Service Transition</a:t>
              </a:r>
            </a:p>
          </p:txBody>
        </p:sp>
        <p:sp>
          <p:nvSpPr>
            <p:cNvPr id="482488" name="Rectangle 184"/>
            <p:cNvSpPr>
              <a:spLocks noChangeArrowheads="1"/>
            </p:cNvSpPr>
            <p:nvPr/>
          </p:nvSpPr>
          <p:spPr bwMode="auto">
            <a:xfrm>
              <a:off x="1800" y="1344"/>
              <a:ext cx="1000" cy="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89" name="Rectangle 185"/>
            <p:cNvSpPr>
              <a:spLocks noChangeArrowheads="1"/>
            </p:cNvSpPr>
            <p:nvPr/>
          </p:nvSpPr>
          <p:spPr bwMode="auto">
            <a:xfrm>
              <a:off x="251" y="1432"/>
              <a:ext cx="1503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Service Design</a:t>
              </a:r>
            </a:p>
          </p:txBody>
        </p:sp>
        <p:sp>
          <p:nvSpPr>
            <p:cNvPr id="482490" name="Rectangle 186"/>
            <p:cNvSpPr>
              <a:spLocks noChangeArrowheads="1"/>
            </p:cNvSpPr>
            <p:nvPr/>
          </p:nvSpPr>
          <p:spPr bwMode="auto">
            <a:xfrm>
              <a:off x="1800" y="1469"/>
              <a:ext cx="250" cy="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91" name="Rectangle 187"/>
            <p:cNvSpPr>
              <a:spLocks noChangeArrowheads="1"/>
            </p:cNvSpPr>
            <p:nvPr/>
          </p:nvSpPr>
          <p:spPr bwMode="auto">
            <a:xfrm>
              <a:off x="251" y="1557"/>
              <a:ext cx="1503" cy="110"/>
            </a:xfrm>
            <a:prstGeom prst="rect">
              <a:avLst/>
            </a:prstGeom>
            <a:solidFill>
              <a:srgbClr val="DCE6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DCE6E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Service Strategy</a:t>
              </a:r>
            </a:p>
          </p:txBody>
        </p:sp>
        <p:sp>
          <p:nvSpPr>
            <p:cNvPr id="482492" name="Rectangle 188"/>
            <p:cNvSpPr>
              <a:spLocks noChangeArrowheads="1"/>
            </p:cNvSpPr>
            <p:nvPr/>
          </p:nvSpPr>
          <p:spPr bwMode="auto">
            <a:xfrm>
              <a:off x="1800" y="1594"/>
              <a:ext cx="0" cy="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93" name="Rectangle 189"/>
            <p:cNvSpPr>
              <a:spLocks noChangeArrowheads="1"/>
            </p:cNvSpPr>
            <p:nvPr/>
          </p:nvSpPr>
          <p:spPr bwMode="auto">
            <a:xfrm>
              <a:off x="251" y="1682"/>
              <a:ext cx="1503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Security &amp; Compliance Management</a:t>
              </a:r>
            </a:p>
          </p:txBody>
        </p:sp>
        <p:sp>
          <p:nvSpPr>
            <p:cNvPr id="482494" name="Rectangle 190"/>
            <p:cNvSpPr>
              <a:spLocks noChangeArrowheads="1"/>
            </p:cNvSpPr>
            <p:nvPr/>
          </p:nvSpPr>
          <p:spPr bwMode="auto">
            <a:xfrm>
              <a:off x="1800" y="1719"/>
              <a:ext cx="0" cy="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95" name="Rectangle 191"/>
            <p:cNvSpPr>
              <a:spLocks noChangeArrowheads="1"/>
            </p:cNvSpPr>
            <p:nvPr/>
          </p:nvSpPr>
          <p:spPr bwMode="auto">
            <a:xfrm>
              <a:off x="251" y="1807"/>
              <a:ext cx="1503" cy="110"/>
            </a:xfrm>
            <a:prstGeom prst="rect">
              <a:avLst/>
            </a:prstGeom>
            <a:solidFill>
              <a:srgbClr val="DCE6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DCE6E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Service Automation</a:t>
              </a:r>
            </a:p>
          </p:txBody>
        </p:sp>
        <p:sp>
          <p:nvSpPr>
            <p:cNvPr id="482496" name="Rectangle 192"/>
            <p:cNvSpPr>
              <a:spLocks noChangeArrowheads="1"/>
            </p:cNvSpPr>
            <p:nvPr/>
          </p:nvSpPr>
          <p:spPr bwMode="auto">
            <a:xfrm>
              <a:off x="1800" y="1844"/>
              <a:ext cx="250" cy="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97" name="Rectangle 193"/>
            <p:cNvSpPr>
              <a:spLocks noChangeArrowheads="1"/>
            </p:cNvSpPr>
            <p:nvPr/>
          </p:nvSpPr>
          <p:spPr bwMode="auto">
            <a:xfrm>
              <a:off x="251" y="1932"/>
              <a:ext cx="1503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User Workstation Management</a:t>
              </a:r>
            </a:p>
          </p:txBody>
        </p:sp>
        <p:sp>
          <p:nvSpPr>
            <p:cNvPr id="482498" name="Rectangle 194"/>
            <p:cNvSpPr>
              <a:spLocks noChangeArrowheads="1"/>
            </p:cNvSpPr>
            <p:nvPr/>
          </p:nvSpPr>
          <p:spPr bwMode="auto">
            <a:xfrm>
              <a:off x="1800" y="1969"/>
              <a:ext cx="0" cy="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499" name="Rectangle 195"/>
            <p:cNvSpPr>
              <a:spLocks noChangeArrowheads="1"/>
            </p:cNvSpPr>
            <p:nvPr/>
          </p:nvSpPr>
          <p:spPr bwMode="auto">
            <a:xfrm>
              <a:off x="251" y="2058"/>
              <a:ext cx="1503" cy="111"/>
            </a:xfrm>
            <a:prstGeom prst="rect">
              <a:avLst/>
            </a:prstGeom>
            <a:solidFill>
              <a:srgbClr val="DCE6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DCE6E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Master Data Management (Trusted Information)</a:t>
              </a:r>
            </a:p>
          </p:txBody>
        </p:sp>
        <p:sp>
          <p:nvSpPr>
            <p:cNvPr id="482500" name="Rectangle 196"/>
            <p:cNvSpPr>
              <a:spLocks noChangeArrowheads="1"/>
            </p:cNvSpPr>
            <p:nvPr/>
          </p:nvSpPr>
          <p:spPr bwMode="auto">
            <a:xfrm>
              <a:off x="1800" y="2095"/>
              <a:ext cx="375" cy="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501" name="Rectangle 197"/>
            <p:cNvSpPr>
              <a:spLocks noChangeArrowheads="1"/>
            </p:cNvSpPr>
            <p:nvPr/>
          </p:nvSpPr>
          <p:spPr bwMode="auto">
            <a:xfrm>
              <a:off x="251" y="2182"/>
              <a:ext cx="1503" cy="1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Information Foundation</a:t>
              </a:r>
            </a:p>
          </p:txBody>
        </p:sp>
        <p:sp>
          <p:nvSpPr>
            <p:cNvPr id="482502" name="Rectangle 198"/>
            <p:cNvSpPr>
              <a:spLocks noChangeArrowheads="1"/>
            </p:cNvSpPr>
            <p:nvPr/>
          </p:nvSpPr>
          <p:spPr bwMode="auto">
            <a:xfrm>
              <a:off x="1800" y="2219"/>
              <a:ext cx="750" cy="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503" name="Rectangle 199"/>
            <p:cNvSpPr>
              <a:spLocks noChangeArrowheads="1"/>
            </p:cNvSpPr>
            <p:nvPr/>
          </p:nvSpPr>
          <p:spPr bwMode="auto">
            <a:xfrm>
              <a:off x="251" y="2307"/>
              <a:ext cx="1503" cy="110"/>
            </a:xfrm>
            <a:prstGeom prst="rect">
              <a:avLst/>
            </a:prstGeom>
            <a:solidFill>
              <a:srgbClr val="DCE6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DCE6E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Data Management &amp; Access Services</a:t>
              </a:r>
            </a:p>
          </p:txBody>
        </p:sp>
        <p:sp>
          <p:nvSpPr>
            <p:cNvPr id="482504" name="Rectangle 200"/>
            <p:cNvSpPr>
              <a:spLocks noChangeArrowheads="1"/>
            </p:cNvSpPr>
            <p:nvPr/>
          </p:nvSpPr>
          <p:spPr bwMode="auto">
            <a:xfrm>
              <a:off x="1800" y="2344"/>
              <a:ext cx="500" cy="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505" name="Rectangle 201"/>
            <p:cNvSpPr>
              <a:spLocks noChangeArrowheads="1"/>
            </p:cNvSpPr>
            <p:nvPr/>
          </p:nvSpPr>
          <p:spPr bwMode="auto">
            <a:xfrm>
              <a:off x="251" y="2432"/>
              <a:ext cx="1503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Business Analytics and Optimization (BAO)</a:t>
              </a:r>
            </a:p>
          </p:txBody>
        </p:sp>
        <p:sp>
          <p:nvSpPr>
            <p:cNvPr id="482506" name="Rectangle 202"/>
            <p:cNvSpPr>
              <a:spLocks noChangeArrowheads="1"/>
            </p:cNvSpPr>
            <p:nvPr/>
          </p:nvSpPr>
          <p:spPr bwMode="auto">
            <a:xfrm>
              <a:off x="1800" y="2469"/>
              <a:ext cx="625" cy="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507" name="Rectangle 203"/>
            <p:cNvSpPr>
              <a:spLocks noChangeArrowheads="1"/>
            </p:cNvSpPr>
            <p:nvPr/>
          </p:nvSpPr>
          <p:spPr bwMode="auto">
            <a:xfrm>
              <a:off x="251" y="2557"/>
              <a:ext cx="1503" cy="110"/>
            </a:xfrm>
            <a:prstGeom prst="rect">
              <a:avLst/>
            </a:prstGeom>
            <a:solidFill>
              <a:srgbClr val="DCE6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DCE6E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Content Management</a:t>
              </a:r>
            </a:p>
          </p:txBody>
        </p:sp>
        <p:sp>
          <p:nvSpPr>
            <p:cNvPr id="482508" name="Rectangle 204"/>
            <p:cNvSpPr>
              <a:spLocks noChangeArrowheads="1"/>
            </p:cNvSpPr>
            <p:nvPr/>
          </p:nvSpPr>
          <p:spPr bwMode="auto">
            <a:xfrm>
              <a:off x="1800" y="2594"/>
              <a:ext cx="1000" cy="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509" name="Rectangle 205"/>
            <p:cNvSpPr>
              <a:spLocks noChangeArrowheads="1"/>
            </p:cNvSpPr>
            <p:nvPr/>
          </p:nvSpPr>
          <p:spPr bwMode="auto">
            <a:xfrm>
              <a:off x="251" y="2682"/>
              <a:ext cx="1503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Information Integration Services</a:t>
              </a:r>
            </a:p>
          </p:txBody>
        </p:sp>
        <p:sp>
          <p:nvSpPr>
            <p:cNvPr id="482510" name="Rectangle 206"/>
            <p:cNvSpPr>
              <a:spLocks noChangeArrowheads="1"/>
            </p:cNvSpPr>
            <p:nvPr/>
          </p:nvSpPr>
          <p:spPr bwMode="auto">
            <a:xfrm>
              <a:off x="1800" y="2719"/>
              <a:ext cx="0" cy="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511" name="Rectangle 207"/>
            <p:cNvSpPr>
              <a:spLocks noChangeArrowheads="1"/>
            </p:cNvSpPr>
            <p:nvPr/>
          </p:nvSpPr>
          <p:spPr bwMode="auto">
            <a:xfrm>
              <a:off x="251" y="2807"/>
              <a:ext cx="1503" cy="110"/>
            </a:xfrm>
            <a:prstGeom prst="rect">
              <a:avLst/>
            </a:prstGeom>
            <a:solidFill>
              <a:srgbClr val="DCE6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DCE6E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Service Execution</a:t>
              </a:r>
            </a:p>
          </p:txBody>
        </p:sp>
        <p:sp>
          <p:nvSpPr>
            <p:cNvPr id="482512" name="Rectangle 208"/>
            <p:cNvSpPr>
              <a:spLocks noChangeArrowheads="1"/>
            </p:cNvSpPr>
            <p:nvPr/>
          </p:nvSpPr>
          <p:spPr bwMode="auto">
            <a:xfrm>
              <a:off x="1800" y="2844"/>
              <a:ext cx="0" cy="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513" name="Rectangle 209"/>
            <p:cNvSpPr>
              <a:spLocks noChangeArrowheads="1"/>
            </p:cNvSpPr>
            <p:nvPr/>
          </p:nvSpPr>
          <p:spPr bwMode="auto">
            <a:xfrm>
              <a:off x="251" y="2932"/>
              <a:ext cx="1503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Solution Integration Services</a:t>
              </a:r>
            </a:p>
          </p:txBody>
        </p:sp>
        <p:sp>
          <p:nvSpPr>
            <p:cNvPr id="482514" name="Rectangle 210"/>
            <p:cNvSpPr>
              <a:spLocks noChangeArrowheads="1"/>
            </p:cNvSpPr>
            <p:nvPr/>
          </p:nvSpPr>
          <p:spPr bwMode="auto">
            <a:xfrm>
              <a:off x="1800" y="2969"/>
              <a:ext cx="0" cy="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515" name="Rectangle 211"/>
            <p:cNvSpPr>
              <a:spLocks noChangeArrowheads="1"/>
            </p:cNvSpPr>
            <p:nvPr/>
          </p:nvSpPr>
          <p:spPr bwMode="auto">
            <a:xfrm>
              <a:off x="251" y="3057"/>
              <a:ext cx="1503" cy="110"/>
            </a:xfrm>
            <a:prstGeom prst="rect">
              <a:avLst/>
            </a:prstGeom>
            <a:solidFill>
              <a:srgbClr val="DCE6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DCE6E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Collaboration Services</a:t>
              </a:r>
            </a:p>
          </p:txBody>
        </p:sp>
        <p:sp>
          <p:nvSpPr>
            <p:cNvPr id="482516" name="Rectangle 212"/>
            <p:cNvSpPr>
              <a:spLocks noChangeArrowheads="1"/>
            </p:cNvSpPr>
            <p:nvPr/>
          </p:nvSpPr>
          <p:spPr bwMode="auto">
            <a:xfrm>
              <a:off x="1800" y="3094"/>
              <a:ext cx="0" cy="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517" name="Rectangle 213"/>
            <p:cNvSpPr>
              <a:spLocks noChangeArrowheads="1"/>
            </p:cNvSpPr>
            <p:nvPr/>
          </p:nvSpPr>
          <p:spPr bwMode="auto">
            <a:xfrm>
              <a:off x="251" y="3182"/>
              <a:ext cx="1503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SOA Capabilities - THA Control Point</a:t>
              </a:r>
            </a:p>
          </p:txBody>
        </p:sp>
        <p:sp>
          <p:nvSpPr>
            <p:cNvPr id="482518" name="Rectangle 214"/>
            <p:cNvSpPr>
              <a:spLocks noChangeArrowheads="1"/>
            </p:cNvSpPr>
            <p:nvPr/>
          </p:nvSpPr>
          <p:spPr bwMode="auto">
            <a:xfrm>
              <a:off x="1800" y="3219"/>
              <a:ext cx="250" cy="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519" name="Rectangle 215"/>
            <p:cNvSpPr>
              <a:spLocks noChangeArrowheads="1"/>
            </p:cNvSpPr>
            <p:nvPr/>
          </p:nvSpPr>
          <p:spPr bwMode="auto">
            <a:xfrm>
              <a:off x="251" y="3307"/>
              <a:ext cx="1503" cy="110"/>
            </a:xfrm>
            <a:prstGeom prst="rect">
              <a:avLst/>
            </a:prstGeom>
            <a:solidFill>
              <a:srgbClr val="DCE6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DCE6E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Development Support Services</a:t>
              </a:r>
            </a:p>
          </p:txBody>
        </p:sp>
        <p:sp>
          <p:nvSpPr>
            <p:cNvPr id="482520" name="Rectangle 216"/>
            <p:cNvSpPr>
              <a:spLocks noChangeArrowheads="1"/>
            </p:cNvSpPr>
            <p:nvPr/>
          </p:nvSpPr>
          <p:spPr bwMode="auto">
            <a:xfrm>
              <a:off x="1800" y="3344"/>
              <a:ext cx="0" cy="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521" name="Rectangle 217"/>
            <p:cNvSpPr>
              <a:spLocks noChangeArrowheads="1"/>
            </p:cNvSpPr>
            <p:nvPr/>
          </p:nvSpPr>
          <p:spPr bwMode="auto">
            <a:xfrm>
              <a:off x="251" y="3431"/>
              <a:ext cx="1503" cy="1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Solution Development</a:t>
              </a:r>
            </a:p>
          </p:txBody>
        </p:sp>
        <p:sp>
          <p:nvSpPr>
            <p:cNvPr id="482522" name="Rectangle 218"/>
            <p:cNvSpPr>
              <a:spLocks noChangeArrowheads="1"/>
            </p:cNvSpPr>
            <p:nvPr/>
          </p:nvSpPr>
          <p:spPr bwMode="auto">
            <a:xfrm>
              <a:off x="1800" y="3468"/>
              <a:ext cx="0" cy="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523" name="Rectangle 219"/>
            <p:cNvSpPr>
              <a:spLocks noChangeArrowheads="1"/>
            </p:cNvSpPr>
            <p:nvPr/>
          </p:nvSpPr>
          <p:spPr bwMode="auto">
            <a:xfrm>
              <a:off x="251" y="3557"/>
              <a:ext cx="1503" cy="111"/>
            </a:xfrm>
            <a:prstGeom prst="rect">
              <a:avLst/>
            </a:prstGeom>
            <a:solidFill>
              <a:srgbClr val="DCE6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DCE6E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Business Process Management</a:t>
              </a:r>
            </a:p>
          </p:txBody>
        </p:sp>
        <p:sp>
          <p:nvSpPr>
            <p:cNvPr id="482524" name="Rectangle 220"/>
            <p:cNvSpPr>
              <a:spLocks noChangeArrowheads="1"/>
            </p:cNvSpPr>
            <p:nvPr/>
          </p:nvSpPr>
          <p:spPr bwMode="auto">
            <a:xfrm>
              <a:off x="1800" y="3594"/>
              <a:ext cx="500" cy="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525" name="Rectangle 221"/>
            <p:cNvSpPr>
              <a:spLocks noChangeArrowheads="1"/>
            </p:cNvSpPr>
            <p:nvPr/>
          </p:nvSpPr>
          <p:spPr bwMode="auto">
            <a:xfrm>
              <a:off x="251" y="3682"/>
              <a:ext cx="1503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Solution Design</a:t>
              </a:r>
            </a:p>
          </p:txBody>
        </p:sp>
        <p:sp>
          <p:nvSpPr>
            <p:cNvPr id="482526" name="Rectangle 222"/>
            <p:cNvSpPr>
              <a:spLocks noChangeArrowheads="1"/>
            </p:cNvSpPr>
            <p:nvPr/>
          </p:nvSpPr>
          <p:spPr bwMode="auto">
            <a:xfrm>
              <a:off x="1800" y="3719"/>
              <a:ext cx="0" cy="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527" name="Rectangle 223"/>
            <p:cNvSpPr>
              <a:spLocks noChangeArrowheads="1"/>
            </p:cNvSpPr>
            <p:nvPr/>
          </p:nvSpPr>
          <p:spPr bwMode="auto">
            <a:xfrm>
              <a:off x="251" y="3807"/>
              <a:ext cx="1503" cy="110"/>
            </a:xfrm>
            <a:prstGeom prst="rect">
              <a:avLst/>
            </a:prstGeom>
            <a:solidFill>
              <a:srgbClr val="DCE6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DCE6E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Solution Inception</a:t>
              </a:r>
            </a:p>
          </p:txBody>
        </p:sp>
        <p:sp>
          <p:nvSpPr>
            <p:cNvPr id="482528" name="Rectangle 224"/>
            <p:cNvSpPr>
              <a:spLocks noChangeArrowheads="1"/>
            </p:cNvSpPr>
            <p:nvPr/>
          </p:nvSpPr>
          <p:spPr bwMode="auto">
            <a:xfrm>
              <a:off x="1800" y="3844"/>
              <a:ext cx="0" cy="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529" name="Rectangle 225"/>
            <p:cNvSpPr>
              <a:spLocks noChangeArrowheads="1"/>
            </p:cNvSpPr>
            <p:nvPr/>
          </p:nvSpPr>
          <p:spPr bwMode="auto">
            <a:xfrm>
              <a:off x="251" y="3932"/>
              <a:ext cx="1503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User Experience (UX) - THA Control Point</a:t>
              </a:r>
            </a:p>
          </p:txBody>
        </p:sp>
        <p:sp>
          <p:nvSpPr>
            <p:cNvPr id="482530" name="Rectangle 226"/>
            <p:cNvSpPr>
              <a:spLocks noChangeArrowheads="1"/>
            </p:cNvSpPr>
            <p:nvPr/>
          </p:nvSpPr>
          <p:spPr bwMode="auto">
            <a:xfrm>
              <a:off x="1800" y="3969"/>
              <a:ext cx="125" cy="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531" name="Rectangle 227"/>
            <p:cNvSpPr>
              <a:spLocks noChangeArrowheads="1"/>
            </p:cNvSpPr>
            <p:nvPr/>
          </p:nvSpPr>
          <p:spPr bwMode="auto">
            <a:xfrm>
              <a:off x="251" y="4057"/>
              <a:ext cx="1503" cy="110"/>
            </a:xfrm>
            <a:prstGeom prst="rect">
              <a:avLst/>
            </a:prstGeom>
            <a:solidFill>
              <a:srgbClr val="DCE6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DCE6E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Enterprise Architecture</a:t>
              </a:r>
            </a:p>
          </p:txBody>
        </p:sp>
        <p:sp>
          <p:nvSpPr>
            <p:cNvPr id="482532" name="Rectangle 228"/>
            <p:cNvSpPr>
              <a:spLocks noChangeArrowheads="1"/>
            </p:cNvSpPr>
            <p:nvPr/>
          </p:nvSpPr>
          <p:spPr bwMode="auto">
            <a:xfrm>
              <a:off x="1800" y="4094"/>
              <a:ext cx="500" cy="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533" name="Rectangle 229"/>
            <p:cNvSpPr>
              <a:spLocks noChangeArrowheads="1"/>
            </p:cNvSpPr>
            <p:nvPr/>
          </p:nvSpPr>
          <p:spPr bwMode="auto">
            <a:xfrm>
              <a:off x="251" y="4182"/>
              <a:ext cx="1503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Application Portfolio</a:t>
              </a:r>
            </a:p>
          </p:txBody>
        </p:sp>
        <p:sp>
          <p:nvSpPr>
            <p:cNvPr id="482534" name="Rectangle 230"/>
            <p:cNvSpPr>
              <a:spLocks noChangeArrowheads="1"/>
            </p:cNvSpPr>
            <p:nvPr/>
          </p:nvSpPr>
          <p:spPr bwMode="auto">
            <a:xfrm>
              <a:off x="1800" y="4219"/>
              <a:ext cx="0" cy="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535" name="Rectangle 231"/>
            <p:cNvSpPr>
              <a:spLocks noChangeArrowheads="1"/>
            </p:cNvSpPr>
            <p:nvPr/>
          </p:nvSpPr>
          <p:spPr bwMode="auto">
            <a:xfrm>
              <a:off x="251" y="4307"/>
              <a:ext cx="1503" cy="110"/>
            </a:xfrm>
            <a:prstGeom prst="rect">
              <a:avLst/>
            </a:prstGeom>
            <a:solidFill>
              <a:srgbClr val="DCE6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DCE6E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IT Governance &amp; Management Controls</a:t>
              </a:r>
            </a:p>
          </p:txBody>
        </p:sp>
        <p:sp>
          <p:nvSpPr>
            <p:cNvPr id="482536" name="Rectangle 232"/>
            <p:cNvSpPr>
              <a:spLocks noChangeArrowheads="1"/>
            </p:cNvSpPr>
            <p:nvPr/>
          </p:nvSpPr>
          <p:spPr bwMode="auto">
            <a:xfrm>
              <a:off x="1800" y="4344"/>
              <a:ext cx="0" cy="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2537" name="Rectangle 233"/>
            <p:cNvSpPr>
              <a:spLocks noChangeArrowheads="1"/>
            </p:cNvSpPr>
            <p:nvPr/>
          </p:nvSpPr>
          <p:spPr bwMode="auto">
            <a:xfrm>
              <a:off x="1650" y="4502"/>
              <a:ext cx="30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0%</a:t>
              </a:r>
            </a:p>
          </p:txBody>
        </p:sp>
        <p:sp>
          <p:nvSpPr>
            <p:cNvPr id="482538" name="Rectangle 234"/>
            <p:cNvSpPr>
              <a:spLocks noChangeArrowheads="1"/>
            </p:cNvSpPr>
            <p:nvPr/>
          </p:nvSpPr>
          <p:spPr bwMode="auto">
            <a:xfrm>
              <a:off x="2150" y="4502"/>
              <a:ext cx="30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20%</a:t>
              </a:r>
            </a:p>
          </p:txBody>
        </p:sp>
        <p:sp>
          <p:nvSpPr>
            <p:cNvPr id="482539" name="Rectangle 235"/>
            <p:cNvSpPr>
              <a:spLocks noChangeArrowheads="1"/>
            </p:cNvSpPr>
            <p:nvPr/>
          </p:nvSpPr>
          <p:spPr bwMode="auto">
            <a:xfrm>
              <a:off x="2650" y="4502"/>
              <a:ext cx="30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40%</a:t>
              </a:r>
            </a:p>
          </p:txBody>
        </p:sp>
        <p:sp>
          <p:nvSpPr>
            <p:cNvPr id="482540" name="Rectangle 236"/>
            <p:cNvSpPr>
              <a:spLocks noChangeArrowheads="1"/>
            </p:cNvSpPr>
            <p:nvPr/>
          </p:nvSpPr>
          <p:spPr bwMode="auto">
            <a:xfrm>
              <a:off x="3150" y="4502"/>
              <a:ext cx="30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60%</a:t>
              </a:r>
            </a:p>
          </p:txBody>
        </p:sp>
        <p:sp>
          <p:nvSpPr>
            <p:cNvPr id="482541" name="Rectangle 237"/>
            <p:cNvSpPr>
              <a:spLocks noChangeArrowheads="1"/>
            </p:cNvSpPr>
            <p:nvPr/>
          </p:nvSpPr>
          <p:spPr bwMode="auto">
            <a:xfrm>
              <a:off x="3650" y="4502"/>
              <a:ext cx="30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80%</a:t>
              </a:r>
            </a:p>
          </p:txBody>
        </p:sp>
        <p:sp>
          <p:nvSpPr>
            <p:cNvPr id="482542" name="Rectangle 238"/>
            <p:cNvSpPr>
              <a:spLocks noChangeArrowheads="1"/>
            </p:cNvSpPr>
            <p:nvPr/>
          </p:nvSpPr>
          <p:spPr bwMode="auto">
            <a:xfrm>
              <a:off x="4150" y="4502"/>
              <a:ext cx="30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>
                <a:lnSpc>
                  <a:spcPct val="100000"/>
                </a:lnSpc>
                <a:buSzPct val="100000"/>
                <a:defRPr/>
              </a:pPr>
              <a:r>
                <a:rPr lang="en-US" sz="900" b="0">
                  <a:solidFill>
                    <a:srgbClr val="000000"/>
                  </a:solidFill>
                  <a:cs typeface="Arial" charset="0"/>
                  <a:sym typeface="Arial" charset="0"/>
                </a:rPr>
                <a:t>100%</a:t>
              </a:r>
            </a:p>
          </p:txBody>
        </p:sp>
        <p:sp>
          <p:nvSpPr>
            <p:cNvPr id="482543" name="Line 239"/>
            <p:cNvSpPr>
              <a:spLocks noChangeShapeType="1"/>
            </p:cNvSpPr>
            <p:nvPr/>
          </p:nvSpPr>
          <p:spPr bwMode="auto">
            <a:xfrm>
              <a:off x="1800" y="4432"/>
              <a:ext cx="2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82544" name="Rectangle 240"/>
          <p:cNvSpPr>
            <a:spLocks noChangeArrowheads="1"/>
          </p:cNvSpPr>
          <p:nvPr/>
        </p:nvSpPr>
        <p:spPr bwMode="auto">
          <a:xfrm>
            <a:off x="7302500" y="685800"/>
            <a:ext cx="1587500" cy="555625"/>
          </a:xfrm>
          <a:prstGeom prst="rect">
            <a:avLst/>
          </a:prstGeom>
          <a:solidFill>
            <a:srgbClr val="DCE6E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DCE6E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  <a:buClr>
                <a:srgbClr val="7889FB"/>
              </a:buClr>
              <a:buSzPct val="100000"/>
              <a:buFontTx/>
              <a:buChar char="■"/>
              <a:defRPr/>
            </a:pPr>
            <a:r>
              <a:rPr lang="en-US" sz="1000" b="0">
                <a:solidFill>
                  <a:srgbClr val="000000"/>
                </a:solidFill>
                <a:cs typeface="Arial" charset="0"/>
                <a:sym typeface="Arial" charset="0"/>
              </a:rPr>
              <a:t>IBM</a:t>
            </a:r>
          </a:p>
          <a:p>
            <a:pPr algn="l">
              <a:lnSpc>
                <a:spcPct val="100000"/>
              </a:lnSpc>
              <a:buClr>
                <a:srgbClr val="FF0000"/>
              </a:buClr>
              <a:buSzPct val="100000"/>
              <a:buFontTx/>
              <a:buChar char="■"/>
              <a:defRPr/>
            </a:pPr>
            <a:r>
              <a:rPr lang="en-US" sz="1000" b="0">
                <a:cs typeface="Arial" charset="0"/>
              </a:rPr>
              <a:t>Competition</a:t>
            </a:r>
          </a:p>
          <a:p>
            <a:pPr algn="l">
              <a:lnSpc>
                <a:spcPct val="100000"/>
              </a:lnSpc>
              <a:buClr>
                <a:srgbClr val="FFFF00"/>
              </a:buClr>
              <a:buSzPct val="100000"/>
              <a:buFontTx/>
              <a:buChar char="■"/>
              <a:defRPr/>
            </a:pPr>
            <a:r>
              <a:rPr lang="en-US" sz="1000" b="0">
                <a:cs typeface="Arial" charset="0"/>
              </a:rPr>
              <a:t>In Study/RFP</a:t>
            </a:r>
          </a:p>
        </p:txBody>
      </p:sp>
      <p:sp>
        <p:nvSpPr>
          <p:cNvPr id="482545" name="Rectangle 241"/>
          <p:cNvSpPr>
            <a:spLocks noChangeArrowheads="1"/>
          </p:cNvSpPr>
          <p:nvPr/>
        </p:nvSpPr>
        <p:spPr bwMode="auto">
          <a:xfrm>
            <a:off x="7302500" y="1400175"/>
            <a:ext cx="1587500" cy="555625"/>
          </a:xfrm>
          <a:prstGeom prst="rect">
            <a:avLst/>
          </a:prstGeom>
          <a:solidFill>
            <a:srgbClr val="DCE6E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DCE6E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  <a:buClr>
                <a:srgbClr val="F9FECE"/>
              </a:buClr>
              <a:buSzPct val="100000"/>
              <a:buFontTx/>
              <a:buChar char="■"/>
              <a:defRPr/>
            </a:pPr>
            <a:r>
              <a:rPr lang="en-US" sz="1000" b="0">
                <a:solidFill>
                  <a:srgbClr val="000000"/>
                </a:solidFill>
                <a:cs typeface="Arial" charset="0"/>
                <a:sym typeface="Arial" charset="0"/>
              </a:rPr>
              <a:t>White Space</a:t>
            </a:r>
          </a:p>
          <a:p>
            <a:pPr algn="l">
              <a:lnSpc>
                <a:spcPct val="100000"/>
              </a:lnSpc>
              <a:buClr>
                <a:srgbClr val="96C8BE"/>
              </a:buClr>
              <a:buSzPct val="100000"/>
              <a:buFontTx/>
              <a:buChar char="■"/>
              <a:defRPr/>
            </a:pPr>
            <a:r>
              <a:rPr lang="en-US" sz="1000" b="0">
                <a:cs typeface="Arial" charset="0"/>
              </a:rPr>
              <a:t>Not Applicable</a:t>
            </a:r>
          </a:p>
          <a:p>
            <a:pPr algn="l">
              <a:lnSpc>
                <a:spcPct val="100000"/>
              </a:lnSpc>
              <a:buClr>
                <a:srgbClr val="666666"/>
              </a:buClr>
              <a:buSzPct val="100000"/>
              <a:buFontTx/>
              <a:buChar char="■"/>
              <a:defRPr/>
            </a:pPr>
            <a:r>
              <a:rPr lang="en-US" sz="1000" b="0">
                <a:cs typeface="Arial" charset="0"/>
              </a:rPr>
              <a:t>Unknown</a:t>
            </a:r>
          </a:p>
        </p:txBody>
      </p:sp>
      <p:sp>
        <p:nvSpPr>
          <p:cNvPr id="62468" name="TextBox 243"/>
          <p:cNvSpPr txBox="1">
            <a:spLocks noChangeArrowheads="1"/>
          </p:cNvSpPr>
          <p:nvPr/>
        </p:nvSpPr>
        <p:spPr bwMode="auto">
          <a:xfrm>
            <a:off x="228600" y="0"/>
            <a:ext cx="4713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/>
              <a:t>Sample: 5. IBM Gap Analysis Overview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 once client specific information added</a:t>
            </a:r>
            <a:endParaRPr lang="en-US" b="1">
              <a:solidFill>
                <a:srgbClr val="354CF9"/>
              </a:solidFill>
            </a:endParaRPr>
          </a:p>
        </p:txBody>
      </p:sp>
      <p:sp>
        <p:nvSpPr>
          <p:cNvPr id="624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8C3B74-68F8-AE41-AF95-EE8C95D19BFA}" type="slidenum">
              <a:rPr lang="en-US" sz="800" b="0">
                <a:cs typeface="Arial" charset="0"/>
              </a:rPr>
              <a:pPr eaLnBrk="1" hangingPunct="1"/>
              <a:t>15</a:t>
            </a:fld>
            <a:endParaRPr lang="en-US" sz="800" b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7"/>
          <p:cNvSpPr>
            <a:spLocks noChangeArrowheads="1"/>
          </p:cNvSpPr>
          <p:nvPr/>
        </p:nvSpPr>
        <p:spPr bwMode="auto">
          <a:xfrm>
            <a:off x="-1588" y="-1588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r>
              <a:rPr lang="en-US" sz="2200" b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228600" y="381000"/>
            <a:ext cx="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  <a:buSzPct val="100000"/>
              <a:defRPr/>
            </a:pPr>
            <a:r>
              <a:rPr lang="en-US" sz="1800" b="0" dirty="0">
                <a:solidFill>
                  <a:srgbClr val="7889FB"/>
                </a:solidFill>
                <a:cs typeface="Arial" charset="0"/>
                <a:sym typeface="Arial" charset="0"/>
              </a:rPr>
              <a:t>&lt;CLIENT NAME&gt; - Strategic Control Points</a:t>
            </a:r>
          </a:p>
        </p:txBody>
      </p:sp>
      <p:graphicFrame>
        <p:nvGraphicFramePr>
          <p:cNvPr id="483332" name="Group 4"/>
          <p:cNvGraphicFramePr>
            <a:graphicFrameLocks noGrp="1"/>
          </p:cNvGraphicFramePr>
          <p:nvPr/>
        </p:nvGraphicFramePr>
        <p:xfrm>
          <a:off x="304800" y="762000"/>
          <a:ext cx="7672388" cy="5654344"/>
        </p:xfrm>
        <a:graphic>
          <a:graphicData uri="http://schemas.openxmlformats.org/drawingml/2006/table">
            <a:tbl>
              <a:tblPr/>
              <a:tblGrid>
                <a:gridCol w="1322388"/>
                <a:gridCol w="1270000"/>
                <a:gridCol w="1270000"/>
                <a:gridCol w="1270000"/>
                <a:gridCol w="1270000"/>
                <a:gridCol w="1270000"/>
              </a:tblGrid>
              <a:tr h="4540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Architecture &amp; Governance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Applications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Information Services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Management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Infrastructure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7"/>
                      <a:srcRect/>
                      <a:stretch>
                        <a:fillRect/>
                      </a:stretch>
                    </a:blipFill>
                  </a:tcPr>
                </a:tc>
              </a:tr>
              <a:tr h="4540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IBM Occupancy Change In Last 12 Months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IBM Control Point Strengths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CA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CA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CA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Transition,User Workstation Management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x86 / WinTel Servers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82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Competitive Control Point Strengths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CA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Solution Design,Solution Development,Development Support Services,Solution Integration Services,Service Execution,Collaboration Services,SOA Capabilities - THA Control Point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Information Foundation,Data Management &amp; Access Services,Business Analytics and Optimization (BAO)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Design,Service Automation,User Workstation Management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Storage,Network,Site and Facilities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Open Control Points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IT Governance &amp; Management Controls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Business Process Management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CA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CA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RISC / Unix Servers,Network,Site and Facilities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2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 Study/RFP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Enterprise Architecture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Business Process Management,SOA Capabilities - THA Control Point,User Experience (UX) - THA Control Point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Information Foundation,Master Data Management (Trusted Information),Data Management &amp; Access Services,Business Analytics and Optimization (BAO),Content Management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Design,Service Transition,Service Operations,Service Automation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RISC / Unix Servers,Network,Site and Facilities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3472" name="Line 144"/>
          <p:cNvSpPr>
            <a:spLocks noChangeShapeType="1"/>
          </p:cNvSpPr>
          <p:nvPr/>
        </p:nvSpPr>
        <p:spPr bwMode="auto">
          <a:xfrm>
            <a:off x="1905000" y="2368550"/>
            <a:ext cx="317500" cy="0"/>
          </a:xfrm>
          <a:prstGeom prst="line">
            <a:avLst/>
          </a:prstGeom>
          <a:noFill/>
          <a:ln w="38100">
            <a:solidFill>
              <a:srgbClr val="36538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3473" name="Line 145"/>
          <p:cNvSpPr>
            <a:spLocks noChangeShapeType="1"/>
          </p:cNvSpPr>
          <p:nvPr/>
        </p:nvSpPr>
        <p:spPr bwMode="auto">
          <a:xfrm flipV="1">
            <a:off x="3333750" y="2209800"/>
            <a:ext cx="0" cy="317500"/>
          </a:xfrm>
          <a:prstGeom prst="line">
            <a:avLst/>
          </a:prstGeom>
          <a:noFill/>
          <a:ln w="38100">
            <a:solidFill>
              <a:srgbClr val="36538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3474" name="Line 146"/>
          <p:cNvSpPr>
            <a:spLocks noChangeShapeType="1"/>
          </p:cNvSpPr>
          <p:nvPr/>
        </p:nvSpPr>
        <p:spPr bwMode="auto">
          <a:xfrm flipV="1">
            <a:off x="4603750" y="2209800"/>
            <a:ext cx="0" cy="317500"/>
          </a:xfrm>
          <a:prstGeom prst="line">
            <a:avLst/>
          </a:prstGeom>
          <a:noFill/>
          <a:ln w="38100">
            <a:solidFill>
              <a:srgbClr val="36538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3475" name="Line 147"/>
          <p:cNvSpPr>
            <a:spLocks noChangeShapeType="1"/>
          </p:cNvSpPr>
          <p:nvPr/>
        </p:nvSpPr>
        <p:spPr bwMode="auto">
          <a:xfrm>
            <a:off x="5873750" y="2209800"/>
            <a:ext cx="0" cy="317500"/>
          </a:xfrm>
          <a:prstGeom prst="line">
            <a:avLst/>
          </a:prstGeom>
          <a:noFill/>
          <a:ln w="38100">
            <a:solidFill>
              <a:srgbClr val="36538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3476" name="Line 148"/>
          <p:cNvSpPr>
            <a:spLocks noChangeShapeType="1"/>
          </p:cNvSpPr>
          <p:nvPr/>
        </p:nvSpPr>
        <p:spPr bwMode="auto">
          <a:xfrm>
            <a:off x="6985000" y="2368550"/>
            <a:ext cx="317500" cy="0"/>
          </a:xfrm>
          <a:prstGeom prst="line">
            <a:avLst/>
          </a:prstGeom>
          <a:noFill/>
          <a:ln w="38100">
            <a:solidFill>
              <a:srgbClr val="36538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3477" name="Rectangle 149"/>
          <p:cNvSpPr>
            <a:spLocks noChangeArrowheads="1"/>
          </p:cNvSpPr>
          <p:nvPr/>
        </p:nvSpPr>
        <p:spPr bwMode="auto">
          <a:xfrm>
            <a:off x="793750" y="6350000"/>
            <a:ext cx="111125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Clr>
                <a:srgbClr val="7889FB"/>
              </a:buClr>
              <a:buSzPct val="200000"/>
              <a:buFontTx/>
              <a:buChar char="■"/>
              <a:defRPr/>
            </a:pPr>
            <a:r>
              <a:rPr lang="en-US" sz="900" b="0">
                <a:solidFill>
                  <a:srgbClr val="000000"/>
                </a:solidFill>
                <a:cs typeface="Arial" charset="0"/>
                <a:sym typeface="Arial" charset="0"/>
              </a:rPr>
              <a:t>IBM Share</a:t>
            </a:r>
          </a:p>
        </p:txBody>
      </p:sp>
      <p:sp>
        <p:nvSpPr>
          <p:cNvPr id="483478" name="Rectangle 150"/>
          <p:cNvSpPr>
            <a:spLocks noChangeArrowheads="1"/>
          </p:cNvSpPr>
          <p:nvPr/>
        </p:nvSpPr>
        <p:spPr bwMode="auto">
          <a:xfrm>
            <a:off x="1905000" y="6350000"/>
            <a:ext cx="111125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Clr>
                <a:srgbClr val="FFFF99"/>
              </a:buClr>
              <a:buSzPct val="200000"/>
              <a:buFontTx/>
              <a:buChar char="■"/>
              <a:defRPr/>
            </a:pPr>
            <a:r>
              <a:rPr lang="en-US" sz="900" b="0">
                <a:solidFill>
                  <a:srgbClr val="000000"/>
                </a:solidFill>
                <a:cs typeface="Arial" charset="0"/>
                <a:sym typeface="Arial" charset="0"/>
              </a:rPr>
              <a:t>Non IBM Share</a:t>
            </a:r>
          </a:p>
        </p:txBody>
      </p:sp>
      <p:sp>
        <p:nvSpPr>
          <p:cNvPr id="483479" name="Rectangle 151"/>
          <p:cNvSpPr>
            <a:spLocks noChangeArrowheads="1"/>
          </p:cNvSpPr>
          <p:nvPr/>
        </p:nvSpPr>
        <p:spPr bwMode="auto">
          <a:xfrm>
            <a:off x="3968750" y="6350000"/>
            <a:ext cx="111125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Clr>
                <a:srgbClr val="FFFFFF"/>
              </a:buClr>
              <a:buSzPct val="200000"/>
              <a:buFontTx/>
              <a:buChar char="■"/>
              <a:defRPr/>
            </a:pPr>
            <a:r>
              <a:rPr lang="en-US" sz="900" b="0">
                <a:solidFill>
                  <a:srgbClr val="000000"/>
                </a:solidFill>
                <a:cs typeface="Arial" charset="0"/>
                <a:sym typeface="Arial" charset="0"/>
              </a:rPr>
              <a:t>White Space</a:t>
            </a:r>
          </a:p>
        </p:txBody>
      </p:sp>
      <p:sp>
        <p:nvSpPr>
          <p:cNvPr id="483480" name="Rectangle 152"/>
          <p:cNvSpPr>
            <a:spLocks noChangeArrowheads="1"/>
          </p:cNvSpPr>
          <p:nvPr/>
        </p:nvSpPr>
        <p:spPr bwMode="auto">
          <a:xfrm>
            <a:off x="5080000" y="6350000"/>
            <a:ext cx="111125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Clr>
                <a:srgbClr val="FF0000"/>
              </a:buClr>
              <a:buSzPct val="200000"/>
              <a:buFontTx/>
              <a:buChar char="■"/>
              <a:defRPr/>
            </a:pPr>
            <a:r>
              <a:rPr lang="en-US" sz="900" b="0">
                <a:solidFill>
                  <a:srgbClr val="000000"/>
                </a:solidFill>
                <a:cs typeface="Arial" charset="0"/>
                <a:sym typeface="Arial" charset="0"/>
              </a:rPr>
              <a:t>Competitive</a:t>
            </a:r>
          </a:p>
        </p:txBody>
      </p:sp>
      <p:sp>
        <p:nvSpPr>
          <p:cNvPr id="483481" name="Rectangle 153"/>
          <p:cNvSpPr>
            <a:spLocks noChangeArrowheads="1"/>
          </p:cNvSpPr>
          <p:nvPr/>
        </p:nvSpPr>
        <p:spPr bwMode="auto">
          <a:xfrm>
            <a:off x="6191250" y="6350000"/>
            <a:ext cx="111125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Clr>
                <a:srgbClr val="96C8BE"/>
              </a:buClr>
              <a:buSzPct val="200000"/>
              <a:buFontTx/>
              <a:buChar char="■"/>
              <a:defRPr/>
            </a:pPr>
            <a:r>
              <a:rPr lang="en-US" sz="900" b="0">
                <a:solidFill>
                  <a:srgbClr val="000000"/>
                </a:solidFill>
                <a:cs typeface="Arial" charset="0"/>
                <a:sym typeface="Arial" charset="0"/>
              </a:rPr>
              <a:t>Unknown</a:t>
            </a:r>
          </a:p>
        </p:txBody>
      </p:sp>
      <p:sp>
        <p:nvSpPr>
          <p:cNvPr id="483482" name="Rectangle 154"/>
          <p:cNvSpPr>
            <a:spLocks noChangeArrowheads="1"/>
          </p:cNvSpPr>
          <p:nvPr/>
        </p:nvSpPr>
        <p:spPr bwMode="auto">
          <a:xfrm>
            <a:off x="7302500" y="6350000"/>
            <a:ext cx="111125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Clr>
                <a:srgbClr val="666666"/>
              </a:buClr>
              <a:buSzPct val="200000"/>
              <a:buFontTx/>
              <a:buChar char="■"/>
              <a:defRPr/>
            </a:pPr>
            <a:r>
              <a:rPr lang="en-US" sz="900" b="0">
                <a:solidFill>
                  <a:srgbClr val="000000"/>
                </a:solidFill>
                <a:cs typeface="Arial" charset="0"/>
                <a:sym typeface="Arial" charset="0"/>
              </a:rPr>
              <a:t>N/A</a:t>
            </a:r>
          </a:p>
        </p:txBody>
      </p:sp>
      <p:sp>
        <p:nvSpPr>
          <p:cNvPr id="63560" name="TextBox 16"/>
          <p:cNvSpPr txBox="1">
            <a:spLocks noChangeArrowheads="1"/>
          </p:cNvSpPr>
          <p:nvPr/>
        </p:nvSpPr>
        <p:spPr bwMode="auto">
          <a:xfrm>
            <a:off x="228600" y="6350"/>
            <a:ext cx="47134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/>
              <a:t>Sample: 5. IBM Gap Analysis Overview </a:t>
            </a:r>
          </a:p>
          <a:p>
            <a:pPr algn="l" eaLnBrk="1" hangingPunct="1"/>
            <a:endParaRPr lang="en-US" sz="2000" b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 once client specific information added</a:t>
            </a:r>
            <a:endParaRPr lang="en-US" b="1">
              <a:solidFill>
                <a:srgbClr val="354CF9"/>
              </a:solidFill>
            </a:endParaRPr>
          </a:p>
        </p:txBody>
      </p:sp>
      <p:sp>
        <p:nvSpPr>
          <p:cNvPr id="635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CC521B-8970-8C47-859D-E04822C9482B}" type="slidenum">
              <a:rPr lang="en-US" sz="800" b="0">
                <a:cs typeface="Arial" charset="0"/>
              </a:rPr>
              <a:pPr eaLnBrk="1" hangingPunct="1"/>
              <a:t>16</a:t>
            </a:fld>
            <a:endParaRPr lang="en-US" sz="800" b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7"/>
          <p:cNvSpPr>
            <a:spLocks noChangeArrowheads="1"/>
          </p:cNvSpPr>
          <p:nvPr/>
        </p:nvSpPr>
        <p:spPr bwMode="auto">
          <a:xfrm>
            <a:off x="-1588" y="-1588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r>
              <a:rPr lang="en-US" sz="2200" b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85379" name="Rectangle 3"/>
          <p:cNvSpPr>
            <a:spLocks noChangeArrowheads="1"/>
          </p:cNvSpPr>
          <p:nvPr/>
        </p:nvSpPr>
        <p:spPr bwMode="auto">
          <a:xfrm>
            <a:off x="304800" y="381000"/>
            <a:ext cx="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  <a:buSzPct val="100000"/>
              <a:defRPr/>
            </a:pPr>
            <a:r>
              <a:rPr lang="en-US" sz="1800" b="0">
                <a:solidFill>
                  <a:srgbClr val="7889FB"/>
                </a:solidFill>
                <a:cs typeface="Arial" charset="0"/>
                <a:sym typeface="Arial" charset="0"/>
              </a:rPr>
              <a:t>In-study/RFP, White Space and Unknown Percentages</a:t>
            </a:r>
          </a:p>
        </p:txBody>
      </p:sp>
      <p:graphicFrame>
        <p:nvGraphicFramePr>
          <p:cNvPr id="485380" name="Group 4"/>
          <p:cNvGraphicFramePr>
            <a:graphicFrameLocks noGrp="1"/>
          </p:cNvGraphicFramePr>
          <p:nvPr/>
        </p:nvGraphicFramePr>
        <p:xfrm>
          <a:off x="304800" y="609600"/>
          <a:ext cx="7937500" cy="6321425"/>
        </p:xfrm>
        <a:graphic>
          <a:graphicData uri="http://schemas.openxmlformats.org/drawingml/2006/table">
            <a:tbl>
              <a:tblPr/>
              <a:tblGrid>
                <a:gridCol w="2644775"/>
                <a:gridCol w="2646363"/>
                <a:gridCol w="2646362"/>
              </a:tblGrid>
              <a:tr h="2460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 Study/RFP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White Space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Unknown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754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Operations  (50.0%)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Content Management  (40.0%)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Transition  (40.0%)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Information Foundation  (30.0%)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Business Analytics and Optimization (BAO)  (25.0%)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Business Process Management  (20.0%)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 Management &amp; Access Services  (20.0%)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Enterprise Architecture  (20.0%)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Site and Facilities  (20.0%)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Master Data Management (Trusted Information)  (15.0%)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Network  (10.0%)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SOA Capabilities - THA Control Point  (10.0%)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Automation  (10.0%)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Design  (10.0%)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RISC / Unix Servers  (5.0%)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User Experience (UX) - THA Control Point  (5.0%)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RISC / Unix Servers  (95.0%)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Solution Inception  (80.0%)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Business Process Management  (60.0%)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Enterprise Architecture  (60.0%)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Master Data Management (Trusted Information)  (60.0%)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Security &amp; Compliance Management  (60.0%)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Strategy  (60.0%)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Solution Design  (45.0%)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Application Portfolio  (40.0%)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Information Foundation  (40.0%)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Master Data Management (MDM)  (40.0%)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SOA Capabilities - THA Control Point  (40.0%)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User Experience (UX) - THA Control Point  (40.0%)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Operations  (35.0%)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Business Analytics and Optimization (BAO)  (30.0%)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Development Support Services  (30.0%)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Automation  (30.0%)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Execution  (25.0%)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Content Management  (20.0%)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Transition  (20.0%)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Information Integration Services  (55.0%)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Master Data Management (MDM)  (40.0%)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Application Portfolio  (30.0%)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Solution Development  (25.0%)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Master Data Management (Trusted Information)  (20.0%)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Automation  (15.0%)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Business Process Management  (10.0%)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Design  (10.0%)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Security &amp; Compliance Management  (5.0%)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Operations  (5.0%)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 Management &amp; Access Services  (1.0%)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rgbClr val="7889FB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Solution Integration Services  (1.0%)</a:t>
                      </a: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53" name="TextBox 5"/>
          <p:cNvSpPr txBox="1">
            <a:spLocks noChangeArrowheads="1"/>
          </p:cNvSpPr>
          <p:nvPr/>
        </p:nvSpPr>
        <p:spPr bwMode="auto">
          <a:xfrm>
            <a:off x="228600" y="0"/>
            <a:ext cx="4713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/>
              <a:t>Sample: 5. IBM Gap Analysis Overview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 once client specific information added</a:t>
            </a:r>
            <a:endParaRPr lang="en-US" b="1">
              <a:solidFill>
                <a:srgbClr val="354CF9"/>
              </a:solidFill>
            </a:endParaRPr>
          </a:p>
        </p:txBody>
      </p:sp>
      <p:sp>
        <p:nvSpPr>
          <p:cNvPr id="655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A869444-DD65-9747-8BE7-C003946E9F8D}" type="slidenum">
              <a:rPr lang="en-US" sz="800" b="0">
                <a:cs typeface="Arial" charset="0"/>
              </a:rPr>
              <a:pPr eaLnBrk="1" hangingPunct="1"/>
              <a:t>17</a:t>
            </a:fld>
            <a:endParaRPr lang="en-US" sz="800" b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210" name="Group 2"/>
          <p:cNvGraphicFramePr>
            <a:graphicFrameLocks noGrp="1"/>
          </p:cNvGraphicFramePr>
          <p:nvPr>
            <p:ph idx="4294967295"/>
          </p:nvPr>
        </p:nvGraphicFramePr>
        <p:xfrm>
          <a:off x="914400" y="1168400"/>
          <a:ext cx="7534275" cy="4768921"/>
        </p:xfrm>
        <a:graphic>
          <a:graphicData uri="http://schemas.openxmlformats.org/drawingml/2006/table">
            <a:tbl>
              <a:tblPr/>
              <a:tblGrid>
                <a:gridCol w="685800"/>
                <a:gridCol w="1317812"/>
                <a:gridCol w="1421588"/>
                <a:gridCol w="1421589"/>
                <a:gridCol w="1421588"/>
                <a:gridCol w="1265898"/>
              </a:tblGrid>
              <a:tr h="4571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Current State Capability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High IBM </a:t>
                      </a: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Occupancy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4" marB="4571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IBM </a:t>
                      </a: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Occupancy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4" marB="4571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Even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4" marB="4571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Competitive </a:t>
                      </a: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Occupancy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4" marB="4571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High Competitive </a:t>
                      </a: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Occupancy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4" marB="4571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6105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Enterprise Roll-out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Analytics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rgbClr val="FFFF00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00"/>
                        </a:gs>
                        <a:gs pos="100000">
                          <a:srgbClr val="00FF00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/>
                        <a:buNone/>
                        <a:tabLst/>
                      </a:pPr>
                      <a:endParaRPr kumimoji="0" lang="en-CA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00"/>
                        </a:gs>
                        <a:gs pos="100000">
                          <a:srgbClr val="FFFF00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00"/>
                        </a:gs>
                        <a:gs pos="100000">
                          <a:srgbClr val="FF0000"/>
                        </a:gs>
                      </a:gsLst>
                      <a:lin ang="0" scaled="1"/>
                    </a:gradFill>
                  </a:tcPr>
                </a:tc>
              </a:tr>
              <a:tr h="159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Strategy Emerging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rgbClr val="FFFF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Cloud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IaaS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rgbClr val="FFFF00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Cloud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SaaS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00"/>
                        </a:gs>
                        <a:gs pos="100000">
                          <a:srgbClr val="FF0000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0000"/>
                        </a:gs>
                        <a:gs pos="100000">
                          <a:srgbClr val="00FF00"/>
                        </a:gs>
                      </a:gsLst>
                      <a:lin ang="5400000" scaled="1"/>
                    </a:gradFill>
                  </a:tcPr>
                </a:tc>
              </a:tr>
              <a:tr h="18652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Discrete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/>
                        <a:buNone/>
                        <a:tabLst/>
                      </a:pPr>
                      <a:r>
                        <a:rPr kumimoji="0" lang="en-CA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Security</a:t>
                      </a: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Cloud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PaaS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Cloud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BPaaS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00"/>
                        </a:gs>
                        <a:gs pos="100000">
                          <a:srgbClr val="FFFF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Mobile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00"/>
                        </a:gs>
                        <a:gs pos="100000">
                          <a:srgbClr val="00FF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23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CA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CA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8300" name="Rectangle 92"/>
          <p:cNvSpPr>
            <a:spLocks noChangeArrowheads="1"/>
          </p:cNvSpPr>
          <p:nvPr/>
        </p:nvSpPr>
        <p:spPr bwMode="auto">
          <a:xfrm>
            <a:off x="-1588" y="-1588"/>
            <a:ext cx="244476" cy="368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1800" b="0">
                <a:cs typeface="Arial" charset="0"/>
              </a:rPr>
              <a:t> </a:t>
            </a:r>
          </a:p>
        </p:txBody>
      </p:sp>
      <p:sp>
        <p:nvSpPr>
          <p:cNvPr id="478301" name="Text Box 93"/>
          <p:cNvSpPr txBox="1">
            <a:spLocks noChangeArrowheads="1"/>
          </p:cNvSpPr>
          <p:nvPr/>
        </p:nvSpPr>
        <p:spPr bwMode="auto">
          <a:xfrm rot="16200000">
            <a:off x="-1493837" y="3638550"/>
            <a:ext cx="3836988" cy="369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Pct val="100000"/>
              <a:buFont typeface="Wingdings" charset="0"/>
              <a:buNone/>
              <a:defRPr/>
            </a:pPr>
            <a:r>
              <a:rPr lang="en-US" sz="1800" b="0" dirty="0">
                <a:cs typeface="Arial" charset="0"/>
              </a:rPr>
              <a:t>Adoption level across the enterprise</a:t>
            </a:r>
          </a:p>
        </p:txBody>
      </p:sp>
      <p:sp>
        <p:nvSpPr>
          <p:cNvPr id="478302" name="Rectangle 94"/>
          <p:cNvSpPr>
            <a:spLocks noChangeArrowheads="1"/>
          </p:cNvSpPr>
          <p:nvPr/>
        </p:nvSpPr>
        <p:spPr bwMode="auto">
          <a:xfrm>
            <a:off x="152400" y="609600"/>
            <a:ext cx="8077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>
              <a:defRPr/>
            </a:pPr>
            <a:r>
              <a:rPr lang="en-US" sz="2200" b="0" dirty="0">
                <a:solidFill>
                  <a:srgbClr val="0070C0"/>
                </a:solidFill>
                <a:cs typeface="+mn-cs"/>
              </a:rPr>
              <a:t>CAMSS Heat map from CAMSS Assessment</a:t>
            </a:r>
            <a:br>
              <a:rPr lang="en-US" sz="2200" b="0" dirty="0">
                <a:solidFill>
                  <a:srgbClr val="0070C0"/>
                </a:solidFill>
                <a:cs typeface="+mn-cs"/>
              </a:rPr>
            </a:br>
            <a:endParaRPr lang="en-US" sz="2200" b="0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478303" name="Rectangle 95"/>
          <p:cNvSpPr>
            <a:spLocks noChangeArrowheads="1"/>
          </p:cNvSpPr>
          <p:nvPr/>
        </p:nvSpPr>
        <p:spPr bwMode="auto">
          <a:xfrm>
            <a:off x="1371600" y="6146800"/>
            <a:ext cx="1455738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Clr>
                <a:srgbClr val="009999"/>
              </a:buClr>
              <a:buSzPct val="200000"/>
              <a:buFontTx/>
              <a:buChar char="■"/>
              <a:defRPr/>
            </a:pPr>
            <a:r>
              <a:rPr lang="en-US" sz="900" b="0">
                <a:solidFill>
                  <a:srgbClr val="000000"/>
                </a:solidFill>
                <a:cs typeface="Arial" charset="0"/>
                <a:sym typeface="Arial" charset="0"/>
              </a:rPr>
              <a:t>Strength</a:t>
            </a:r>
          </a:p>
        </p:txBody>
      </p:sp>
      <p:sp>
        <p:nvSpPr>
          <p:cNvPr id="478304" name="Rectangle 96"/>
          <p:cNvSpPr>
            <a:spLocks noChangeArrowheads="1"/>
          </p:cNvSpPr>
          <p:nvPr/>
        </p:nvSpPr>
        <p:spPr bwMode="auto">
          <a:xfrm>
            <a:off x="1371600" y="6311900"/>
            <a:ext cx="15875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Clr>
                <a:srgbClr val="FFFF00"/>
              </a:buClr>
              <a:buSzPct val="200000"/>
              <a:buFontTx/>
              <a:buChar char="■"/>
              <a:defRPr/>
            </a:pPr>
            <a:r>
              <a:rPr lang="en-US" sz="900" b="0" dirty="0">
                <a:solidFill>
                  <a:srgbClr val="000000"/>
                </a:solidFill>
                <a:cs typeface="Arial" charset="0"/>
                <a:sym typeface="Arial" charset="0"/>
              </a:rPr>
              <a:t>Threat</a:t>
            </a:r>
          </a:p>
        </p:txBody>
      </p:sp>
      <p:sp>
        <p:nvSpPr>
          <p:cNvPr id="478305" name="Rectangle 97"/>
          <p:cNvSpPr>
            <a:spLocks noChangeArrowheads="1"/>
          </p:cNvSpPr>
          <p:nvPr/>
        </p:nvSpPr>
        <p:spPr bwMode="auto">
          <a:xfrm>
            <a:off x="2468563" y="6146800"/>
            <a:ext cx="1455737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Clr>
                <a:srgbClr val="00FF00"/>
              </a:buClr>
              <a:buSzPct val="200000"/>
              <a:buFontTx/>
              <a:buChar char="■"/>
              <a:defRPr/>
            </a:pPr>
            <a:r>
              <a:rPr lang="en-US" sz="900" b="0">
                <a:solidFill>
                  <a:srgbClr val="000000"/>
                </a:solidFill>
                <a:cs typeface="Arial" charset="0"/>
                <a:sym typeface="Arial" charset="0"/>
              </a:rPr>
              <a:t>Opportunity</a:t>
            </a:r>
          </a:p>
        </p:txBody>
      </p:sp>
      <p:sp>
        <p:nvSpPr>
          <p:cNvPr id="478306" name="Rectangle 98"/>
          <p:cNvSpPr>
            <a:spLocks noChangeArrowheads="1"/>
          </p:cNvSpPr>
          <p:nvPr/>
        </p:nvSpPr>
        <p:spPr bwMode="auto">
          <a:xfrm>
            <a:off x="2468563" y="6311900"/>
            <a:ext cx="15875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Clr>
                <a:srgbClr val="FF0000"/>
              </a:buClr>
              <a:buSzPct val="200000"/>
              <a:buFontTx/>
              <a:buChar char="■"/>
              <a:defRPr/>
            </a:pPr>
            <a:r>
              <a:rPr lang="en-US" sz="900" b="0">
                <a:solidFill>
                  <a:srgbClr val="000000"/>
                </a:solidFill>
                <a:cs typeface="Arial" charset="0"/>
                <a:sym typeface="Arial" charset="0"/>
              </a:rPr>
              <a:t>Weakness</a:t>
            </a:r>
          </a:p>
        </p:txBody>
      </p:sp>
      <p:sp>
        <p:nvSpPr>
          <p:cNvPr id="67632" name="TextBox 11"/>
          <p:cNvSpPr txBox="1">
            <a:spLocks noChangeArrowheads="1"/>
          </p:cNvSpPr>
          <p:nvPr/>
        </p:nvSpPr>
        <p:spPr bwMode="auto">
          <a:xfrm>
            <a:off x="228600" y="0"/>
            <a:ext cx="4713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/>
              <a:t>Sample: 5. IBM Gap Analysis Overview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 once client specific information added</a:t>
            </a:r>
            <a:endParaRPr lang="en-US" b="1">
              <a:solidFill>
                <a:srgbClr val="354CF9"/>
              </a:solidFill>
            </a:endParaRPr>
          </a:p>
        </p:txBody>
      </p:sp>
      <p:sp>
        <p:nvSpPr>
          <p:cNvPr id="67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D955A2-8C4D-2344-83F8-0E4DDF8EF9CF}" type="slidenum">
              <a:rPr lang="en-US" sz="800" b="0">
                <a:cs typeface="Arial" charset="0"/>
              </a:rPr>
              <a:pPr eaLnBrk="1" hangingPunct="1"/>
              <a:t>18</a:t>
            </a:fld>
            <a:endParaRPr lang="en-US" sz="800" b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 idx="4294967295"/>
          </p:nvPr>
        </p:nvSpPr>
        <p:spPr>
          <a:xfrm>
            <a:off x="152400" y="609600"/>
            <a:ext cx="8686800" cy="6397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Client Business and IT Initiatives form the foundation for the Strategic Account Plan</a:t>
            </a:r>
          </a:p>
        </p:txBody>
      </p:sp>
      <p:graphicFrame>
        <p:nvGraphicFramePr>
          <p:cNvPr id="596076" name="Group 108"/>
          <p:cNvGraphicFramePr>
            <a:graphicFrameLocks noGrp="1"/>
          </p:cNvGraphicFramePr>
          <p:nvPr>
            <p:ph idx="4294967295"/>
          </p:nvPr>
        </p:nvGraphicFramePr>
        <p:xfrm>
          <a:off x="152400" y="1422400"/>
          <a:ext cx="8839200" cy="4757739"/>
        </p:xfrm>
        <a:graphic>
          <a:graphicData uri="http://schemas.openxmlformats.org/drawingml/2006/table">
            <a:tbl>
              <a:tblPr/>
              <a:tblGrid>
                <a:gridCol w="368300"/>
                <a:gridCol w="2146300"/>
                <a:gridCol w="609600"/>
                <a:gridCol w="2514600"/>
                <a:gridCol w="1600200"/>
                <a:gridCol w="685800"/>
                <a:gridCol w="914400"/>
              </a:tblGrid>
              <a:tr h="27432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charset="0"/>
                          <a:ea typeface="MS PGothic" charset="0"/>
                          <a:cs typeface="Times New Roman" charset="0"/>
                        </a:rPr>
                        <a:t>Client’s Key Business  and IT Initiatives (Validated by the client)</a:t>
                      </a:r>
                      <a:endParaRPr kumimoji="0" lang="en-US" altLang="ja-JP" sz="11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charset="0"/>
                        <a:ea typeface="MS PGothic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62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1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6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>
                          <a:tab pos="0" algn="dec"/>
                        </a:tabLst>
                      </a:pPr>
                      <a:r>
                        <a:rPr kumimoji="0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charset="0"/>
                          <a:ea typeface="MS PGothic" charset="0"/>
                          <a:cs typeface="MS PGothic" charset="0"/>
                        </a:rPr>
                        <a:t>IT </a:t>
                      </a:r>
                      <a:r>
                        <a:rPr kumimoji="0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charset="0"/>
                          <a:ea typeface="MS PGothic" charset="0"/>
                          <a:cs typeface="MS PGothic" charset="0"/>
                        </a:rPr>
                        <a:t>Initiatives / Project</a:t>
                      </a:r>
                      <a:endParaRPr kumimoji="0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6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>
                          <a:tab pos="0" algn="dec"/>
                        </a:tabLst>
                      </a:pPr>
                      <a:r>
                        <a:rPr kumimoji="0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charset="0"/>
                          <a:ea typeface="MS PGothic" charset="0"/>
                          <a:cs typeface="Times New Roman" charset="0"/>
                        </a:rPr>
                        <a:t>Client  Owner / Title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6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>
                          <a:tab pos="0" algn="dec"/>
                        </a:tabLst>
                      </a:pPr>
                      <a:r>
                        <a:rPr kumimoji="0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charset="0"/>
                          <a:ea typeface="MS PGothic" charset="0"/>
                          <a:cs typeface="Times New Roman" charset="0"/>
                        </a:rPr>
                        <a:t>Key Decision Leader / 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6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>
                          <a:tab pos="0" algn="dec"/>
                        </a:tabLst>
                      </a:pPr>
                      <a:r>
                        <a:rPr kumimoji="0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charset="0"/>
                          <a:ea typeface="MS PGothic" charset="0"/>
                          <a:cs typeface="Times New Roman" charset="0"/>
                        </a:rPr>
                        <a:t> Business Goal Description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6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>
                          <a:tab pos="0" algn="dec"/>
                        </a:tabLst>
                      </a:pPr>
                      <a:r>
                        <a:rPr kumimoji="0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charset="0"/>
                          <a:ea typeface="MS PGothic" charset="0"/>
                          <a:cs typeface="Times New Roman" charset="0"/>
                        </a:rPr>
                        <a:t>Current Client Projects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6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>
                          <a:tab pos="0" algn="dec"/>
                        </a:tabLst>
                      </a:pPr>
                      <a:r>
                        <a:rPr kumimoji="0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charset="0"/>
                          <a:ea typeface="MS PGothic" charset="0"/>
                          <a:cs typeface="Times New Roman" charset="0"/>
                        </a:rPr>
                        <a:t>Desired Capabilities/ Outcomes   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62FA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>
                          <a:tab pos="0" algn="dec"/>
                        </a:tabLst>
                      </a:pPr>
                      <a:r>
                        <a:rPr kumimoji="0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6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High Availability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COO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Client Name / 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Availability / Reduce Operational Risk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ja-JP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ja-JP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6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Data Support – Enterprise data &amp; analytics program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COO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Client Name / CDO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Analytics for Marketing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ja-JP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ja-JP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6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Business Process Management (LEAN)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COO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Client Name / Lean Ctr of Excellence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Process Efficiency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ja-JP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ja-JP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6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Dual Factory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Subset:  Private Cloud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Client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Automated Provisioning of IT Resources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ja-JP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ja-JP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6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Innovation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Client Name / 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Innovation &amp; Analytics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ja-JP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ja-JP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6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Monitoring Strategy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Client Name / Dir Operations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Availability / Reduce Operational Risk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ja-JP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ja-JP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6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Impact Based Capacity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Client Name / MD Infrastructure, Architecture, Engineering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Availability / Reduce Operational Risk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ja-JP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ja-JP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6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Enterprise Resiliency – Arch Reviews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Client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Determine design enhancement opportunities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ja-JP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ja-JP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6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Tiered Data Strategy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Client Name / MD Infrastructure, Architecture, Engineering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Lower Storage Costs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ja-JP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5870" name="TextBox 7"/>
          <p:cNvSpPr txBox="1">
            <a:spLocks noChangeArrowheads="1"/>
          </p:cNvSpPr>
          <p:nvPr/>
        </p:nvSpPr>
        <p:spPr bwMode="auto">
          <a:xfrm>
            <a:off x="228600" y="158750"/>
            <a:ext cx="54393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 smtClean="0"/>
              <a:t>Sample: 6. IBM Projects, Strategies and Plans</a:t>
            </a:r>
            <a:endParaRPr lang="en-US" sz="20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 once client specific information added</a:t>
            </a:r>
            <a:endParaRPr lang="en-US" b="1">
              <a:solidFill>
                <a:srgbClr val="354CF9"/>
              </a:solidFill>
            </a:endParaRPr>
          </a:p>
        </p:txBody>
      </p:sp>
      <p:sp>
        <p:nvSpPr>
          <p:cNvPr id="7587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5C15DA-3695-B643-ACCE-0C4847394B39}" type="slidenum">
              <a:rPr lang="en-US" sz="800" b="0">
                <a:cs typeface="Arial" charset="0"/>
              </a:rPr>
              <a:pPr eaLnBrk="1" hangingPunct="1"/>
              <a:t>19</a:t>
            </a:fld>
            <a:endParaRPr lang="en-US" sz="800" b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Table of Contents</a:t>
            </a:r>
          </a:p>
        </p:txBody>
      </p:sp>
      <p:sp>
        <p:nvSpPr>
          <p:cNvPr id="1638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>
                <a:latin typeface="Arial" charset="0"/>
              </a:rPr>
              <a:t>Enterprise Background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>
                <a:latin typeface="Arial" charset="0"/>
              </a:rPr>
              <a:t>Enterprise Objectives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>
                <a:latin typeface="Arial" charset="0"/>
              </a:rPr>
              <a:t>Enterprise IT Objectives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>
                <a:latin typeface="Arial" charset="0"/>
              </a:rPr>
              <a:t>Technical Account Overview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>
                <a:latin typeface="Arial" charset="0"/>
              </a:rPr>
              <a:t>IBM Gap Analysis Summary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>
                <a:latin typeface="Arial" charset="0"/>
              </a:rPr>
              <a:t>IBM Projects, Strategy and Plans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>
                <a:latin typeface="Arial" charset="0"/>
              </a:rPr>
              <a:t>IBM Technical Relationship Map</a:t>
            </a: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228600" y="158750"/>
            <a:ext cx="122555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/>
              <a:t>Template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 once client specific information added</a:t>
            </a:r>
            <a:endParaRPr lang="en-US" b="1">
              <a:solidFill>
                <a:srgbClr val="354CF9"/>
              </a:solidFill>
            </a:endParaRPr>
          </a:p>
        </p:txBody>
      </p:sp>
      <p:sp>
        <p:nvSpPr>
          <p:cNvPr id="163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B69102-3C93-C645-9CE0-D7EF17924B12}" type="slidenum">
              <a:rPr lang="en-US" sz="800" b="0">
                <a:cs typeface="Arial" charset="0"/>
              </a:rPr>
              <a:pPr eaLnBrk="1" hangingPunct="1"/>
              <a:t>2</a:t>
            </a:fld>
            <a:endParaRPr lang="en-US" sz="800" b="0"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IBM Engagement Prioritization Matrix</a:t>
            </a:r>
            <a:endParaRPr lang="nl-NL">
              <a:latin typeface="Arial" charset="0"/>
            </a:endParaRPr>
          </a:p>
        </p:txBody>
      </p:sp>
      <p:sp>
        <p:nvSpPr>
          <p:cNvPr id="593923" name="Rectangle 3"/>
          <p:cNvSpPr>
            <a:spLocks noChangeArrowheads="1"/>
          </p:cNvSpPr>
          <p:nvPr/>
        </p:nvSpPr>
        <p:spPr bwMode="auto">
          <a:xfrm>
            <a:off x="239713" y="1057275"/>
            <a:ext cx="8539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/>
          <a:p>
            <a:pPr marL="173038" indent="-173038" algn="l" eaLnBrk="0" hangingPunct="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Font typeface="Wingdings" charset="0"/>
              <a:buNone/>
              <a:defRPr/>
            </a:pPr>
            <a:r>
              <a:rPr lang="en-US" b="0" dirty="0">
                <a:cs typeface="+mn-cs"/>
              </a:rPr>
              <a:t>   IBM is engaged in various activities and initiatives at &lt;CLIENT NAME&gt;. Our goal is to focus on the initiatives where IBM can provide the highest value to &lt;CLIENT NAME&gt;.</a:t>
            </a:r>
          </a:p>
        </p:txBody>
      </p:sp>
      <p:graphicFrame>
        <p:nvGraphicFramePr>
          <p:cNvPr id="593924" name="Group 4"/>
          <p:cNvGraphicFramePr>
            <a:graphicFrameLocks noGrp="1"/>
          </p:cNvGraphicFramePr>
          <p:nvPr/>
        </p:nvGraphicFramePr>
        <p:xfrm>
          <a:off x="1463675" y="1649413"/>
          <a:ext cx="6767513" cy="3968750"/>
        </p:xfrm>
        <a:graphic>
          <a:graphicData uri="http://schemas.openxmlformats.org/drawingml/2006/table">
            <a:tbl>
              <a:tblPr/>
              <a:tblGrid>
                <a:gridCol w="3386138"/>
                <a:gridCol w="3381375"/>
              </a:tblGrid>
              <a:tr h="1996760">
                <a:tc>
                  <a:txBody>
                    <a:bodyPr/>
                    <a:lstStyle/>
                    <a:p>
                      <a:pPr marL="114300" marR="0" lvl="0" indent="-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Tactical, High Alignment</a:t>
                      </a:r>
                    </a:p>
                    <a:p>
                      <a:pPr marL="114300" marR="0" lvl="0" indent="-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Enterprise Resiliency / Architecture Reviews</a:t>
                      </a:r>
                    </a:p>
                    <a:p>
                      <a:pPr marL="114300" marR="0" lvl="0" indent="-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Monitoring Strategy</a:t>
                      </a:r>
                    </a:p>
                    <a:p>
                      <a:pPr marL="114300" marR="0" lvl="0" indent="-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Application Architecture</a:t>
                      </a:r>
                    </a:p>
                    <a:p>
                      <a:pPr marL="114300" marR="0" lvl="0" indent="-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Tiered Data Strategy (Storage)</a:t>
                      </a:r>
                    </a:p>
                    <a:p>
                      <a:pPr marL="114300" marR="0" lvl="0" indent="-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Impact Based Capacity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(2015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initiative)</a:t>
                      </a:r>
                    </a:p>
                    <a:p>
                      <a:pPr marL="114300" marR="0" lvl="0" indent="-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Business Process Management (LEAN)</a:t>
                      </a:r>
                    </a:p>
                  </a:txBody>
                  <a:tcPr marL="137160" marT="91455" marB="4572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49D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Strategic, High Alignment</a:t>
                      </a:r>
                    </a:p>
                    <a:p>
                      <a:pPr marL="114300" marR="0" lvl="0" indent="-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High Availability</a:t>
                      </a:r>
                    </a:p>
                    <a:p>
                      <a:pPr marL="114300" marR="0" lvl="0" indent="-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Dual Factory (Private Cloud, Infrastructure Consolidation)</a:t>
                      </a:r>
                    </a:p>
                    <a:p>
                      <a:pPr marL="114300" marR="0" lvl="0" indent="-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 Governance &amp; Analytics</a:t>
                      </a:r>
                    </a:p>
                    <a:p>
                      <a:pPr marL="114300" marR="0" lvl="0" indent="-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Innovation (</a:t>
                      </a: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culture change &amp; “Amazon-like”)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114300" marR="0" lvl="0" indent="-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Strategic Workshops</a:t>
                      </a:r>
                    </a:p>
                  </a:txBody>
                  <a:tcPr marL="137160" marT="91455" marB="4572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F69"/>
                    </a:solidFill>
                  </a:tcPr>
                </a:tc>
              </a:tr>
              <a:tr h="1971990">
                <a:tc>
                  <a:txBody>
                    <a:bodyPr/>
                    <a:lstStyle/>
                    <a:p>
                      <a:pPr marL="114300" marR="0" lvl="0" indent="-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Tactical, Low Alignment</a:t>
                      </a:r>
                      <a:endParaRPr kumimoji="0" lang="en-US" sz="1200" b="1" i="0" u="sng" strike="noStrike" cap="none" normalizeH="0" baseline="0">
                        <a:ln>
                          <a:noFill/>
                        </a:ln>
                        <a:solidFill>
                          <a:srgbClr val="83D1F5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114300" marR="0" lvl="0" indent="-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Patching</a:t>
                      </a:r>
                    </a:p>
                    <a:p>
                      <a:pPr marL="114300" marR="0" lvl="0" indent="-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ITSM</a:t>
                      </a:r>
                    </a:p>
                    <a:p>
                      <a:pPr marL="114300" marR="0" lvl="0" indent="-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Inventory Management</a:t>
                      </a:r>
                    </a:p>
                  </a:txBody>
                  <a:tcPr marL="137160" marT="91455" marB="4572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Strategic, Low Alignment</a:t>
                      </a:r>
                    </a:p>
                    <a:p>
                      <a:pPr marL="114300" marR="0" lvl="0" indent="-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DR Cloud - done</a:t>
                      </a:r>
                    </a:p>
                    <a:p>
                      <a:pPr marL="114300" marR="0" lvl="0" indent="-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LEAN (culture change) - McKinsey</a:t>
                      </a:r>
                    </a:p>
                  </a:txBody>
                  <a:tcPr marL="137160" marT="91455" marB="4572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593935" name="Rectangle 15"/>
          <p:cNvSpPr>
            <a:spLocks noChangeArrowheads="1"/>
          </p:cNvSpPr>
          <p:nvPr/>
        </p:nvSpPr>
        <p:spPr bwMode="auto">
          <a:xfrm>
            <a:off x="2532063" y="5889625"/>
            <a:ext cx="762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tabLst>
                <a:tab pos="171450" algn="ctr"/>
                <a:tab pos="685800" algn="ctr"/>
                <a:tab pos="1257300" algn="ctr"/>
                <a:tab pos="1714500" algn="ctr"/>
                <a:tab pos="2228850" algn="ctr"/>
                <a:tab pos="2800350" algn="ctr"/>
                <a:tab pos="3257550" algn="ctr"/>
                <a:tab pos="3829050" algn="ctr"/>
                <a:tab pos="4343400" algn="ctr"/>
                <a:tab pos="4857750" algn="ctr"/>
                <a:tab pos="5314950" algn="ctr"/>
                <a:tab pos="5886450" algn="ctr"/>
              </a:tabLst>
              <a:defRPr/>
            </a:pPr>
            <a:r>
              <a:rPr lang="en-US" sz="1200">
                <a:cs typeface="+mn-cs"/>
              </a:rPr>
              <a:t>Tactical</a:t>
            </a:r>
          </a:p>
        </p:txBody>
      </p:sp>
      <p:sp>
        <p:nvSpPr>
          <p:cNvPr id="593936" name="Rectangle 16"/>
          <p:cNvSpPr>
            <a:spLocks noChangeArrowheads="1"/>
          </p:cNvSpPr>
          <p:nvPr/>
        </p:nvSpPr>
        <p:spPr bwMode="auto">
          <a:xfrm>
            <a:off x="376238" y="2359025"/>
            <a:ext cx="108902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tabLst>
                <a:tab pos="171450" algn="ctr"/>
                <a:tab pos="685800" algn="ctr"/>
                <a:tab pos="1257300" algn="ctr"/>
                <a:tab pos="1714500" algn="ctr"/>
                <a:tab pos="2228850" algn="ctr"/>
                <a:tab pos="2800350" algn="ctr"/>
                <a:tab pos="3257550" algn="ctr"/>
                <a:tab pos="3829050" algn="ctr"/>
                <a:tab pos="4343400" algn="ctr"/>
                <a:tab pos="4857750" algn="ctr"/>
                <a:tab pos="5314950" algn="ctr"/>
                <a:tab pos="5886450" algn="ctr"/>
              </a:tabLst>
              <a:defRPr/>
            </a:pPr>
            <a:r>
              <a:rPr lang="en-US" sz="1200">
                <a:cs typeface="+mn-cs"/>
              </a:rPr>
              <a:t>High Alignment</a:t>
            </a:r>
          </a:p>
        </p:txBody>
      </p:sp>
      <p:sp>
        <p:nvSpPr>
          <p:cNvPr id="593937" name="Rectangle 17"/>
          <p:cNvSpPr>
            <a:spLocks noChangeArrowheads="1"/>
          </p:cNvSpPr>
          <p:nvPr/>
        </p:nvSpPr>
        <p:spPr bwMode="auto">
          <a:xfrm>
            <a:off x="646113" y="4668838"/>
            <a:ext cx="7556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tabLst>
                <a:tab pos="171450" algn="ctr"/>
                <a:tab pos="685800" algn="ctr"/>
                <a:tab pos="1257300" algn="ctr"/>
                <a:tab pos="1714500" algn="ctr"/>
                <a:tab pos="2228850" algn="ctr"/>
                <a:tab pos="2800350" algn="ctr"/>
                <a:tab pos="3257550" algn="ctr"/>
                <a:tab pos="3829050" algn="ctr"/>
                <a:tab pos="4343400" algn="ctr"/>
                <a:tab pos="4857750" algn="ctr"/>
                <a:tab pos="5314950" algn="ctr"/>
                <a:tab pos="5886450" algn="ctr"/>
              </a:tabLst>
              <a:defRPr/>
            </a:pPr>
            <a:r>
              <a:rPr lang="en-US" sz="1200">
                <a:cs typeface="+mn-cs"/>
              </a:rPr>
              <a:t>Low Alignment</a:t>
            </a:r>
          </a:p>
        </p:txBody>
      </p:sp>
      <p:sp>
        <p:nvSpPr>
          <p:cNvPr id="593938" name="Rectangle 18"/>
          <p:cNvSpPr>
            <a:spLocks noChangeArrowheads="1"/>
          </p:cNvSpPr>
          <p:nvPr/>
        </p:nvSpPr>
        <p:spPr bwMode="auto">
          <a:xfrm rot="-5400000">
            <a:off x="315913" y="3508375"/>
            <a:ext cx="148272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cs typeface="+mn-cs"/>
              </a:rPr>
              <a:t>Alignment to IBM </a:t>
            </a:r>
          </a:p>
          <a:p>
            <a:pPr>
              <a:defRPr/>
            </a:pPr>
            <a:r>
              <a:rPr lang="en-US" sz="1200">
                <a:cs typeface="+mn-cs"/>
              </a:rPr>
              <a:t>Capabilities</a:t>
            </a:r>
          </a:p>
        </p:txBody>
      </p:sp>
      <p:sp>
        <p:nvSpPr>
          <p:cNvPr id="593939" name="Rectangle 19"/>
          <p:cNvSpPr>
            <a:spLocks noChangeArrowheads="1"/>
          </p:cNvSpPr>
          <p:nvPr/>
        </p:nvSpPr>
        <p:spPr bwMode="auto">
          <a:xfrm>
            <a:off x="3916363" y="5988050"/>
            <a:ext cx="185261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200">
                <a:cs typeface="+mn-cs"/>
              </a:rPr>
              <a:t>Nature of Engagement </a:t>
            </a:r>
          </a:p>
        </p:txBody>
      </p:sp>
      <p:sp>
        <p:nvSpPr>
          <p:cNvPr id="593940" name="Rectangle 20"/>
          <p:cNvSpPr>
            <a:spLocks noChangeArrowheads="1"/>
          </p:cNvSpPr>
          <p:nvPr/>
        </p:nvSpPr>
        <p:spPr bwMode="auto">
          <a:xfrm>
            <a:off x="6022975" y="5865813"/>
            <a:ext cx="774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tabLst>
                <a:tab pos="171450" algn="ctr"/>
                <a:tab pos="685800" algn="ctr"/>
                <a:tab pos="1257300" algn="ctr"/>
                <a:tab pos="1714500" algn="ctr"/>
                <a:tab pos="2228850" algn="ctr"/>
                <a:tab pos="2800350" algn="ctr"/>
                <a:tab pos="3257550" algn="ctr"/>
                <a:tab pos="3829050" algn="ctr"/>
                <a:tab pos="4343400" algn="ctr"/>
                <a:tab pos="4857750" algn="ctr"/>
                <a:tab pos="5314950" algn="ctr"/>
                <a:tab pos="5886450" algn="ctr"/>
              </a:tabLst>
              <a:defRPr/>
            </a:pPr>
            <a:r>
              <a:rPr lang="en-US" sz="1200">
                <a:cs typeface="+mn-cs"/>
              </a:rPr>
              <a:t>Strategic</a:t>
            </a:r>
          </a:p>
        </p:txBody>
      </p:sp>
      <p:sp>
        <p:nvSpPr>
          <p:cNvPr id="593941" name="Rectangle 21"/>
          <p:cNvSpPr>
            <a:spLocks noChangeArrowheads="1"/>
          </p:cNvSpPr>
          <p:nvPr/>
        </p:nvSpPr>
        <p:spPr bwMode="auto">
          <a:xfrm>
            <a:off x="1447800" y="1636713"/>
            <a:ext cx="6791325" cy="2020887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>
                    <a:alpha val="0"/>
                  </a:scheme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114300" indent="-114300">
              <a:buFont typeface="Wingdings" charset="0"/>
              <a:buNone/>
              <a:defRPr/>
            </a:pPr>
            <a:endParaRPr lang="en-CA" b="0">
              <a:cs typeface="+mn-cs"/>
            </a:endParaRPr>
          </a:p>
        </p:txBody>
      </p:sp>
      <p:sp>
        <p:nvSpPr>
          <p:cNvPr id="77845" name="TextBox 12"/>
          <p:cNvSpPr txBox="1">
            <a:spLocks noChangeArrowheads="1"/>
          </p:cNvSpPr>
          <p:nvPr/>
        </p:nvSpPr>
        <p:spPr bwMode="auto">
          <a:xfrm>
            <a:off x="228600" y="158750"/>
            <a:ext cx="55098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 smtClean="0"/>
              <a:t>Sample: </a:t>
            </a:r>
            <a:r>
              <a:rPr lang="en-US" sz="2000" b="0" dirty="0"/>
              <a:t>6. IBM Projects, Strategies and Plans</a:t>
            </a:r>
          </a:p>
          <a:p>
            <a:pPr algn="l" eaLnBrk="1" hangingPunct="1"/>
            <a:endParaRPr lang="en-US" sz="2000" b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 once client specific information added</a:t>
            </a:r>
            <a:endParaRPr lang="en-US" b="1">
              <a:solidFill>
                <a:srgbClr val="354CF9"/>
              </a:solidFill>
            </a:endParaRPr>
          </a:p>
        </p:txBody>
      </p:sp>
      <p:sp>
        <p:nvSpPr>
          <p:cNvPr id="778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C4C324-BA7D-8644-BC85-AE31BBF86767}" type="slidenum">
              <a:rPr lang="en-US" sz="800" b="0">
                <a:cs typeface="Arial" charset="0"/>
              </a:rPr>
              <a:pPr eaLnBrk="1" hangingPunct="1"/>
              <a:t>20</a:t>
            </a:fld>
            <a:endParaRPr lang="en-US" sz="800" b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 idx="4294967295"/>
          </p:nvPr>
        </p:nvSpPr>
        <p:spPr>
          <a:xfrm>
            <a:off x="182563" y="533400"/>
            <a:ext cx="8686800" cy="396875"/>
          </a:xfrm>
        </p:spPr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Technical Account Plan in support of the Account Plan - Actions</a:t>
            </a:r>
            <a:endParaRPr lang="en-US">
              <a:latin typeface="Arial" charset="0"/>
            </a:endParaRPr>
          </a:p>
        </p:txBody>
      </p:sp>
      <p:graphicFrame>
        <p:nvGraphicFramePr>
          <p:cNvPr id="318526" name="Group 62"/>
          <p:cNvGraphicFramePr>
            <a:graphicFrameLocks noGrp="1"/>
          </p:cNvGraphicFramePr>
          <p:nvPr/>
        </p:nvGraphicFramePr>
        <p:xfrm>
          <a:off x="76200" y="914400"/>
          <a:ext cx="8839200" cy="5678488"/>
        </p:xfrm>
        <a:graphic>
          <a:graphicData uri="http://schemas.openxmlformats.org/drawingml/2006/table">
            <a:tbl>
              <a:tblPr/>
              <a:tblGrid>
                <a:gridCol w="415925"/>
                <a:gridCol w="2327275"/>
                <a:gridCol w="4670425"/>
                <a:gridCol w="1425575"/>
              </a:tblGrid>
              <a:tr h="2746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fr-F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6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CVAP Opportunity Name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6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Related Technical action plans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6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Technical owner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62FA"/>
                    </a:solidFill>
                  </a:tcPr>
                </a:tc>
              </a:tr>
              <a:tr h="6401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730" marB="45730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6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s-ES_tradnl" sz="1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STG</a:t>
                      </a: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: x86 Servers for Oracle workload currently on System z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t-I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Continue IBM x86 sizing exercise in support of Oracle migration off of System Z (potential workload for introduction of PureFlex or PureData)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t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&lt;IBM Owner Name&gt;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730" marB="45730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6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1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GBS/SWG</a:t>
                      </a:r>
                      <a:r>
                        <a:rPr kumimoji="0" 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: Big Data / Analytics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Work closely with GBS and SWG to develop a viable solution architecture to meet the needs of the &lt;PROJECT XYZ&gt; – Analytics for Marketing project.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t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&lt;IBM Owner Name&gt;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730" marB="45730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6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t-IT" sz="1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SWG</a:t>
                      </a:r>
                      <a:r>
                        <a:rPr kumimoji="0" lang="it-I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: Information Management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t-I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Propose Information Agenda Workshop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t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&lt;IBM Owner Name&gt;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30" marB="45730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6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GBS/STG Lab Services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: High Availability / Business Continuity</a:t>
                      </a:r>
                      <a:endParaRPr kumimoji="0" lang="fr-F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Deliver</a:t>
                      </a:r>
                      <a:r>
                        <a:rPr kumimoji="0" lang="fr-F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proposal</a:t>
                      </a:r>
                      <a:r>
                        <a:rPr kumimoji="0" lang="fr-F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to &lt;CLIENT 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NAME&gt; </a:t>
                      </a:r>
                      <a:r>
                        <a:rPr kumimoji="0" lang="fr-F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for HA Design </a:t>
                      </a:r>
                      <a:r>
                        <a:rPr kumimoji="0" lang="fr-F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Assessment</a:t>
                      </a:r>
                      <a:r>
                        <a:rPr kumimoji="0" lang="fr-F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Phase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Identify</a:t>
                      </a:r>
                      <a:r>
                        <a:rPr kumimoji="0" lang="fr-F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IBM candidates for HA Architect Staff Augmentation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t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&lt;IBM Owner Name&gt;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730" marB="45730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6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fr-FR" sz="1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GBS/SWG</a:t>
                      </a:r>
                      <a:r>
                        <a:rPr kumimoji="0" 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: IT Process Improvements</a:t>
                      </a:r>
                      <a:endParaRPr kumimoji="0" lang="es-ES_tradnl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t-I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Follow-up on Process Tooling and Re-engineering Consulting Services needed (new oppty)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t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&lt;IBM Owner Name&gt;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</a:t>
                      </a:r>
                    </a:p>
                  </a:txBody>
                  <a:tcPr marT="45730" marB="45730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6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GBS/GTS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: Optimization &amp; Operational Cost Reduction</a:t>
                      </a:r>
                      <a:endParaRPr kumimoji="0" lang="es-ES_tradnl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Services Opportunities for:</a:t>
                      </a:r>
                      <a:endParaRPr kumimoji="0" lang="es-ES_tradnl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0" lang="it-I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Storage Optimization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0" lang="it-I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Capacity Planning Phase 2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0" lang="it-I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Application Renovation in support of HA goals (new oppty)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0" lang="it-I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Oracle migration assistance off of System Z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t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&lt;IBM Owner Name&gt;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marT="45730" marB="45730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6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STG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: Growth of Storage Footprint</a:t>
                      </a:r>
                      <a:endParaRPr kumimoji="0" lang="es-ES_tradnl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XIV growth and IBM SAN Volume Controller (SVC)</a:t>
                      </a:r>
                      <a:endParaRPr kumimoji="0" lang="it-I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t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&lt;IBM Owner Name&gt;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</a:t>
                      </a:r>
                    </a:p>
                  </a:txBody>
                  <a:tcPr marT="45730" marB="45730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6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s-ES_tradnl" sz="1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SWG</a:t>
                      </a: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: SDLC Process &amp; Tooling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t-I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Schedule f/up briefing on Greenhat with app dev team (new oppty)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t-I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Schedule lunch and learn on Rational Team Concert (new oppty)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t-I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Address open questions on Rational System Architect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477BB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it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&lt;IBM Owner Name&gt;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926" name="TextBox 6"/>
          <p:cNvSpPr txBox="1">
            <a:spLocks noChangeArrowheads="1"/>
          </p:cNvSpPr>
          <p:nvPr/>
        </p:nvSpPr>
        <p:spPr bwMode="auto">
          <a:xfrm>
            <a:off x="228600" y="158750"/>
            <a:ext cx="54393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/>
              <a:t>Sample: 6. IBM Projects, Strategies and Plans</a:t>
            </a:r>
          </a:p>
          <a:p>
            <a:pPr algn="l" eaLnBrk="1" hangingPunct="1"/>
            <a:endParaRPr lang="en-US" sz="2000" b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 once client specific information added</a:t>
            </a:r>
            <a:endParaRPr lang="en-US" b="1">
              <a:solidFill>
                <a:srgbClr val="354CF9"/>
              </a:solidFill>
            </a:endParaRPr>
          </a:p>
        </p:txBody>
      </p:sp>
      <p:sp>
        <p:nvSpPr>
          <p:cNvPr id="799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04F2765-3464-E043-99A4-10BEBE1E4BC8}" type="slidenum">
              <a:rPr lang="en-US" sz="800" b="0">
                <a:cs typeface="Arial" charset="0"/>
              </a:rPr>
              <a:pPr eaLnBrk="1" hangingPunct="1"/>
              <a:t>21</a:t>
            </a:fld>
            <a:endParaRPr lang="en-US" sz="800" b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Technical Relationship Map</a:t>
            </a:r>
          </a:p>
        </p:txBody>
      </p:sp>
      <p:sp>
        <p:nvSpPr>
          <p:cNvPr id="86018" name="TextBox 5"/>
          <p:cNvSpPr txBox="1">
            <a:spLocks noChangeArrowheads="1"/>
          </p:cNvSpPr>
          <p:nvPr/>
        </p:nvSpPr>
        <p:spPr bwMode="auto">
          <a:xfrm>
            <a:off x="228600" y="158750"/>
            <a:ext cx="51257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 smtClean="0"/>
              <a:t>Sample: 7. IBM Technical Relationship Map</a:t>
            </a:r>
            <a:endParaRPr lang="en-US" sz="2000" b="0" dirty="0"/>
          </a:p>
        </p:txBody>
      </p:sp>
      <p:sp>
        <p:nvSpPr>
          <p:cNvPr id="86019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&lt;Client Name&gt; makes decisions from the bottoms up. </a:t>
            </a:r>
          </a:p>
          <a:p>
            <a:pPr lvl="1"/>
            <a:r>
              <a:rPr lang="en-US">
                <a:latin typeface="Arial" charset="0"/>
              </a:rPr>
              <a:t>The technical sale must be completed with the technical team before the managers or execs will talk about pricing or a deal. </a:t>
            </a:r>
          </a:p>
          <a:p>
            <a:pPr lvl="1"/>
            <a:r>
              <a:rPr lang="en-US">
                <a:latin typeface="Arial" charset="0"/>
              </a:rPr>
              <a:t>If the technical team doesn’t buy off on the usefulness of the technology, the execs will not buy regardless of how “good the deal is”</a:t>
            </a:r>
          </a:p>
          <a:p>
            <a:r>
              <a:rPr lang="en-US">
                <a:latin typeface="Arial" charset="0"/>
              </a:rPr>
              <a:t>Coverage is spotty in the Enterprise Architecture group.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Some key relationships for the technical team are shown below.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" y="4056063"/>
          <a:ext cx="8991601" cy="2116138"/>
        </p:xfrm>
        <a:graphic>
          <a:graphicData uri="http://schemas.openxmlformats.org/drawingml/2006/table">
            <a:tbl>
              <a:tblPr/>
              <a:tblGrid>
                <a:gridCol w="503391"/>
                <a:gridCol w="520749"/>
                <a:gridCol w="642258"/>
                <a:gridCol w="564145"/>
                <a:gridCol w="616220"/>
                <a:gridCol w="659616"/>
                <a:gridCol w="338487"/>
                <a:gridCol w="451315"/>
                <a:gridCol w="555466"/>
                <a:gridCol w="928669"/>
                <a:gridCol w="468674"/>
                <a:gridCol w="650937"/>
                <a:gridCol w="676973"/>
                <a:gridCol w="676973"/>
                <a:gridCol w="737728"/>
              </a:tblGrid>
              <a:tr h="385175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Calibri"/>
                        </a:rPr>
                        <a:t>From CGSP - if individual is sales team covered. Otherwise, additional contact for technical team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Calibri"/>
                        </a:rPr>
                        <a:t>Additional Information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9162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8385" marR="8385" marT="83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Calibri"/>
                        </a:rPr>
                        <a:t>Position </a:t>
                      </a:r>
                    </a:p>
                  </a:txBody>
                  <a:tcPr marL="8385" marR="8385" marT="83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Calibri"/>
                        </a:rPr>
                        <a:t>Business Unit</a:t>
                      </a:r>
                    </a:p>
                  </a:txBody>
                  <a:tcPr marL="8385" marR="8385" marT="83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Calibri"/>
                        </a:rPr>
                        <a:t>Relationship Assessment</a:t>
                      </a:r>
                    </a:p>
                  </a:txBody>
                  <a:tcPr marL="8385" marR="8385" marT="83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Calibri"/>
                        </a:rPr>
                        <a:t>IBM Relationship Owner</a:t>
                      </a:r>
                    </a:p>
                  </a:txBody>
                  <a:tcPr marL="8385" marR="8385" marT="83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Calibri"/>
                        </a:rPr>
                        <a:t>IBM sales projects underway</a:t>
                      </a:r>
                    </a:p>
                  </a:txBody>
                  <a:tcPr marL="8385" marR="8385" marT="83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Calibri"/>
                        </a:rPr>
                        <a:t>In CGSP</a:t>
                      </a:r>
                    </a:p>
                  </a:txBody>
                  <a:tcPr marL="8385" marR="8385" marT="83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Calibri"/>
                        </a:rPr>
                        <a:t>Immediate Boss</a:t>
                      </a:r>
                    </a:p>
                  </a:txBody>
                  <a:tcPr marL="8385" marR="8385" marT="83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Calibri"/>
                        </a:rPr>
                        <a:t>IBM delivery projects underway</a:t>
                      </a:r>
                    </a:p>
                  </a:txBody>
                  <a:tcPr marL="8385" marR="8385" marT="83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Calibri"/>
                        </a:rPr>
                        <a:t>Scope of Influence (Immediate LOB, Across LOB, Across Enterprise)</a:t>
                      </a:r>
                    </a:p>
                  </a:txBody>
                  <a:tcPr marL="8385" marR="8385" marT="83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Calibri"/>
                        </a:rPr>
                        <a:t>Degree of Influence (HML)</a:t>
                      </a:r>
                    </a:p>
                  </a:txBody>
                  <a:tcPr marL="8385" marR="8385" marT="83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Calibri"/>
                        </a:rPr>
                        <a:t>Key Technical Interests</a:t>
                      </a:r>
                    </a:p>
                  </a:txBody>
                  <a:tcPr marL="8385" marR="8385" marT="83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Calibri"/>
                        </a:rPr>
                        <a:t>IBM Brand association (SWG, GTS, GBS, STG)</a:t>
                      </a:r>
                    </a:p>
                  </a:txBody>
                  <a:tcPr marL="8385" marR="8385" marT="83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Calibri"/>
                        </a:rPr>
                        <a:t>IBM Sales "projects" influences or owned</a:t>
                      </a:r>
                    </a:p>
                  </a:txBody>
                  <a:tcPr marL="8385" marR="8385" marT="83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Calibri"/>
                        </a:rPr>
                        <a:t>Owns what control points</a:t>
                      </a:r>
                    </a:p>
                  </a:txBody>
                  <a:tcPr marL="8385" marR="8385" marT="83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468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07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Dan D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Division Head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Executive Staff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Advocate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Richard McDonald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Softlayer, IOT Partnership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Y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John C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none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Across Enterprise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H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Cloud, embedded systems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GTS, SWG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Improve IT effeciency 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Mobile, IoT, Real Time OS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9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Doug J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Architect Mgr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Enterprise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Neutral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Don Leahy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Softlayer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N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Michael R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y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Across Enterprise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H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Cloud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GTS Softlayer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Workload Bursting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Cloud IaaS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9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Marcel V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Architect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Enterprise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Neutral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Richard McDonald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none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N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?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n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LOB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Messaging, network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effectLst/>
                          <a:latin typeface="Arial"/>
                        </a:rPr>
                        <a:t>Network design</a:t>
                      </a:r>
                    </a:p>
                  </a:txBody>
                  <a:tcPr marL="8385" marR="8385" marT="83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 once client specific information added</a:t>
            </a:r>
            <a:endParaRPr lang="en-US" b="1">
              <a:solidFill>
                <a:srgbClr val="354CF9"/>
              </a:solidFill>
            </a:endParaRPr>
          </a:p>
        </p:txBody>
      </p:sp>
      <p:sp>
        <p:nvSpPr>
          <p:cNvPr id="8612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A008E7-16F6-864A-A921-06F72B0986A2}" type="slidenum">
              <a:rPr lang="en-US" sz="800" b="0">
                <a:cs typeface="Arial" charset="0"/>
              </a:rPr>
              <a:pPr eaLnBrk="1" hangingPunct="1"/>
              <a:t>22</a:t>
            </a:fld>
            <a:endParaRPr lang="en-US" sz="800" b="0"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Enterprise </a:t>
            </a:r>
            <a:r>
              <a:rPr lang="en-US" dirty="0">
                <a:latin typeface="Arial" charset="0"/>
              </a:rPr>
              <a:t>Background</a:t>
            </a:r>
          </a:p>
        </p:txBody>
      </p:sp>
      <p:sp>
        <p:nvSpPr>
          <p:cNvPr id="2253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&lt;Client Name&gt; is a large Financial Services company</a:t>
            </a:r>
          </a:p>
          <a:p>
            <a:pPr lvl="1"/>
            <a:r>
              <a:rPr lang="en-US">
                <a:latin typeface="Arial" charset="0"/>
              </a:rPr>
              <a:t>Provide securities trading services as part of larger financial services conglomerate.</a:t>
            </a:r>
          </a:p>
          <a:p>
            <a:pPr lvl="1"/>
            <a:r>
              <a:rPr lang="en-US">
                <a:latin typeface="Arial" charset="0"/>
              </a:rPr>
              <a:t>Second largest trading firm in eastern US with revenue of $X </a:t>
            </a:r>
          </a:p>
          <a:p>
            <a:pPr lvl="1"/>
            <a:r>
              <a:rPr lang="en-US">
                <a:latin typeface="Arial" charset="0"/>
              </a:rPr>
              <a:t>Operate in the eastern US with head office in xxxx, regional offices in most states and three data centers in the states of XX, YY, and ZZ. </a:t>
            </a:r>
          </a:p>
          <a:p>
            <a:pPr lvl="1"/>
            <a:r>
              <a:rPr lang="en-US">
                <a:latin typeface="Arial" charset="0"/>
              </a:rPr>
              <a:t>They are considered to be an industry fast follower, deploying new products and features within a few weeks/months of them first emerging on the market. </a:t>
            </a:r>
          </a:p>
          <a:p>
            <a:pPr lvl="1"/>
            <a:r>
              <a:rPr lang="en-US">
                <a:latin typeface="Arial" charset="0"/>
              </a:rPr>
              <a:t>The President reports to a holding company and has standard C level officers &lt;see CGSP&gt;. The CIO office has a CTO responsible for architecture and technical direction. 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Updates and new news</a:t>
            </a:r>
          </a:p>
          <a:p>
            <a:pPr lvl="1"/>
            <a:r>
              <a:rPr lang="en-US">
                <a:latin typeface="Arial" charset="0"/>
              </a:rPr>
              <a:t>The new strategy is to grow by branching into new markets through new channels and more profitable services. They do not want to sacrifice existing clients to get new. </a:t>
            </a:r>
          </a:p>
          <a:p>
            <a:pPr lvl="1"/>
            <a:r>
              <a:rPr lang="en-US">
                <a:latin typeface="Arial" charset="0"/>
              </a:rPr>
              <a:t>CTO and COO are setting the direction. Key architects and influencers are:</a:t>
            </a:r>
          </a:p>
          <a:p>
            <a:pPr lvl="2"/>
            <a:r>
              <a:rPr lang="en-US">
                <a:latin typeface="Arial" charset="0"/>
              </a:rPr>
              <a:t>Xxxxx Yyyyyy (chief architect for aaaa)</a:t>
            </a:r>
          </a:p>
          <a:p>
            <a:pPr lvl="2"/>
            <a:r>
              <a:rPr lang="en-US">
                <a:latin typeface="Arial" charset="0"/>
              </a:rPr>
              <a:t>Vvvvvv Wwwww (lead architect for UI consolidation)</a:t>
            </a:r>
          </a:p>
          <a:p>
            <a:pPr lvl="2"/>
            <a:r>
              <a:rPr lang="en-US">
                <a:latin typeface="Arial" charset="0"/>
              </a:rPr>
              <a:t>…..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228600" y="158750"/>
            <a:ext cx="4087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 smtClean="0"/>
              <a:t>Sample: 1. Enterprise Background</a:t>
            </a:r>
            <a:endParaRPr lang="en-US" sz="2000" b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 once client specific information added</a:t>
            </a:r>
            <a:endParaRPr lang="en-US" b="1">
              <a:solidFill>
                <a:srgbClr val="354CF9"/>
              </a:solidFill>
            </a:endParaRPr>
          </a:p>
        </p:txBody>
      </p:sp>
      <p:sp>
        <p:nvSpPr>
          <p:cNvPr id="225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120EB0-2D5B-3B4C-A5DE-38CC09BAD936}" type="slidenum">
              <a:rPr lang="en-US" sz="800" b="0">
                <a:cs typeface="Arial" charset="0"/>
              </a:rPr>
              <a:pPr eaLnBrk="1" hangingPunct="1"/>
              <a:t>3</a:t>
            </a:fld>
            <a:endParaRPr lang="en-US" sz="800" b="0"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228600" y="622300"/>
            <a:ext cx="8686800" cy="6397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Client </a:t>
            </a:r>
            <a:r>
              <a:rPr lang="en-US" dirty="0">
                <a:latin typeface="Arial" charset="0"/>
              </a:rPr>
              <a:t>Perspective: CEO</a:t>
            </a:r>
          </a:p>
        </p:txBody>
      </p:sp>
      <p:sp>
        <p:nvSpPr>
          <p:cNvPr id="28674" name="Rectangle 8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412163" cy="1752600"/>
          </a:xfrm>
        </p:spPr>
        <p:txBody>
          <a:bodyPr/>
          <a:lstStyle/>
          <a:p>
            <a:pPr marL="304800" indent="-304800">
              <a:buFont typeface="Wingdings" charset="0"/>
              <a:buAutoNum type="arabicPeriod"/>
            </a:pPr>
            <a:r>
              <a:rPr lang="en-US" sz="1400">
                <a:latin typeface="Arial" charset="0"/>
              </a:rPr>
              <a:t>Lead the industry in trading</a:t>
            </a:r>
          </a:p>
          <a:p>
            <a:pPr marL="304800" indent="-304800">
              <a:buFont typeface="Wingdings" charset="0"/>
              <a:buAutoNum type="arabicPeriod"/>
            </a:pPr>
            <a:r>
              <a:rPr lang="en-US" sz="1400">
                <a:latin typeface="Arial" charset="0"/>
              </a:rPr>
              <a:t>Be a premier asset gatherer</a:t>
            </a:r>
          </a:p>
          <a:p>
            <a:pPr marL="304800" indent="-304800">
              <a:buFont typeface="Wingdings" charset="0"/>
              <a:buAutoNum type="arabicPeriod"/>
            </a:pPr>
            <a:r>
              <a:rPr lang="en-US" sz="1400">
                <a:latin typeface="Arial" charset="0"/>
              </a:rPr>
              <a:t>Grow annuitized assets</a:t>
            </a:r>
          </a:p>
          <a:p>
            <a:pPr marL="304800" indent="-304800">
              <a:buFont typeface="Wingdings" charset="0"/>
              <a:buAutoNum type="arabicPeriod"/>
            </a:pPr>
            <a:r>
              <a:rPr lang="en-US" sz="1400">
                <a:latin typeface="Arial" charset="0"/>
              </a:rPr>
              <a:t>Deliver superior client experience</a:t>
            </a:r>
          </a:p>
          <a:p>
            <a:pPr marL="304800" indent="-304800">
              <a:buFont typeface="Wingdings" charset="0"/>
              <a:buAutoNum type="arabicPeriod"/>
            </a:pPr>
            <a:r>
              <a:rPr lang="en-US" sz="1400">
                <a:latin typeface="Arial" charset="0"/>
              </a:rPr>
              <a:t>Deliver a better Associate experience</a:t>
            </a:r>
          </a:p>
          <a:p>
            <a:pPr marL="304800" indent="-304800">
              <a:buFont typeface="Wingdings" charset="0"/>
              <a:buAutoNum type="arabicPeriod"/>
            </a:pPr>
            <a:r>
              <a:rPr lang="en-US" sz="1400">
                <a:latin typeface="Arial" charset="0"/>
              </a:rPr>
              <a:t>Deliver superior shareholder return</a:t>
            </a:r>
          </a:p>
          <a:p>
            <a:pPr marL="304800" indent="-304800">
              <a:buFont typeface="Wingdings" charset="0"/>
              <a:buAutoNum type="arabicPeriod"/>
            </a:pPr>
            <a:r>
              <a:rPr lang="en-US" sz="1400">
                <a:latin typeface="Arial" charset="0"/>
              </a:rPr>
              <a:t>Make meaningful progress on the top strategic initiatives to drive differentiation, growth &amp; future earnings.</a:t>
            </a:r>
          </a:p>
        </p:txBody>
      </p:sp>
      <p:sp>
        <p:nvSpPr>
          <p:cNvPr id="28675" name="Title 1"/>
          <p:cNvSpPr>
            <a:spLocks/>
          </p:cNvSpPr>
          <p:nvPr/>
        </p:nvSpPr>
        <p:spPr bwMode="auto">
          <a:xfrm>
            <a:off x="381000" y="1066800"/>
            <a:ext cx="2362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2200" b="0" dirty="0" smtClean="0">
                <a:solidFill>
                  <a:srgbClr val="0070C0"/>
                </a:solidFill>
              </a:rPr>
              <a:t>Strategic </a:t>
            </a:r>
            <a:r>
              <a:rPr lang="en-US" sz="2200" b="0" dirty="0">
                <a:solidFill>
                  <a:srgbClr val="0070C0"/>
                </a:solidFill>
              </a:rPr>
              <a:t>Goals</a:t>
            </a:r>
          </a:p>
        </p:txBody>
      </p:sp>
      <p:sp>
        <p:nvSpPr>
          <p:cNvPr id="28676" name="Title 1"/>
          <p:cNvSpPr>
            <a:spLocks/>
          </p:cNvSpPr>
          <p:nvPr/>
        </p:nvSpPr>
        <p:spPr bwMode="auto">
          <a:xfrm>
            <a:off x="381000" y="3840163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2200" b="0">
                <a:solidFill>
                  <a:srgbClr val="0070C0"/>
                </a:solidFill>
              </a:rPr>
              <a:t>Top Strategic Initiatives</a:t>
            </a:r>
          </a:p>
        </p:txBody>
      </p:sp>
      <p:sp>
        <p:nvSpPr>
          <p:cNvPr id="28677" name="Rectangle 84"/>
          <p:cNvSpPr>
            <a:spLocks noChangeArrowheads="1"/>
          </p:cNvSpPr>
          <p:nvPr/>
        </p:nvSpPr>
        <p:spPr bwMode="auto">
          <a:xfrm>
            <a:off x="457200" y="4267200"/>
            <a:ext cx="8458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04800" indent="-304800" algn="l" eaLnBrk="0" hangingPunct="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Font typeface="Wingdings" charset="0"/>
              <a:buAutoNum type="arabicPeriod"/>
            </a:pPr>
            <a:r>
              <a:rPr lang="en-US" b="0"/>
              <a:t>Use Lean, sourcing and other strategies to enhance the client and Associate experience while driving reductions in operating expenses.</a:t>
            </a:r>
          </a:p>
          <a:p>
            <a:pPr marL="304800" indent="-304800" algn="l" eaLnBrk="0" hangingPunct="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Font typeface="Wingdings" charset="0"/>
              <a:buAutoNum type="arabicPeriod"/>
            </a:pPr>
            <a:r>
              <a:rPr lang="en-US" b="0"/>
              <a:t>Leverage information to drive growth and improve business processes</a:t>
            </a:r>
          </a:p>
          <a:p>
            <a:pPr marL="304800" indent="-304800" algn="l" eaLnBrk="0" hangingPunct="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Font typeface="Wingdings" charset="0"/>
              <a:buAutoNum type="arabicPeriod"/>
            </a:pPr>
            <a:r>
              <a:rPr lang="en-US" b="0"/>
              <a:t>Continue to improve our Web, mobile and social media platforms</a:t>
            </a:r>
          </a:p>
          <a:p>
            <a:pPr marL="304800" indent="-304800" algn="l" eaLnBrk="0" hangingPunct="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Font typeface="Wingdings" charset="0"/>
              <a:buAutoNum type="arabicPeriod"/>
            </a:pPr>
            <a:r>
              <a:rPr lang="en-US" b="0"/>
              <a:t>Continue to enhance the stability, security, high availability and recoverability of our technology and operations platforms</a:t>
            </a:r>
          </a:p>
          <a:p>
            <a:pPr marL="304800" indent="-304800" algn="l" eaLnBrk="0" hangingPunct="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Font typeface="Wingdings" charset="0"/>
              <a:buAutoNum type="arabicPeriod"/>
            </a:pPr>
            <a:r>
              <a:rPr lang="en-US" b="0"/>
              <a:t>Leverage our relationship with parent company XYZ</a:t>
            </a:r>
          </a:p>
        </p:txBody>
      </p:sp>
      <p:sp>
        <p:nvSpPr>
          <p:cNvPr id="28678" name="TextBox 10"/>
          <p:cNvSpPr txBox="1">
            <a:spLocks noChangeArrowheads="1"/>
          </p:cNvSpPr>
          <p:nvPr/>
        </p:nvSpPr>
        <p:spPr bwMode="auto">
          <a:xfrm>
            <a:off x="228600" y="158750"/>
            <a:ext cx="4059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 smtClean="0"/>
              <a:t>Sample: 2. Enterprise Perspective</a:t>
            </a:r>
            <a:endParaRPr lang="en-US" sz="2000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 once client specific information added</a:t>
            </a:r>
            <a:endParaRPr lang="en-US" b="1">
              <a:solidFill>
                <a:srgbClr val="354CF9"/>
              </a:solidFill>
            </a:endParaRPr>
          </a:p>
        </p:txBody>
      </p:sp>
      <p:sp>
        <p:nvSpPr>
          <p:cNvPr id="2868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C81625-6FB2-FD4E-85F6-1800A586578E}" type="slidenum">
              <a:rPr lang="en-US" sz="800" b="0">
                <a:cs typeface="Arial" charset="0"/>
              </a:rPr>
              <a:pPr eaLnBrk="1" hangingPunct="1"/>
              <a:t>4</a:t>
            </a:fld>
            <a:endParaRPr lang="en-US" sz="800" b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/>
          </p:cNvSpPr>
          <p:nvPr/>
        </p:nvSpPr>
        <p:spPr bwMode="auto">
          <a:xfrm>
            <a:off x="228600" y="6096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b="0" dirty="0" smtClean="0">
                <a:solidFill>
                  <a:srgbClr val="0070C0"/>
                </a:solidFill>
              </a:rPr>
              <a:t>Client </a:t>
            </a:r>
            <a:r>
              <a:rPr lang="en-US" sz="2200" b="0" dirty="0">
                <a:solidFill>
                  <a:srgbClr val="0070C0"/>
                </a:solidFill>
              </a:rPr>
              <a:t>Perspective: COO</a:t>
            </a:r>
            <a:endParaRPr lang="es-ES_tradnl" sz="2200" b="0" dirty="0">
              <a:solidFill>
                <a:srgbClr val="0070C0"/>
              </a:solidFill>
            </a:endParaRPr>
          </a:p>
        </p:txBody>
      </p:sp>
      <p:sp>
        <p:nvSpPr>
          <p:cNvPr id="30722" name="Rectangle 10"/>
          <p:cNvSpPr>
            <a:spLocks noChangeArrowheads="1"/>
          </p:cNvSpPr>
          <p:nvPr/>
        </p:nvSpPr>
        <p:spPr bwMode="auto">
          <a:xfrm>
            <a:off x="427038" y="1447800"/>
            <a:ext cx="8412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04800" indent="-304800" algn="l" eaLnBrk="0" hangingPunct="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Font typeface="Wingdings" charset="0"/>
              <a:buAutoNum type="arabicPeriod"/>
            </a:pPr>
            <a:r>
              <a:rPr lang="en-US" b="0"/>
              <a:t>Focus on the Fundamentals – Day-to-day operations, maintaining strong controls and regulatory responsibilities</a:t>
            </a:r>
          </a:p>
          <a:p>
            <a:pPr marL="304800" indent="-304800" algn="l" eaLnBrk="0" hangingPunct="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Font typeface="Wingdings" charset="0"/>
              <a:buAutoNum type="arabicPeriod"/>
            </a:pPr>
            <a:r>
              <a:rPr lang="en-US" b="0"/>
              <a:t>Improve continuously through Lean and the Better Way – sustaining the foundation we</a:t>
            </a:r>
            <a:r>
              <a:rPr lang="ja-JP" altLang="en-US" b="0"/>
              <a:t>’</a:t>
            </a:r>
            <a:r>
              <a:rPr lang="en-US" altLang="ja-JP" b="0"/>
              <a:t>ve put in place</a:t>
            </a:r>
          </a:p>
          <a:p>
            <a:pPr marL="304800" indent="-304800" algn="l" eaLnBrk="0" hangingPunct="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Font typeface="Wingdings" charset="0"/>
              <a:buAutoNum type="arabicPeriod"/>
            </a:pPr>
            <a:r>
              <a:rPr lang="en-US" b="0"/>
              <a:t>Enhance scale, security, HA and recoverability</a:t>
            </a:r>
          </a:p>
          <a:p>
            <a:pPr marL="304800" indent="-304800" algn="l" eaLnBrk="0" hangingPunct="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Font typeface="Wingdings" charset="0"/>
              <a:buAutoNum type="arabicPeriod"/>
            </a:pPr>
            <a:r>
              <a:rPr lang="en-US" b="0"/>
              <a:t>Improve our web, mobile and social media platforms</a:t>
            </a:r>
          </a:p>
          <a:p>
            <a:pPr marL="304800" indent="-304800" algn="l" eaLnBrk="0" hangingPunct="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Font typeface="Wingdings" charset="0"/>
              <a:buAutoNum type="arabicPeriod"/>
            </a:pPr>
            <a:r>
              <a:rPr lang="en-US" b="0"/>
              <a:t>Hone our data capability – create a better holistic picture of our clients and how they do business with us and then act on that insight</a:t>
            </a:r>
          </a:p>
          <a:p>
            <a:pPr marL="304800" indent="-304800" algn="l" eaLnBrk="0" hangingPunct="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Font typeface="Wingdings" charset="0"/>
              <a:buAutoNum type="arabicPeriod"/>
            </a:pPr>
            <a:r>
              <a:rPr lang="en-US" b="0"/>
              <a:t>Continue to Innovate – explore new ways to continuously improve, co-creation, advanced technology, R&amp;D and more hack events.</a:t>
            </a:r>
          </a:p>
        </p:txBody>
      </p:sp>
      <p:sp>
        <p:nvSpPr>
          <p:cNvPr id="30723" name="Title 1"/>
          <p:cNvSpPr>
            <a:spLocks/>
          </p:cNvSpPr>
          <p:nvPr/>
        </p:nvSpPr>
        <p:spPr bwMode="auto">
          <a:xfrm>
            <a:off x="381000" y="1066800"/>
            <a:ext cx="2362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2200" b="0">
                <a:solidFill>
                  <a:srgbClr val="0070C0"/>
                </a:solidFill>
              </a:rPr>
              <a:t>Strategic Goals</a:t>
            </a:r>
          </a:p>
        </p:txBody>
      </p:sp>
      <p:sp>
        <p:nvSpPr>
          <p:cNvPr id="30724" name="TextBox 8"/>
          <p:cNvSpPr txBox="1">
            <a:spLocks noChangeArrowheads="1"/>
          </p:cNvSpPr>
          <p:nvPr/>
        </p:nvSpPr>
        <p:spPr bwMode="auto">
          <a:xfrm>
            <a:off x="228600" y="158750"/>
            <a:ext cx="40591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 smtClean="0"/>
              <a:t>Sample: </a:t>
            </a:r>
            <a:r>
              <a:rPr lang="en-US" sz="2000" b="0" dirty="0"/>
              <a:t>2. Enterprise Perspective</a:t>
            </a:r>
          </a:p>
          <a:p>
            <a:pPr algn="l" eaLnBrk="1" hangingPunct="1"/>
            <a:endParaRPr lang="en-US" sz="2000" b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 once client specific information added</a:t>
            </a:r>
            <a:endParaRPr lang="en-US" b="1">
              <a:solidFill>
                <a:srgbClr val="354CF9"/>
              </a:solidFill>
            </a:endParaRPr>
          </a:p>
        </p:txBody>
      </p:sp>
      <p:sp>
        <p:nvSpPr>
          <p:cNvPr id="307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E2E0C5-B295-2D49-9F8F-A9273E5ED38E}" type="slidenum">
              <a:rPr lang="en-US" sz="800" b="0">
                <a:cs typeface="Arial" charset="0"/>
              </a:rPr>
              <a:pPr eaLnBrk="1" hangingPunct="1"/>
              <a:t>5</a:t>
            </a:fld>
            <a:endParaRPr lang="en-US" sz="800" b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/>
          </p:cNvSpPr>
          <p:nvPr/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100000"/>
              </a:lnSpc>
              <a:spcBef>
                <a:spcPct val="25000"/>
              </a:spcBef>
            </a:pPr>
            <a:r>
              <a:rPr lang="en-US" sz="2200" b="0" dirty="0" smtClean="0">
                <a:solidFill>
                  <a:srgbClr val="0070C0"/>
                </a:solidFill>
              </a:rPr>
              <a:t>Client </a:t>
            </a:r>
            <a:r>
              <a:rPr lang="en-US" sz="2200" b="0" dirty="0">
                <a:solidFill>
                  <a:srgbClr val="0070C0"/>
                </a:solidFill>
              </a:rPr>
              <a:t>Perspective: CTO</a:t>
            </a:r>
            <a:endParaRPr lang="en-US" sz="1800" b="0" i="1" dirty="0">
              <a:solidFill>
                <a:srgbClr val="0070C0"/>
              </a:solidFill>
            </a:endParaRPr>
          </a:p>
        </p:txBody>
      </p:sp>
      <p:pic>
        <p:nvPicPr>
          <p:cNvPr id="368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14750"/>
            <a:ext cx="8085138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304800" y="1520825"/>
            <a:ext cx="8261350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Aft>
                <a:spcPts val="400"/>
              </a:spcAft>
              <a:buClr>
                <a:schemeClr val="tx1"/>
              </a:buClr>
              <a:buFont typeface="Wingdings" charset="0"/>
              <a:buChar char="§"/>
            </a:pPr>
            <a:r>
              <a:rPr lang="en-US" b="0"/>
              <a:t>Prior year was focused on the Stability of the environment. CTO believes he has </a:t>
            </a:r>
            <a:r>
              <a:rPr lang="ja-JP" altLang="en-US" b="0"/>
              <a:t>“</a:t>
            </a:r>
            <a:r>
              <a:rPr lang="en-US" altLang="ja-JP" b="0"/>
              <a:t>tackled</a:t>
            </a:r>
            <a:r>
              <a:rPr lang="ja-JP" altLang="en-US" b="0"/>
              <a:t>”</a:t>
            </a:r>
            <a:r>
              <a:rPr lang="en-US" altLang="ja-JP" b="0"/>
              <a:t> or at least addressed their major stability issues. </a:t>
            </a:r>
          </a:p>
          <a:p>
            <a:pPr algn="l" eaLnBrk="1" hangingPunct="1">
              <a:spcAft>
                <a:spcPts val="400"/>
              </a:spcAft>
              <a:buClr>
                <a:schemeClr val="tx1"/>
              </a:buClr>
              <a:buFont typeface="Wingdings" charset="0"/>
              <a:buChar char="§"/>
            </a:pPr>
            <a:r>
              <a:rPr lang="en-US" b="0"/>
              <a:t>&lt;Client Name&gt; is now focused on Agility and Innovation.</a:t>
            </a:r>
          </a:p>
          <a:p>
            <a:pPr algn="l" eaLnBrk="1" hangingPunct="1">
              <a:spcAft>
                <a:spcPts val="400"/>
              </a:spcAft>
              <a:buClr>
                <a:schemeClr val="tx1"/>
              </a:buClr>
              <a:buFont typeface="Wingdings" charset="0"/>
              <a:buChar char="§"/>
            </a:pPr>
            <a:r>
              <a:rPr lang="en-US" b="0"/>
              <a:t>In keeping with the theme of </a:t>
            </a:r>
            <a:r>
              <a:rPr lang="ja-JP" altLang="en-US" b="0"/>
              <a:t>“</a:t>
            </a:r>
            <a:r>
              <a:rPr lang="en-US" altLang="ja-JP" b="0"/>
              <a:t>LEAN,</a:t>
            </a:r>
            <a:r>
              <a:rPr lang="ja-JP" altLang="en-US" b="0"/>
              <a:t>”</a:t>
            </a:r>
            <a:r>
              <a:rPr lang="en-US" altLang="ja-JP" b="0"/>
              <a:t> they believe there is always a better way of doing things. </a:t>
            </a:r>
          </a:p>
          <a:p>
            <a:pPr algn="l" eaLnBrk="1" hangingPunct="1">
              <a:spcAft>
                <a:spcPts val="400"/>
              </a:spcAft>
              <a:buClr>
                <a:schemeClr val="tx1"/>
              </a:buClr>
              <a:buFont typeface="Wingdings" charset="0"/>
              <a:buChar char="§"/>
            </a:pPr>
            <a:r>
              <a:rPr lang="en-US" b="0"/>
              <a:t>They are looking to their vendor partners to help bring forth ideas that will help them move up the pyramid. Examples include: IBM Research – what</a:t>
            </a:r>
            <a:r>
              <a:rPr lang="ja-JP" altLang="en-US" b="0"/>
              <a:t>’</a:t>
            </a:r>
            <a:r>
              <a:rPr lang="en-US" altLang="ja-JP" b="0"/>
              <a:t>s the next big thing? How is IBM implementing different solutions/technologies internally</a:t>
            </a:r>
          </a:p>
          <a:p>
            <a:pPr lvl="1" algn="l" eaLnBrk="1" hangingPunct="1">
              <a:spcAft>
                <a:spcPts val="400"/>
              </a:spcAft>
              <a:buClr>
                <a:schemeClr val="tx1"/>
              </a:buClr>
              <a:buFont typeface="Wingdings" charset="0"/>
              <a:buChar char="§"/>
            </a:pPr>
            <a:endParaRPr lang="en-US" b="0"/>
          </a:p>
        </p:txBody>
      </p:sp>
      <p:sp>
        <p:nvSpPr>
          <p:cNvPr id="375816" name="Title 1"/>
          <p:cNvSpPr>
            <a:spLocks/>
          </p:cNvSpPr>
          <p:nvPr/>
        </p:nvSpPr>
        <p:spPr bwMode="auto">
          <a:xfrm>
            <a:off x="304800" y="1143000"/>
            <a:ext cx="3733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 b="0">
                <a:solidFill>
                  <a:srgbClr val="0070C0"/>
                </a:solidFill>
                <a:ea typeface="MS PGothic" charset="0"/>
                <a:cs typeface="MS PGothic" charset="0"/>
              </a:rPr>
              <a:t>IT Goals</a:t>
            </a:r>
            <a:endParaRPr lang="es-ES_tradnl" sz="1800" b="0">
              <a:solidFill>
                <a:srgbClr val="0070C0"/>
              </a:solidFill>
              <a:ea typeface="MS PGothic" charset="0"/>
              <a:cs typeface="MS PGothic" charset="0"/>
            </a:endParaRPr>
          </a:p>
        </p:txBody>
      </p:sp>
      <p:sp>
        <p:nvSpPr>
          <p:cNvPr id="375817" name="Title 1"/>
          <p:cNvSpPr>
            <a:spLocks/>
          </p:cNvSpPr>
          <p:nvPr/>
        </p:nvSpPr>
        <p:spPr bwMode="auto">
          <a:xfrm>
            <a:off x="304800" y="3276600"/>
            <a:ext cx="3733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800" b="0" dirty="0">
                <a:solidFill>
                  <a:srgbClr val="0070C0"/>
                </a:solidFill>
                <a:cs typeface="+mn-cs"/>
              </a:rPr>
              <a:t>Key Initiatives</a:t>
            </a:r>
            <a:endParaRPr lang="es-ES_tradnl" sz="1800" b="0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6870" name="TextBox 10"/>
          <p:cNvSpPr txBox="1">
            <a:spLocks noChangeArrowheads="1"/>
          </p:cNvSpPr>
          <p:nvPr/>
        </p:nvSpPr>
        <p:spPr bwMode="auto">
          <a:xfrm>
            <a:off x="228600" y="158750"/>
            <a:ext cx="4352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 smtClean="0"/>
              <a:t>Sample: 3. Enterprise IT Perspective</a:t>
            </a:r>
            <a:endParaRPr lang="en-US" sz="2000" b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 once client specific information added</a:t>
            </a:r>
            <a:endParaRPr lang="en-US" b="1">
              <a:solidFill>
                <a:srgbClr val="354CF9"/>
              </a:solidFill>
            </a:endParaRPr>
          </a:p>
        </p:txBody>
      </p:sp>
      <p:sp>
        <p:nvSpPr>
          <p:cNvPr id="368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5D85FE-C728-B64D-99F6-3DB3B43D9FC7}" type="slidenum">
              <a:rPr lang="en-US" sz="800" b="0">
                <a:cs typeface="Arial" charset="0"/>
              </a:rPr>
              <a:pPr eaLnBrk="1" hangingPunct="1"/>
              <a:t>6</a:t>
            </a:fld>
            <a:endParaRPr lang="en-US" sz="800" b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&lt;CLIENT NAME&gt; Current IT Environment – 1 of 4</a:t>
            </a:r>
          </a:p>
        </p:txBody>
      </p:sp>
      <p:graphicFrame>
        <p:nvGraphicFramePr>
          <p:cNvPr id="307312" name="Group 112"/>
          <p:cNvGraphicFramePr>
            <a:graphicFrameLocks noGrp="1"/>
          </p:cNvGraphicFramePr>
          <p:nvPr>
            <p:ph type="tbl" idx="4294967295"/>
          </p:nvPr>
        </p:nvGraphicFramePr>
        <p:xfrm>
          <a:off x="377825" y="1114425"/>
          <a:ext cx="8569325" cy="5456238"/>
        </p:xfrm>
        <a:graphic>
          <a:graphicData uri="http://schemas.openxmlformats.org/drawingml/2006/table">
            <a:tbl>
              <a:tblPr/>
              <a:tblGrid>
                <a:gridCol w="1460500"/>
                <a:gridCol w="1511300"/>
                <a:gridCol w="2187575"/>
                <a:gridCol w="3409950"/>
              </a:tblGrid>
              <a:tr h="30483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IBM</a:t>
                      </a:r>
                      <a:b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Brand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Architectural </a:t>
                      </a:r>
                      <a:b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Domain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Architectural</a:t>
                      </a:r>
                      <a:b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Sub-Domain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All Deployed Technologies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76">
                <a:tc rowSpan="7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Collaboration </a:t>
                      </a: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Solutions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Collaboration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Email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MS Exchange/Outlook v2003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Instant Messaging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MS OCS/Communicator v2005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Portal Services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MS Sharepoint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Web Content Mgmt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MS Sharepoint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Team Workspaces / Collab Web Apps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Lotus Domino 7 (1600 PVUs)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Unified Communication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Cisco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Social Networking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IBM Connections</a:t>
                      </a: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58">
                <a:tc rowSpan="11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WebSphere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Interaction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Session Management</a:t>
                      </a:r>
                      <a:b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Apache Web Server v2.0, JBoss 4.x, </a:t>
                      </a: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WebSphere Application Server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, BEA WebLogic, BEA Tuxedo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9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Query/Reporting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Hyperion, Business Objects v2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Mobility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Blackberry, iPhones, iPads - BYOD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Integration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Gen Purpose Transport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IBM MQv6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, TIBCO EMS v5.1.2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Low Latency Transport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TIBCO Rendezvous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Feed Handling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Wombat, 29West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Transformer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IBM Sterling Commerce B2B Integration tools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: GenTran (active) &amp; ConnectDirect (inactive)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Msg Broker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TIBCO AMX v2.2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Transaction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WorkFlow /</a:t>
                      </a:r>
                      <a:b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Process Orchestration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Tibco BusinessWorks, Oracle BPM (Fuego)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Caching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Oracle Coherence v3.4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Transaction /</a:t>
                      </a:r>
                      <a:b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Event Processor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Apache Web Server v2.0, JBoss 4.x, </a:t>
                      </a: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WebSphere Application Server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, BEA WebLogic, BEA Tuxedo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2"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Information 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 Store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 Management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Oracle 10g, MS SQL Server 2003, Postgres, Cache, </a:t>
                      </a: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Netezza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, </a:t>
                      </a: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Optim, InfoSphere Guardium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 Store - Persistent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Oracle 10g, MS SQL Server 2003, Postgres, Cache, </a:t>
                      </a: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Netezza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, </a:t>
                      </a: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Optim, InfoSphere Guardium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 Store - In Memory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 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OLAP / </a:t>
                      </a:r>
                      <a:b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Content Management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Interwoven TeamSite Content Management, </a:t>
                      </a: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Filenet (CM, BPM, BPF, Monitor, Image Manager)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Information Governance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Big Data &amp; Warehousing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106" name="TextBox 4"/>
          <p:cNvSpPr txBox="1">
            <a:spLocks noChangeArrowheads="1"/>
          </p:cNvSpPr>
          <p:nvPr/>
        </p:nvSpPr>
        <p:spPr bwMode="auto">
          <a:xfrm>
            <a:off x="228600" y="158750"/>
            <a:ext cx="4669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 smtClean="0"/>
              <a:t>Sample: 4. Technical Account Overview</a:t>
            </a:r>
            <a:endParaRPr lang="en-US" sz="2000" b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 once client specific information added</a:t>
            </a:r>
            <a:endParaRPr lang="en-US" b="1">
              <a:solidFill>
                <a:srgbClr val="354CF9"/>
              </a:solidFill>
            </a:endParaRPr>
          </a:p>
        </p:txBody>
      </p:sp>
      <p:sp>
        <p:nvSpPr>
          <p:cNvPr id="431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B7B638-092F-1A43-9985-0D0B85A55A0B}" type="slidenum">
              <a:rPr lang="en-US" sz="800" b="0">
                <a:cs typeface="Arial" charset="0"/>
              </a:rPr>
              <a:pPr eaLnBrk="1" hangingPunct="1"/>
              <a:t>7</a:t>
            </a:fld>
            <a:endParaRPr lang="en-US" sz="800" b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&lt;CLIENT NAME&gt; Current IT Environment – 2 of 4</a:t>
            </a:r>
          </a:p>
        </p:txBody>
      </p:sp>
      <p:graphicFrame>
        <p:nvGraphicFramePr>
          <p:cNvPr id="309384" name="Group 136"/>
          <p:cNvGraphicFramePr>
            <a:graphicFrameLocks noGrp="1"/>
          </p:cNvGraphicFramePr>
          <p:nvPr>
            <p:ph type="tbl" idx="4294967295"/>
          </p:nvPr>
        </p:nvGraphicFramePr>
        <p:xfrm>
          <a:off x="271463" y="1128713"/>
          <a:ext cx="8626475" cy="5211765"/>
        </p:xfrm>
        <a:graphic>
          <a:graphicData uri="http://schemas.openxmlformats.org/drawingml/2006/table">
            <a:tbl>
              <a:tblPr/>
              <a:tblGrid>
                <a:gridCol w="1519237"/>
                <a:gridCol w="1298575"/>
                <a:gridCol w="1635125"/>
                <a:gridCol w="417353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IBM</a:t>
                      </a:r>
                      <a:b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Brand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Architectural </a:t>
                      </a:r>
                      <a:b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Domain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Architectural</a:t>
                      </a:r>
                      <a:b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Sub-Domain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All Deployed Technologies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InfoSphere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ETL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Mapping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Informatica, </a:t>
                      </a: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InfoSphere Datastage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Replication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Informatica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Execution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Informatica, </a:t>
                      </a: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InfoSphere Datastage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Tools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Metadata / Model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Infosphere Business Glossary, Infosphere Data Architect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988">
                <a:tc rowSpan="7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Cloud &amp; Smarter Infrastructure (Tivoli)</a:t>
                      </a: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Systems Management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Virtualization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VMWare ESX 3.5, </a:t>
                      </a: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IBM System z/VM 5.4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, Solaris Containers/LDOMS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Provisioning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Vmware DynamicOps, Blade Logic, VMLogix Lab Manager</a:t>
                      </a: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Monitoring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ITM, Tivoli Performance Analyzer, NetCool Omnibus, NetCool Impact, Tivoli Omegamon, 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Microsoft Systems Center Operations Manager, BMC Performance Assurance, TIBCO Hawk, ORION (for network)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Management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BMC BladeLogic, Quest Software, </a:t>
                      </a: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Tivoli Endpoint Management (BigFix)</a:t>
                      </a: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Life Cycle Mgmt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TADDM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, CCMDB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Trouble Ticketing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JIRA (for SDLC), BMC Remedy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Administration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Continuity (Backup/</a:t>
                      </a:r>
                      <a:b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Disaster Recovery)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NetBackup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Security Systems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Security Systems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Identity &amp; Access Management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Oracle Identity Manager,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ArcSight Logger Platform, </a:t>
                      </a: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InfoSphere Guardium</a:t>
                      </a: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Directory Services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Microsoft Active Directory v2003, </a:t>
                      </a: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IBM Directory Integrator (with IBM Connections)</a:t>
                      </a: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Infrastructure Protection</a:t>
                      </a: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">
                <a:tc rowSpan="7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Platform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Operating Systems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Solaris 10, Suse Linux v9/10, Windows XP, SUSE z/Linux, </a:t>
                      </a: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z/VM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Compute-Small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Approximately 2,300 IBM x86 Servers (1584 blades + 684 rack servers)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Tech Standard: IBM HS22 for blades, and 3650 M4 for rackmount servers. 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150 HP x86 servers, and 30 Dell x86 servers. </a:t>
                      </a:r>
                      <a:endParaRPr kumimoji="0" lang="en-US" sz="9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Compute-Medium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Fujitsu SPARC Enterprise M5000, Fujitsu UltraSPARC T5240 (plan to migrate to IBM x86)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Compute-Large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 x IBM System z10 Servers</a:t>
                      </a: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Platform Management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IBM Systems Director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Storage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EMC DMX (Tier 1), EMC Clarion (Open &amp; Z), NetApps, </a:t>
                      </a: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XIV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Network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Cisco Network Switches, Cisco Storage Switches (via EMC), Juniper Networking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43" name="TextBox 4"/>
          <p:cNvSpPr txBox="1">
            <a:spLocks noChangeArrowheads="1"/>
          </p:cNvSpPr>
          <p:nvPr/>
        </p:nvSpPr>
        <p:spPr bwMode="auto">
          <a:xfrm>
            <a:off x="228600" y="152400"/>
            <a:ext cx="4669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/>
              <a:t>Sample: 4. Technical Account Overview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 once client specific information added</a:t>
            </a:r>
            <a:endParaRPr lang="en-US" b="1">
              <a:solidFill>
                <a:srgbClr val="354CF9"/>
              </a:solidFill>
            </a:endParaRPr>
          </a:p>
        </p:txBody>
      </p:sp>
      <p:sp>
        <p:nvSpPr>
          <p:cNvPr id="4514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B49C5E-2BD1-6C4E-AAB5-8B689A91119C}" type="slidenum">
              <a:rPr lang="en-US" sz="800" b="0">
                <a:cs typeface="Arial" charset="0"/>
              </a:rPr>
              <a:pPr eaLnBrk="1" hangingPunct="1"/>
              <a:t>8</a:t>
            </a:fld>
            <a:endParaRPr lang="en-US" sz="800" b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&lt;CLIENT NAME&gt; Current IT Environment – 3 of 4</a:t>
            </a:r>
          </a:p>
        </p:txBody>
      </p:sp>
      <p:graphicFrame>
        <p:nvGraphicFramePr>
          <p:cNvPr id="311299" name="Group 3"/>
          <p:cNvGraphicFramePr>
            <a:graphicFrameLocks noGrp="1"/>
          </p:cNvGraphicFramePr>
          <p:nvPr>
            <p:ph type="tbl" idx="4294967295"/>
          </p:nvPr>
        </p:nvGraphicFramePr>
        <p:xfrm>
          <a:off x="384175" y="1166813"/>
          <a:ext cx="8455025" cy="5368926"/>
        </p:xfrm>
        <a:graphic>
          <a:graphicData uri="http://schemas.openxmlformats.org/drawingml/2006/table">
            <a:tbl>
              <a:tblPr/>
              <a:tblGrid>
                <a:gridCol w="1347788"/>
                <a:gridCol w="1155700"/>
                <a:gridCol w="1822450"/>
                <a:gridCol w="4129087"/>
              </a:tblGrid>
              <a:tr h="487362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IBM</a:t>
                      </a:r>
                      <a:b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Brand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Architectural </a:t>
                      </a:r>
                      <a:b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Domain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Architectural</a:t>
                      </a:r>
                      <a:b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Sub-Domain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All Deployed Technologies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 rowSpan="9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Rational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SDLC Tools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Programming Model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J2EE, C/C++, SOA, Adobe Flex, Spring 2.0+, VB 6.0, Perl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Portfolio &amp; Requirements Management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MS Excel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Asset &amp; Artifact Management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Rational ClearCase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, Maven 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Process &amp; Methods Management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Ant 1.6, JIRA Issue Tracking v4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Program &amp; Project Management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CA Clarify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Modeling &amp; Design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UML 2.0+, MS Office, </a:t>
                      </a: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Rational Software Modeler (RSM)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Development IDEs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IDE: Eclips 3.2+, Tibco Business Studio, Cache Studio, </a:t>
                      </a: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Rational Application Developer (RAD)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Testing &amp; Monitoring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HP/Mercury, Junit 3.8, </a:t>
                      </a: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Rational AppScan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EA Tooling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Rational System Architect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ISV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Packages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HRM and CRM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Oracle Financials, PeopleSoft, Salesforce.com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Cash Management</a:t>
                      </a: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Fidelity Profiles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Analytics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SAS, </a:t>
                      </a: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IBM Unica 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(at ThinkOrSwim Investools)</a:t>
                      </a: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7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GBS /</a:t>
                      </a:r>
                      <a:b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GTS / Lab Services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Consulting </a:t>
                      </a:r>
                      <a:b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Consulting Services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CPM </a:t>
                      </a: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Braxis</a:t>
                      </a: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/</a:t>
                      </a: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CapGemini</a:t>
                      </a: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, McKinsey (Lean implementation), Booths Allen (Security), </a:t>
                      </a: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GBS, STG Lab Services</a:t>
                      </a: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</a:t>
                      </a: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Implementation Services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45720" marR="0" marT="0" marB="0" anchor="ctr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Multiple boutique firms, Infosys.</a:t>
                      </a: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GBS, STG Lab Services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</a:t>
                      </a:r>
                    </a:p>
                  </a:txBody>
                  <a:tcPr marL="45720" marR="0" marT="0" marB="0" anchor="b" horzOverflow="overflow">
                    <a:lnL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66" name="TextBox 4"/>
          <p:cNvSpPr txBox="1">
            <a:spLocks noChangeArrowheads="1"/>
          </p:cNvSpPr>
          <p:nvPr/>
        </p:nvSpPr>
        <p:spPr bwMode="auto">
          <a:xfrm>
            <a:off x="228600" y="158750"/>
            <a:ext cx="4669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/>
              <a:t>Sample: 4. Technical Account Overview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 once client specific information added</a:t>
            </a:r>
            <a:endParaRPr lang="en-US" b="1">
              <a:solidFill>
                <a:srgbClr val="354CF9"/>
              </a:solidFill>
            </a:endParaRPr>
          </a:p>
        </p:txBody>
      </p:sp>
      <p:sp>
        <p:nvSpPr>
          <p:cNvPr id="471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7481CC-ED42-2D4F-8B95-4EF0CB7F8A4C}" type="slidenum">
              <a:rPr lang="en-US" sz="800" b="0">
                <a:cs typeface="Arial" charset="0"/>
              </a:rPr>
              <a:pPr eaLnBrk="1" hangingPunct="1"/>
              <a:t>9</a:t>
            </a:fld>
            <a:endParaRPr lang="en-US" sz="800" b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4696ff39519bd2b907b96c7d98e8e13ca8ad35"/>
</p:tagLst>
</file>

<file path=ppt/theme/theme1.xml><?xml version="1.0" encoding="utf-8"?>
<a:theme xmlns:a="http://schemas.openxmlformats.org/drawingml/2006/main" name="CVM template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SalesConnect template</Template>
  <TotalTime>56803</TotalTime>
  <Words>4002</Words>
  <Application>Microsoft Office PowerPoint</Application>
  <PresentationFormat>On-screen Show (4:3)</PresentationFormat>
  <Paragraphs>912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MS PGothic</vt:lpstr>
      <vt:lpstr>MS PGothic</vt:lpstr>
      <vt:lpstr>Arial</vt:lpstr>
      <vt:lpstr>Arial Narrow</vt:lpstr>
      <vt:lpstr>Calibri</vt:lpstr>
      <vt:lpstr>Times New Roman</vt:lpstr>
      <vt:lpstr>Wingdings</vt:lpstr>
      <vt:lpstr>CVM template</vt:lpstr>
      <vt:lpstr>PowerPoint Presentation</vt:lpstr>
      <vt:lpstr>Table of Contents</vt:lpstr>
      <vt:lpstr>Enterprise Background</vt:lpstr>
      <vt:lpstr>Client Perspective: CEO</vt:lpstr>
      <vt:lpstr>PowerPoint Presentation</vt:lpstr>
      <vt:lpstr>PowerPoint Presentation</vt:lpstr>
      <vt:lpstr>&lt;CLIENT NAME&gt; Current IT Environment – 1 of 4</vt:lpstr>
      <vt:lpstr>&lt;CLIENT NAME&gt; Current IT Environment – 2 of 4</vt:lpstr>
      <vt:lpstr>&lt;CLIENT NAME&gt; Current IT Environment – 3 of 4</vt:lpstr>
      <vt:lpstr>&lt;CLIENT NAME&gt; Current IT Environment – 4 of 4</vt:lpstr>
      <vt:lpstr>Technical Health Assessment (THA) of 31 Technology Capabilities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Client Business and IT Initiatives form the foundation for the Strategic Account Plan</vt:lpstr>
      <vt:lpstr>IBM Engagement Prioritization Matrix</vt:lpstr>
      <vt:lpstr>Technical Account Plan in support of the Account Plan - Actions</vt:lpstr>
      <vt:lpstr>Technical Relationship Map</vt:lpstr>
    </vt:vector>
  </TitlesOfParts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IBM_ADMIN</dc:creator>
  <cp:lastModifiedBy>Leo Marland</cp:lastModifiedBy>
  <cp:revision>450</cp:revision>
  <dcterms:created xsi:type="dcterms:W3CDTF">2012-09-18T17:09:57Z</dcterms:created>
  <dcterms:modified xsi:type="dcterms:W3CDTF">2015-05-22T00:37:36Z</dcterms:modified>
</cp:coreProperties>
</file>