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0"/>
  </p:notesMasterIdLst>
  <p:handoutMasterIdLst>
    <p:handoutMasterId r:id="rId21"/>
  </p:handoutMasterIdLst>
  <p:sldIdLst>
    <p:sldId id="525" r:id="rId2"/>
    <p:sldId id="526" r:id="rId3"/>
    <p:sldId id="458" r:id="rId4"/>
    <p:sldId id="473" r:id="rId5"/>
    <p:sldId id="472" r:id="rId6"/>
    <p:sldId id="497" r:id="rId7"/>
    <p:sldId id="287" r:id="rId8"/>
    <p:sldId id="498" r:id="rId9"/>
    <p:sldId id="506" r:id="rId10"/>
    <p:sldId id="499" r:id="rId11"/>
    <p:sldId id="507" r:id="rId12"/>
    <p:sldId id="501" r:id="rId13"/>
    <p:sldId id="508" r:id="rId14"/>
    <p:sldId id="502" r:id="rId15"/>
    <p:sldId id="510" r:id="rId16"/>
    <p:sldId id="511" r:id="rId17"/>
    <p:sldId id="500" r:id="rId18"/>
    <p:sldId id="503" r:id="rId19"/>
  </p:sldIdLst>
  <p:sldSz cx="9144000" cy="6858000" type="screen4x3"/>
  <p:notesSz cx="6858000" cy="9144000"/>
  <p:custDataLst>
    <p:tags r:id="rId22"/>
  </p:custDataLst>
  <p:defaultTextStyle>
    <a:defPPr>
      <a:defRPr lang="en-US"/>
    </a:defPPr>
    <a:lvl1pPr algn="ctr" rtl="0" fontAlgn="base">
      <a:lnSpc>
        <a:spcPct val="90000"/>
      </a:lnSpc>
      <a:spcBef>
        <a:spcPct val="0"/>
      </a:spcBef>
      <a:spcAft>
        <a:spcPct val="0"/>
      </a:spcAft>
      <a:defRPr sz="1400" b="1" kern="1200">
        <a:solidFill>
          <a:schemeClr val="tx1"/>
        </a:solidFill>
        <a:latin typeface="Arial" charset="0"/>
        <a:ea typeface="ＭＳ Ｐゴシック" charset="0"/>
        <a:cs typeface="ＭＳ Ｐゴシック" charset="0"/>
      </a:defRPr>
    </a:lvl1pPr>
    <a:lvl2pPr marL="457200" algn="ctr" rtl="0" fontAlgn="base">
      <a:lnSpc>
        <a:spcPct val="90000"/>
      </a:lnSpc>
      <a:spcBef>
        <a:spcPct val="0"/>
      </a:spcBef>
      <a:spcAft>
        <a:spcPct val="0"/>
      </a:spcAft>
      <a:defRPr sz="1400" b="1" kern="1200">
        <a:solidFill>
          <a:schemeClr val="tx1"/>
        </a:solidFill>
        <a:latin typeface="Arial" charset="0"/>
        <a:ea typeface="ＭＳ Ｐゴシック" charset="0"/>
        <a:cs typeface="ＭＳ Ｐゴシック" charset="0"/>
      </a:defRPr>
    </a:lvl2pPr>
    <a:lvl3pPr marL="914400" algn="ctr" rtl="0" fontAlgn="base">
      <a:lnSpc>
        <a:spcPct val="90000"/>
      </a:lnSpc>
      <a:spcBef>
        <a:spcPct val="0"/>
      </a:spcBef>
      <a:spcAft>
        <a:spcPct val="0"/>
      </a:spcAft>
      <a:defRPr sz="1400" b="1" kern="1200">
        <a:solidFill>
          <a:schemeClr val="tx1"/>
        </a:solidFill>
        <a:latin typeface="Arial" charset="0"/>
        <a:ea typeface="ＭＳ Ｐゴシック" charset="0"/>
        <a:cs typeface="ＭＳ Ｐゴシック" charset="0"/>
      </a:defRPr>
    </a:lvl3pPr>
    <a:lvl4pPr marL="1371600" algn="ctr" rtl="0" fontAlgn="base">
      <a:lnSpc>
        <a:spcPct val="90000"/>
      </a:lnSpc>
      <a:spcBef>
        <a:spcPct val="0"/>
      </a:spcBef>
      <a:spcAft>
        <a:spcPct val="0"/>
      </a:spcAft>
      <a:defRPr sz="1400" b="1" kern="1200">
        <a:solidFill>
          <a:schemeClr val="tx1"/>
        </a:solidFill>
        <a:latin typeface="Arial" charset="0"/>
        <a:ea typeface="ＭＳ Ｐゴシック" charset="0"/>
        <a:cs typeface="ＭＳ Ｐゴシック" charset="0"/>
      </a:defRPr>
    </a:lvl4pPr>
    <a:lvl5pPr marL="1828800" algn="ctr" rtl="0" fontAlgn="base">
      <a:lnSpc>
        <a:spcPct val="90000"/>
      </a:lnSpc>
      <a:spcBef>
        <a:spcPct val="0"/>
      </a:spcBef>
      <a:spcAft>
        <a:spcPct val="0"/>
      </a:spcAft>
      <a:defRPr sz="1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EFFFE"/>
    <a:srgbClr val="FFCC00"/>
    <a:srgbClr val="FF9900"/>
    <a:srgbClr val="FF9933"/>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1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677" y="9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solidFill>
                  <a:schemeClr val="hlink"/>
                </a:solidFill>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hlink"/>
                </a:solidFill>
                <a:cs typeface="+mn-cs"/>
              </a:defRPr>
            </a:lvl1pPr>
          </a:lstStyle>
          <a:p>
            <a:pPr>
              <a:defRPr/>
            </a:pPr>
            <a:fld id="{51C094B3-C373-5848-9F0F-EC9709EE001C}" type="datetimeFigureOut">
              <a:rPr lang="en-US"/>
              <a:pPr>
                <a:defRPr/>
              </a:pPr>
              <a:t>5/21/2015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solidFill>
                  <a:schemeClr val="hlink"/>
                </a:solidFill>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hlink"/>
                </a:solidFill>
                <a:cs typeface="+mn-cs"/>
              </a:defRPr>
            </a:lvl1pPr>
          </a:lstStyle>
          <a:p>
            <a:pPr>
              <a:defRPr/>
            </a:pPr>
            <a:fld id="{1F3E7BD6-E15D-B04A-856C-386283141CC3}" type="slidenum">
              <a:rPr lang="en-US"/>
              <a:pPr>
                <a:defRPr/>
              </a:pPr>
              <a:t>‹#›</a:t>
            </a:fld>
            <a:endParaRPr lang="en-US"/>
          </a:p>
        </p:txBody>
      </p:sp>
    </p:spTree>
    <p:extLst>
      <p:ext uri="{BB962C8B-B14F-4D97-AF65-F5344CB8AC3E}">
        <p14:creationId xmlns:p14="http://schemas.microsoft.com/office/powerpoint/2010/main" val="18504414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mn-ea"/>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cs typeface="+mn-cs"/>
              </a:defRPr>
            </a:lvl1pPr>
          </a:lstStyle>
          <a:p>
            <a:pPr>
              <a:defRPr/>
            </a:pPr>
            <a:fld id="{9B6AFBE8-2A1B-9549-8FE7-999C35EF6739}" type="slidenum">
              <a:rPr lang="en-US"/>
              <a:pPr>
                <a:defRPr/>
              </a:pPr>
              <a:t>‹#›</a:t>
            </a:fld>
            <a:endParaRPr lang="en-US"/>
          </a:p>
        </p:txBody>
      </p:sp>
    </p:spTree>
    <p:extLst>
      <p:ext uri="{BB962C8B-B14F-4D97-AF65-F5344CB8AC3E}">
        <p14:creationId xmlns:p14="http://schemas.microsoft.com/office/powerpoint/2010/main" val="22245831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CA"/>
          </a:p>
        </p:txBody>
      </p:sp>
      <p:sp>
        <p:nvSpPr>
          <p:cNvPr id="133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ABF4AD80-0D21-6348-93BC-8579354436A8}" type="slidenum">
              <a:rPr lang="en-US" sz="1200" b="0"/>
              <a:pPr eaLnBrk="1" hangingPunct="1"/>
              <a:t>1</a:t>
            </a:fld>
            <a:endParaRPr lang="en-US" sz="1200" b="0"/>
          </a:p>
        </p:txBody>
      </p:sp>
    </p:spTree>
    <p:extLst>
      <p:ext uri="{BB962C8B-B14F-4D97-AF65-F5344CB8AC3E}">
        <p14:creationId xmlns:p14="http://schemas.microsoft.com/office/powerpoint/2010/main" val="3983699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2"/>
          <p:cNvSpPr>
            <a:spLocks noGrp="1" noRot="1" noChangeAspect="1" noChangeArrowheads="1" noTextEdit="1"/>
          </p:cNvSpPr>
          <p:nvPr>
            <p:ph type="sldImg"/>
          </p:nvPr>
        </p:nvSpPr>
        <p:spPr>
          <a:xfrm>
            <a:off x="1373188" y="763588"/>
            <a:ext cx="5029200" cy="3771900"/>
          </a:xfrm>
          <a:ln/>
        </p:spPr>
      </p:sp>
      <p:sp>
        <p:nvSpPr>
          <p:cNvPr id="39939"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3905038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228600" indent="-228600">
              <a:lnSpc>
                <a:spcPct val="70000"/>
              </a:lnSpc>
            </a:pPr>
            <a:endParaRPr lang="en-CA" sz="1100"/>
          </a:p>
        </p:txBody>
      </p:sp>
      <p:sp>
        <p:nvSpPr>
          <p:cNvPr id="419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05E86FE0-64E2-FA4A-B89D-4E5378C32193}" type="slidenum">
              <a:rPr lang="en-US" sz="1200" b="0"/>
              <a:pPr eaLnBrk="1" hangingPunct="1"/>
              <a:t>11</a:t>
            </a:fld>
            <a:endParaRPr lang="en-US" sz="1200" b="0"/>
          </a:p>
        </p:txBody>
      </p:sp>
    </p:spTree>
    <p:extLst>
      <p:ext uri="{BB962C8B-B14F-4D97-AF65-F5344CB8AC3E}">
        <p14:creationId xmlns:p14="http://schemas.microsoft.com/office/powerpoint/2010/main" val="127030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2"/>
          <p:cNvSpPr>
            <a:spLocks noGrp="1" noRot="1" noChangeAspect="1" noChangeArrowheads="1" noTextEdit="1"/>
          </p:cNvSpPr>
          <p:nvPr>
            <p:ph type="sldImg"/>
          </p:nvPr>
        </p:nvSpPr>
        <p:spPr>
          <a:xfrm>
            <a:off x="1373188" y="763588"/>
            <a:ext cx="5029200" cy="3771900"/>
          </a:xfrm>
          <a:ln/>
        </p:spPr>
      </p:sp>
      <p:sp>
        <p:nvSpPr>
          <p:cNvPr id="51203"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282902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2"/>
          <p:cNvSpPr>
            <a:spLocks noGrp="1" noRot="1" noChangeAspect="1" noChangeArrowheads="1" noTextEdit="1"/>
          </p:cNvSpPr>
          <p:nvPr>
            <p:ph type="sldImg"/>
          </p:nvPr>
        </p:nvSpPr>
        <p:spPr>
          <a:xfrm>
            <a:off x="1373188" y="763588"/>
            <a:ext cx="5029200" cy="3771900"/>
          </a:xfrm>
          <a:ln/>
        </p:spPr>
      </p:sp>
      <p:sp>
        <p:nvSpPr>
          <p:cNvPr id="53251"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1271962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2"/>
          <p:cNvSpPr>
            <a:spLocks noGrp="1" noRot="1" noChangeAspect="1" noChangeArrowheads="1" noTextEdit="1"/>
          </p:cNvSpPr>
          <p:nvPr>
            <p:ph type="sldImg"/>
          </p:nvPr>
        </p:nvSpPr>
        <p:spPr>
          <a:xfrm>
            <a:off x="1373188" y="763588"/>
            <a:ext cx="5029200" cy="3771900"/>
          </a:xfrm>
          <a:ln/>
        </p:spPr>
      </p:sp>
      <p:sp>
        <p:nvSpPr>
          <p:cNvPr id="70659"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3652518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2"/>
          <p:cNvSpPr>
            <a:spLocks noGrp="1" noRot="1" noChangeAspect="1" noChangeArrowheads="1" noTextEdit="1"/>
          </p:cNvSpPr>
          <p:nvPr>
            <p:ph type="sldImg"/>
          </p:nvPr>
        </p:nvSpPr>
        <p:spPr>
          <a:xfrm>
            <a:off x="1373188" y="763588"/>
            <a:ext cx="5029200" cy="3771900"/>
          </a:xfrm>
          <a:ln/>
        </p:spPr>
      </p:sp>
      <p:sp>
        <p:nvSpPr>
          <p:cNvPr id="72707"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220519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2"/>
          <p:cNvSpPr>
            <a:spLocks noGrp="1" noRot="1" noChangeAspect="1" noChangeArrowheads="1" noTextEdit="1"/>
          </p:cNvSpPr>
          <p:nvPr>
            <p:ph type="sldImg"/>
          </p:nvPr>
        </p:nvSpPr>
        <p:spPr>
          <a:xfrm>
            <a:off x="1373188" y="763588"/>
            <a:ext cx="5029200" cy="3771900"/>
          </a:xfrm>
          <a:ln/>
        </p:spPr>
      </p:sp>
      <p:sp>
        <p:nvSpPr>
          <p:cNvPr id="74755"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1530782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2"/>
          <p:cNvSpPr>
            <a:spLocks noGrp="1" noRot="1" noChangeAspect="1" noChangeArrowheads="1" noTextEdit="1"/>
          </p:cNvSpPr>
          <p:nvPr>
            <p:ph type="sldImg"/>
          </p:nvPr>
        </p:nvSpPr>
        <p:spPr>
          <a:xfrm>
            <a:off x="1373188" y="763588"/>
            <a:ext cx="5029200" cy="3771900"/>
          </a:xfrm>
          <a:ln/>
        </p:spPr>
      </p:sp>
      <p:sp>
        <p:nvSpPr>
          <p:cNvPr id="82947"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2051153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2"/>
          <p:cNvSpPr>
            <a:spLocks noGrp="1" noRot="1" noChangeAspect="1" noChangeArrowheads="1" noTextEdit="1"/>
          </p:cNvSpPr>
          <p:nvPr>
            <p:ph type="sldImg"/>
          </p:nvPr>
        </p:nvSpPr>
        <p:spPr>
          <a:xfrm>
            <a:off x="1373188" y="763588"/>
            <a:ext cx="5029200" cy="3771900"/>
          </a:xfrm>
          <a:ln/>
        </p:spPr>
      </p:sp>
      <p:sp>
        <p:nvSpPr>
          <p:cNvPr id="84995"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3868730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8322" name="Text Box 2"/>
          <p:cNvSpPr txBox="1">
            <a:spLocks noGrp="1" noRot="1" noChangeAspect="1" noChangeArrowheads="1" noTextEdit="1"/>
          </p:cNvSpPr>
          <p:nvPr>
            <p:ph type="sldImg"/>
          </p:nvPr>
        </p:nvSpPr>
        <p:spPr>
          <a:xfrm>
            <a:off x="1143000" y="693738"/>
            <a:ext cx="4572000" cy="3429000"/>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68323" name="Text Box 3"/>
          <p:cNvSpPr txBox="1">
            <a:spLocks noGrp="1" noChangeArrowheads="1"/>
          </p:cNvSpPr>
          <p:nvPr>
            <p:ph type="body" idx="1"/>
          </p:nvPr>
        </p:nvSpPr>
        <p:spPr>
          <a:xfrm>
            <a:off x="685800" y="4341813"/>
            <a:ext cx="5487988" cy="41148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wrap="none" anchor="ctr"/>
          <a:lstStyle/>
          <a:p>
            <a:pPr>
              <a:defRPr/>
            </a:pPr>
            <a:endParaRPr lang="en-CA"/>
          </a:p>
        </p:txBody>
      </p:sp>
    </p:spTree>
    <p:extLst>
      <p:ext uri="{BB962C8B-B14F-4D97-AF65-F5344CB8AC3E}">
        <p14:creationId xmlns:p14="http://schemas.microsoft.com/office/powerpoint/2010/main" val="332975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8322" name="Text Box 2"/>
          <p:cNvSpPr txBox="1">
            <a:spLocks noGrp="1" noRot="1" noChangeAspect="1" noChangeArrowheads="1" noTextEdit="1"/>
          </p:cNvSpPr>
          <p:nvPr>
            <p:ph type="sldImg"/>
          </p:nvPr>
        </p:nvSpPr>
        <p:spPr>
          <a:xfrm>
            <a:off x="1143000" y="693738"/>
            <a:ext cx="4572000" cy="3429000"/>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68323" name="Text Box 3"/>
          <p:cNvSpPr txBox="1">
            <a:spLocks noGrp="1" noChangeArrowheads="1"/>
          </p:cNvSpPr>
          <p:nvPr>
            <p:ph type="body" idx="1"/>
          </p:nvPr>
        </p:nvSpPr>
        <p:spPr>
          <a:xfrm>
            <a:off x="685800" y="4341813"/>
            <a:ext cx="5487988" cy="41148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wrap="none" anchor="ctr"/>
          <a:lstStyle/>
          <a:p>
            <a:pPr>
              <a:defRPr/>
            </a:pPr>
            <a:endParaRPr lang="en-CA"/>
          </a:p>
        </p:txBody>
      </p:sp>
    </p:spTree>
    <p:extLst>
      <p:ext uri="{BB962C8B-B14F-4D97-AF65-F5344CB8AC3E}">
        <p14:creationId xmlns:p14="http://schemas.microsoft.com/office/powerpoint/2010/main" val="81453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2418" name="Text Box 2"/>
          <p:cNvSpPr txBox="1">
            <a:spLocks noGrp="1" noRot="1" noChangeAspect="1" noChangeArrowheads="1" noTextEdit="1"/>
          </p:cNvSpPr>
          <p:nvPr>
            <p:ph type="sldImg"/>
          </p:nvPr>
        </p:nvSpPr>
        <p:spPr>
          <a:xfrm>
            <a:off x="1143000" y="693738"/>
            <a:ext cx="4572000" cy="3429000"/>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72419" name="Text Box 3"/>
          <p:cNvSpPr txBox="1">
            <a:spLocks noGrp="1" noChangeArrowheads="1"/>
          </p:cNvSpPr>
          <p:nvPr>
            <p:ph type="body" idx="1"/>
          </p:nvPr>
        </p:nvSpPr>
        <p:spPr>
          <a:xfrm>
            <a:off x="685800" y="4341813"/>
            <a:ext cx="5487988" cy="41148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wrap="none" anchor="ctr"/>
          <a:lstStyle/>
          <a:p>
            <a:pPr>
              <a:defRPr/>
            </a:pPr>
            <a:endParaRPr lang="en-CA"/>
          </a:p>
        </p:txBody>
      </p:sp>
    </p:spTree>
    <p:extLst>
      <p:ext uri="{BB962C8B-B14F-4D97-AF65-F5344CB8AC3E}">
        <p14:creationId xmlns:p14="http://schemas.microsoft.com/office/powerpoint/2010/main" val="329953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8322" name="Text Box 2"/>
          <p:cNvSpPr txBox="1">
            <a:spLocks noGrp="1" noRot="1" noChangeAspect="1" noChangeArrowheads="1" noTextEdit="1"/>
          </p:cNvSpPr>
          <p:nvPr>
            <p:ph type="sldImg"/>
          </p:nvPr>
        </p:nvSpPr>
        <p:spPr>
          <a:xfrm>
            <a:off x="1143000" y="693738"/>
            <a:ext cx="4572000" cy="3429000"/>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68323" name="Text Box 3"/>
          <p:cNvSpPr txBox="1">
            <a:spLocks noGrp="1" noChangeArrowheads="1"/>
          </p:cNvSpPr>
          <p:nvPr>
            <p:ph type="body" idx="1"/>
          </p:nvPr>
        </p:nvSpPr>
        <p:spPr>
          <a:xfrm>
            <a:off x="685800" y="4341813"/>
            <a:ext cx="5487988" cy="41148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wrap="none" anchor="ctr"/>
          <a:lstStyle/>
          <a:p>
            <a:pPr>
              <a:defRPr/>
            </a:pPr>
            <a:endParaRPr lang="en-CA"/>
          </a:p>
        </p:txBody>
      </p:sp>
    </p:spTree>
    <p:extLst>
      <p:ext uri="{BB962C8B-B14F-4D97-AF65-F5344CB8AC3E}">
        <p14:creationId xmlns:p14="http://schemas.microsoft.com/office/powerpoint/2010/main" val="35683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2"/>
          <p:cNvSpPr>
            <a:spLocks noGrp="1" noRot="1" noChangeAspect="1" noChangeArrowheads="1" noTextEdit="1"/>
          </p:cNvSpPr>
          <p:nvPr>
            <p:ph type="sldImg"/>
          </p:nvPr>
        </p:nvSpPr>
        <p:spPr>
          <a:xfrm>
            <a:off x="1373188" y="763588"/>
            <a:ext cx="5029200" cy="3771900"/>
          </a:xfrm>
          <a:ln/>
        </p:spPr>
      </p:sp>
      <p:sp>
        <p:nvSpPr>
          <p:cNvPr id="25603"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147622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228600" indent="-228600">
              <a:lnSpc>
                <a:spcPct val="70000"/>
              </a:lnSpc>
            </a:pPr>
            <a:endParaRPr lang="en-CA" sz="1100"/>
          </a:p>
        </p:txBody>
      </p:sp>
      <p:sp>
        <p:nvSpPr>
          <p:cNvPr id="2765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3D1E7253-A768-3845-B589-55CE805740FC}" type="slidenum">
              <a:rPr lang="en-US" sz="1200" b="0"/>
              <a:pPr eaLnBrk="1" hangingPunct="1"/>
              <a:t>7</a:t>
            </a:fld>
            <a:endParaRPr lang="en-US" sz="1200" b="0"/>
          </a:p>
        </p:txBody>
      </p:sp>
    </p:spTree>
    <p:extLst>
      <p:ext uri="{BB962C8B-B14F-4D97-AF65-F5344CB8AC3E}">
        <p14:creationId xmlns:p14="http://schemas.microsoft.com/office/powerpoint/2010/main" val="69346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2"/>
          <p:cNvSpPr>
            <a:spLocks noGrp="1" noRot="1" noChangeAspect="1" noChangeArrowheads="1" noTextEdit="1"/>
          </p:cNvSpPr>
          <p:nvPr>
            <p:ph type="sldImg"/>
          </p:nvPr>
        </p:nvSpPr>
        <p:spPr>
          <a:xfrm>
            <a:off x="1373188" y="763588"/>
            <a:ext cx="5029200" cy="3771900"/>
          </a:xfrm>
          <a:ln/>
        </p:spPr>
      </p:sp>
      <p:sp>
        <p:nvSpPr>
          <p:cNvPr id="33795" name="Text Box 3"/>
          <p:cNvSpPr>
            <a:spLocks noGrp="1" noChangeArrowheads="1"/>
          </p:cNvSpPr>
          <p:nvPr>
            <p:ph type="body" idx="1"/>
          </p:nvPr>
        </p:nvSpPr>
        <p:spPr>
          <a:xfrm>
            <a:off x="777875" y="4776788"/>
            <a:ext cx="6218238" cy="452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lIns="91428" tIns="45714" rIns="91428" bIns="45714" anchor="ctr"/>
          <a:lstStyle/>
          <a:p>
            <a:endParaRPr lang="en-CA">
              <a:ea typeface="MS PGothic" charset="0"/>
              <a:cs typeface="MS PGothic" charset="0"/>
            </a:endParaRPr>
          </a:p>
        </p:txBody>
      </p:sp>
    </p:spTree>
    <p:extLst>
      <p:ext uri="{BB962C8B-B14F-4D97-AF65-F5344CB8AC3E}">
        <p14:creationId xmlns:p14="http://schemas.microsoft.com/office/powerpoint/2010/main" val="386210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228600" indent="-228600">
              <a:lnSpc>
                <a:spcPct val="70000"/>
              </a:lnSpc>
            </a:pPr>
            <a:endParaRPr lang="en-CA" sz="1100"/>
          </a:p>
        </p:txBody>
      </p:sp>
      <p:sp>
        <p:nvSpPr>
          <p:cNvPr id="358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F798D774-08E5-8246-BCBD-58A78B10A8E6}" type="slidenum">
              <a:rPr lang="en-US" sz="1200" b="0"/>
              <a:pPr eaLnBrk="1" hangingPunct="1"/>
              <a:t>9</a:t>
            </a:fld>
            <a:endParaRPr lang="en-US" sz="1200" b="0"/>
          </a:p>
        </p:txBody>
      </p:sp>
    </p:spTree>
    <p:extLst>
      <p:ext uri="{BB962C8B-B14F-4D97-AF65-F5344CB8AC3E}">
        <p14:creationId xmlns:p14="http://schemas.microsoft.com/office/powerpoint/2010/main" val="725388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lnSpc>
                <a:spcPct val="100000"/>
              </a:lnSpc>
            </a:pPr>
            <a:r>
              <a:rPr lang="en-US" sz="800" b="0"/>
              <a:t>© 2015 IBM Corporation</a:t>
            </a:r>
            <a:endParaRPr lang="en-US" sz="1800" b="0"/>
          </a:p>
        </p:txBody>
      </p:sp>
      <p:pic>
        <p:nvPicPr>
          <p:cNvPr id="6" name="Picture 6" descr="R120_G137_B251-20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5" descr="teaming-across-ibm-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00600"/>
            <a:ext cx="8721725" cy="163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vl1pPr>
          </a:lstStyle>
          <a:p>
            <a:r>
              <a:rPr lang="en-US" smtClean="0"/>
              <a:t>Click to edit Master subtitle style</a:t>
            </a:r>
            <a:endParaRPr lang="en-US"/>
          </a:p>
        </p:txBody>
      </p:sp>
    </p:spTree>
    <p:extLst>
      <p:ext uri="{BB962C8B-B14F-4D97-AF65-F5344CB8AC3E}">
        <p14:creationId xmlns:p14="http://schemas.microsoft.com/office/powerpoint/2010/main" val="189286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a:lvl1pPr>
          </a:lstStyle>
          <a:p>
            <a:pPr>
              <a:defRPr/>
            </a:pPr>
            <a:fld id="{471CD2D0-19DE-9E42-9D5E-2B109CB89290}" type="slidenum">
              <a:rPr lang="en-US"/>
              <a:pPr>
                <a:defRPr/>
              </a:pPr>
              <a:t>‹#›</a:t>
            </a:fld>
            <a:endParaRPr lang="en-US"/>
          </a:p>
        </p:txBody>
      </p:sp>
      <p:sp>
        <p:nvSpPr>
          <p:cNvPr id="5" name="Rectangle 9"/>
          <p:cNvSpPr>
            <a:spLocks noGrp="1" noChangeArrowheads="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3656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p:txBody>
          <a:bodyPr/>
          <a:lstStyle>
            <a:lvl1pPr>
              <a:defRPr/>
            </a:lvl1pPr>
          </a:lstStyle>
          <a:p>
            <a:pPr>
              <a:defRPr/>
            </a:pPr>
            <a:fld id="{254B0DE9-E376-BD4C-A096-62468E02351F}" type="slidenum">
              <a:rPr lang="en-US"/>
              <a:pPr>
                <a:defRPr/>
              </a:pPr>
              <a:t>‹#›</a:t>
            </a:fld>
            <a:endParaRPr lang="en-US"/>
          </a:p>
        </p:txBody>
      </p:sp>
      <p:sp>
        <p:nvSpPr>
          <p:cNvPr id="6" name="Rectangle 9"/>
          <p:cNvSpPr>
            <a:spLocks noGrp="1" noChangeArrowheads="1"/>
          </p:cNvSpPr>
          <p:nvPr>
            <p:ph type="dt" sz="half" idx="11"/>
          </p:nvPr>
        </p:nvSpPr>
        <p:spPr/>
        <p:txBody>
          <a:bodyPr/>
          <a:lstStyle>
            <a:lvl1pPr>
              <a:defRPr/>
            </a:lvl1pPr>
          </a:lstStyle>
          <a:p>
            <a:pPr>
              <a:defRPr/>
            </a:pPr>
            <a:endParaRPr lang="en-US"/>
          </a:p>
        </p:txBody>
      </p:sp>
      <p:sp>
        <p:nvSpPr>
          <p:cNvPr id="7"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315805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p:txBody>
          <a:bodyPr/>
          <a:lstStyle>
            <a:lvl1pPr>
              <a:defRPr/>
            </a:lvl1pPr>
          </a:lstStyle>
          <a:p>
            <a:pPr>
              <a:defRPr/>
            </a:pPr>
            <a:fld id="{7B3C71FB-0A00-3C4D-BB10-8C737A8036D1}" type="slidenum">
              <a:rPr lang="en-US"/>
              <a:pPr>
                <a:defRPr/>
              </a:pPr>
              <a:t>‹#›</a:t>
            </a:fld>
            <a:endParaRPr lang="en-US"/>
          </a:p>
        </p:txBody>
      </p:sp>
      <p:sp>
        <p:nvSpPr>
          <p:cNvPr id="4" name="Rectangle 9"/>
          <p:cNvSpPr>
            <a:spLocks noGrp="1" noChangeArrowheads="1"/>
          </p:cNvSpPr>
          <p:nvPr>
            <p:ph type="dt" sz="half" idx="11"/>
          </p:nvPr>
        </p:nvSpPr>
        <p:spPr/>
        <p:txBody>
          <a:bodyPr/>
          <a:lstStyle>
            <a:lvl1pPr>
              <a:defRPr/>
            </a:lvl1pPr>
          </a:lstStyle>
          <a:p>
            <a:pPr>
              <a:defRPr/>
            </a:pPr>
            <a:endParaRPr lang="en-US"/>
          </a:p>
        </p:txBody>
      </p:sp>
      <p:sp>
        <p:nvSpPr>
          <p:cNvPr id="5"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408831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p:txBody>
          <a:bodyPr/>
          <a:lstStyle>
            <a:lvl1pPr>
              <a:defRPr/>
            </a:lvl1pPr>
          </a:lstStyle>
          <a:p>
            <a:pPr>
              <a:defRPr/>
            </a:pPr>
            <a:fld id="{5828C63C-B7AC-FF4E-9356-2D3D785384AE}" type="slidenum">
              <a:rPr lang="en-US"/>
              <a:pPr>
                <a:defRPr/>
              </a:pPr>
              <a:t>‹#›</a:t>
            </a:fld>
            <a:endParaRPr lang="en-US"/>
          </a:p>
        </p:txBody>
      </p:sp>
      <p:sp>
        <p:nvSpPr>
          <p:cNvPr id="6" name="Rectangle 9"/>
          <p:cNvSpPr>
            <a:spLocks noGrp="1" noChangeArrowheads="1"/>
          </p:cNvSpPr>
          <p:nvPr>
            <p:ph type="dt" sz="half" idx="11"/>
          </p:nvPr>
        </p:nvSpPr>
        <p:spPr/>
        <p:txBody>
          <a:bodyPr/>
          <a:lstStyle>
            <a:lvl1pPr>
              <a:defRPr/>
            </a:lvl1pPr>
          </a:lstStyle>
          <a:p>
            <a:pPr>
              <a:defRPr/>
            </a:pPr>
            <a:endParaRPr lang="en-US"/>
          </a:p>
        </p:txBody>
      </p:sp>
      <p:sp>
        <p:nvSpPr>
          <p:cNvPr id="7"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323950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a:lvl1pPr>
          </a:lstStyle>
          <a:p>
            <a:pPr>
              <a:defRPr/>
            </a:pPr>
            <a:fld id="{0E2C94FA-E3B9-3E41-BACA-34F96DB77FD2}" type="slidenum">
              <a:rPr lang="en-US"/>
              <a:pPr>
                <a:defRPr/>
              </a:pPr>
              <a:t>‹#›</a:t>
            </a:fld>
            <a:endParaRPr lang="en-US"/>
          </a:p>
        </p:txBody>
      </p:sp>
      <p:sp>
        <p:nvSpPr>
          <p:cNvPr id="5" name="Rectangle 9"/>
          <p:cNvSpPr>
            <a:spLocks noGrp="1" noChangeArrowheads="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45035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a:lvl1pPr>
          </a:lstStyle>
          <a:p>
            <a:pPr>
              <a:defRPr/>
            </a:pPr>
            <a:fld id="{E0532DB7-6656-5E4F-8327-4B13DF23DF7E}" type="slidenum">
              <a:rPr lang="en-US"/>
              <a:pPr>
                <a:defRPr/>
              </a:pPr>
              <a:t>‹#›</a:t>
            </a:fld>
            <a:endParaRPr lang="en-US"/>
          </a:p>
        </p:txBody>
      </p:sp>
      <p:sp>
        <p:nvSpPr>
          <p:cNvPr id="5" name="Rectangle 9"/>
          <p:cNvSpPr>
            <a:spLocks noGrp="1" noChangeArrowheads="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20573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59A704D0-EA1F-F247-847F-ACE45D83EAC8}" type="slidenum">
              <a:rPr lang="en-US"/>
              <a:pPr>
                <a:defRPr/>
              </a:pPr>
              <a:t>‹#›</a:t>
            </a:fld>
            <a:endParaRPr lang="en-US"/>
          </a:p>
        </p:txBody>
      </p:sp>
      <p:sp>
        <p:nvSpPr>
          <p:cNvPr id="3" name="Date Placeholder 2"/>
          <p:cNvSpPr>
            <a:spLocks noGrp="1"/>
          </p:cNvSpPr>
          <p:nvPr>
            <p:ph type="dt" sz="half" idx="11"/>
          </p:nvPr>
        </p:nvSpPr>
        <p:spPr/>
        <p:txBody>
          <a:bodyPr/>
          <a:lstStyle>
            <a:lvl1pPr>
              <a:defRPr/>
            </a:lvl1pPr>
          </a:lstStyle>
          <a:p>
            <a:pPr>
              <a:defRPr/>
            </a:pPr>
            <a:endParaRPr lang="en-US"/>
          </a:p>
        </p:txBody>
      </p:sp>
      <p:sp>
        <p:nvSpPr>
          <p:cNvPr id="4" name="Footer Placeholder 3"/>
          <p:cNvSpPr>
            <a:spLocks noGrp="1"/>
          </p:cNvSpPr>
          <p:nvPr>
            <p:ph type="ftr" sz="quarter" idx="12"/>
          </p:nvPr>
        </p:nvSpPr>
        <p:spPr/>
        <p:txBody>
          <a:bodyPr/>
          <a:lstStyle>
            <a:lvl1pPr>
              <a:defRPr smtClean="0"/>
            </a:lvl1pPr>
          </a:lstStyle>
          <a:p>
            <a:pPr>
              <a:defRPr/>
            </a:pPr>
            <a:r>
              <a:rPr lang="en-US"/>
              <a:t>IBM Confidential once client specific information added</a:t>
            </a:r>
            <a:endParaRPr lang="en-US" b="1">
              <a:solidFill>
                <a:srgbClr val="354CF9"/>
              </a:solidFill>
            </a:endParaRPr>
          </a:p>
        </p:txBody>
      </p:sp>
    </p:spTree>
    <p:extLst>
      <p:ext uri="{BB962C8B-B14F-4D97-AF65-F5344CB8AC3E}">
        <p14:creationId xmlns:p14="http://schemas.microsoft.com/office/powerpoint/2010/main" val="134289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371600"/>
            <a:ext cx="8686800"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Line 4"/>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8"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lnSpc>
                <a:spcPct val="100000"/>
              </a:lnSpc>
            </a:pPr>
            <a:r>
              <a:rPr lang="en-US" sz="800" b="0"/>
              <a:t>© 2015 IBM Corporation</a:t>
            </a:r>
            <a:endParaRPr lang="en-US" sz="1800" b="0"/>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lnSpc>
                <a:spcPct val="100000"/>
              </a:lnSpc>
              <a:defRPr sz="800" b="0">
                <a:cs typeface="Arial" charset="0"/>
              </a:defRPr>
            </a:lvl1pPr>
          </a:lstStyle>
          <a:p>
            <a:pPr>
              <a:defRPr/>
            </a:pPr>
            <a:fld id="{CDE25860-C8FD-B94C-9BF6-D27FFA829F37}" type="slidenum">
              <a:rPr lang="en-US"/>
              <a:pPr>
                <a:defRPr/>
              </a:pPr>
              <a:t>‹#›</a:t>
            </a:fld>
            <a:endParaRPr lang="en-US"/>
          </a:p>
        </p:txBody>
      </p:sp>
      <p:sp>
        <p:nvSpPr>
          <p:cNvPr id="67593" name="Rectangle 9"/>
          <p:cNvSpPr>
            <a:spLocks noGrp="1" noChangeArrowheads="1"/>
          </p:cNvSpPr>
          <p:nvPr>
            <p:ph type="dt" sz="half" idx="2"/>
          </p:nvPr>
        </p:nvSpPr>
        <p:spPr bwMode="auto">
          <a:xfrm>
            <a:off x="549275" y="6537325"/>
            <a:ext cx="1355725" cy="320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lnSpc>
                <a:spcPct val="100000"/>
              </a:lnSpc>
              <a:defRPr sz="800" b="0">
                <a:cs typeface="Arial" charset="0"/>
              </a:defRPr>
            </a:lvl1pPr>
          </a:lstStyle>
          <a:p>
            <a:pPr>
              <a:defRPr/>
            </a:pPr>
            <a:endParaRPr lang="en-US"/>
          </a:p>
        </p:txBody>
      </p:sp>
      <p:pic>
        <p:nvPicPr>
          <p:cNvPr id="1031" name="Picture 10" descr="R120_G137_B251-200"/>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Rectangle 13"/>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3" name="Footer Placeholder 4"/>
          <p:cNvSpPr>
            <a:spLocks noGrp="1"/>
          </p:cNvSpPr>
          <p:nvPr>
            <p:ph type="ftr" sz="quarter" idx="3"/>
          </p:nvPr>
        </p:nvSpPr>
        <p:spPr>
          <a:xfrm>
            <a:off x="1905000" y="6553200"/>
            <a:ext cx="5334000" cy="228600"/>
          </a:xfrm>
          <a:prstGeom prst="rect">
            <a:avLst/>
          </a:prstGeom>
        </p:spPr>
        <p:txBody>
          <a:bodyPr vert="horz" wrap="square" lIns="91440" tIns="45720" rIns="91440" bIns="45720" numCol="1" anchor="t" anchorCtr="0" compatLnSpc="1">
            <a:prstTxWarp prst="textNoShape">
              <a:avLst/>
            </a:prstTxWarp>
          </a:bodyPr>
          <a:lstStyle>
            <a:lvl1pPr algn="ctr">
              <a:defRPr sz="800" b="0" smtClean="0">
                <a:cs typeface="+mn-cs"/>
              </a:defRPr>
            </a:lvl1pPr>
          </a:lstStyle>
          <a:p>
            <a:pPr>
              <a:defRPr/>
            </a:pPr>
            <a:r>
              <a:rPr lang="en-US"/>
              <a:t>IBM Confidential once client specific information added</a:t>
            </a:r>
            <a:endParaRPr lang="en-US">
              <a:solidFill>
                <a:srgbClr val="354CF9"/>
              </a:solidFill>
            </a:endParaRPr>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rgbClr val="0070C0"/>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2200">
          <a:solidFill>
            <a:srgbClr val="0070C0"/>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200">
          <a:solidFill>
            <a:srgbClr val="0070C0"/>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200">
          <a:solidFill>
            <a:srgbClr val="0070C0"/>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200">
          <a:solidFill>
            <a:srgbClr val="0070C0"/>
          </a:solidFill>
          <a:latin typeface="Arial"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0"/>
        </a:spcBef>
        <a:spcAft>
          <a:spcPts val="600"/>
        </a:spcAft>
        <a:buClr>
          <a:schemeClr val="tx1"/>
        </a:buClr>
        <a:buFont typeface="Wingdings" charset="0"/>
        <a:buChar char="§"/>
        <a:defRPr sz="1600">
          <a:solidFill>
            <a:schemeClr val="tx1"/>
          </a:solidFill>
          <a:latin typeface="+mn-lt"/>
          <a:ea typeface="ＭＳ Ｐゴシック" charset="0"/>
          <a:cs typeface="ＭＳ Ｐゴシック" charset="0"/>
        </a:defRPr>
      </a:lvl1pPr>
      <a:lvl2pPr marL="509588" indent="-163513" algn="l" rtl="0" eaLnBrk="0" fontAlgn="base" hangingPunct="0">
        <a:spcBef>
          <a:spcPct val="0"/>
        </a:spcBef>
        <a:spcAft>
          <a:spcPts val="600"/>
        </a:spcAft>
        <a:buClr>
          <a:schemeClr val="tx1"/>
        </a:buClr>
        <a:buFont typeface="Arial" charset="0"/>
        <a:buChar char="–"/>
        <a:defRPr sz="1600">
          <a:solidFill>
            <a:schemeClr val="tx1"/>
          </a:solidFill>
          <a:latin typeface="+mn-lt"/>
          <a:ea typeface="ＭＳ Ｐゴシック" charset="0"/>
        </a:defRPr>
      </a:lvl2pPr>
      <a:lvl3pPr marL="855663" indent="-173038" algn="l" rtl="0" eaLnBrk="0" fontAlgn="base" hangingPunct="0">
        <a:spcBef>
          <a:spcPct val="0"/>
        </a:spcBef>
        <a:spcAft>
          <a:spcPts val="600"/>
        </a:spcAft>
        <a:buClr>
          <a:schemeClr val="tx1"/>
        </a:buClr>
        <a:buChar char="•"/>
        <a:defRPr sz="1600">
          <a:solidFill>
            <a:schemeClr val="tx1"/>
          </a:solidFill>
          <a:latin typeface="+mn-lt"/>
          <a:ea typeface="ＭＳ Ｐゴシック" charset="0"/>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ＭＳ Ｐゴシック" charset="0"/>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ＭＳ Ｐゴシック"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3-connections.ibm.com/wikis/home?lang=en-us#!/wiki/Component Infrastructure Roadmap/page/New Us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in-gbs-prd01.atlanta.ibm.com/lotus/myquickr/psn/wiki" TargetMode="External"/><Relationship Id="rId7" Type="http://schemas.openxmlformats.org/officeDocument/2006/relationships/hyperlink" Target="https://w3-03.sso.ibm.com/services/practitionerportal/ppServlets/displayDocument.wss?syntheticKey=O068631U78478G39"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w3.tap.ibm.com/medialibrary/media_view?id=228814" TargetMode="External"/><Relationship Id="rId5" Type="http://schemas.openxmlformats.org/officeDocument/2006/relationships/hyperlink" Target="http://ila-dwh01.atlanta.ibm.com/hr/global/quickviews/cbv.nsf/Pages/HomePage" TargetMode="External"/><Relationship Id="rId4" Type="http://schemas.openxmlformats.org/officeDocument/2006/relationships/hyperlink" Target="https://w3-03.sso.ibm.com/services/practitionerportal/ppServlets/search/search.wss?searchFor=blue+books&amp;GO.x=0&amp;GO.y=0&amp;searchType=searchP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6"/>
          <p:cNvSpPr txBox="1">
            <a:spLocks noChangeArrowheads="1"/>
          </p:cNvSpPr>
          <p:nvPr/>
        </p:nvSpPr>
        <p:spPr bwMode="auto">
          <a:xfrm>
            <a:off x="152400" y="2133600"/>
            <a:ext cx="5410200" cy="227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spcBef>
                <a:spcPct val="50000"/>
              </a:spcBef>
            </a:pPr>
            <a:r>
              <a:rPr lang="en-US" sz="2000" b="0" dirty="0">
                <a:solidFill>
                  <a:schemeClr val="hlink"/>
                </a:solidFill>
              </a:rPr>
              <a:t>Technical Account Plan for &lt;CLIENT NAME&gt;</a:t>
            </a:r>
          </a:p>
          <a:p>
            <a:pPr algn="l" eaLnBrk="1" hangingPunct="1">
              <a:spcBef>
                <a:spcPct val="50000"/>
              </a:spcBef>
            </a:pPr>
            <a:r>
              <a:rPr lang="en-US" sz="2000" b="0" dirty="0">
                <a:solidFill>
                  <a:schemeClr val="hlink"/>
                </a:solidFill>
              </a:rPr>
              <a:t>Template </a:t>
            </a:r>
            <a:r>
              <a:rPr lang="en-US" sz="2000" b="0" dirty="0" smtClean="0">
                <a:solidFill>
                  <a:schemeClr val="hlink"/>
                </a:solidFill>
              </a:rPr>
              <a:t>with Guidance</a:t>
            </a:r>
            <a:endParaRPr lang="en-US" sz="2000" b="0" dirty="0">
              <a:solidFill>
                <a:schemeClr val="hlink"/>
              </a:solidFill>
            </a:endParaRPr>
          </a:p>
          <a:p>
            <a:pPr algn="l" eaLnBrk="1" hangingPunct="1">
              <a:spcBef>
                <a:spcPct val="50000"/>
              </a:spcBef>
            </a:pPr>
            <a:endParaRPr lang="en-US" sz="2000" b="0" dirty="0">
              <a:solidFill>
                <a:schemeClr val="hlink"/>
              </a:solidFill>
            </a:endParaRPr>
          </a:p>
          <a:p>
            <a:pPr algn="l" eaLnBrk="1" hangingPunct="1">
              <a:spcBef>
                <a:spcPct val="50000"/>
              </a:spcBef>
            </a:pPr>
            <a:r>
              <a:rPr lang="en-US" sz="1600" b="0" dirty="0">
                <a:solidFill>
                  <a:schemeClr val="hlink"/>
                </a:solidFill>
              </a:rPr>
              <a:t>&lt;CTL NAME&gt;</a:t>
            </a:r>
          </a:p>
          <a:p>
            <a:pPr algn="l" eaLnBrk="1" hangingPunct="1">
              <a:spcBef>
                <a:spcPct val="50000"/>
              </a:spcBef>
            </a:pPr>
            <a:r>
              <a:rPr lang="en-US" sz="1600" b="0" dirty="0">
                <a:solidFill>
                  <a:schemeClr val="hlink"/>
                </a:solidFill>
              </a:rPr>
              <a:t>Client Technical Advisor, &lt;CLIENT NAME&gt;</a:t>
            </a:r>
          </a:p>
          <a:p>
            <a:pPr algn="l" eaLnBrk="1" hangingPunct="1">
              <a:spcBef>
                <a:spcPct val="50000"/>
              </a:spcBef>
            </a:pPr>
            <a:r>
              <a:rPr lang="en-US" sz="1600" b="0" dirty="0">
                <a:solidFill>
                  <a:schemeClr val="hlink"/>
                </a:solidFill>
              </a:rPr>
              <a:t>&lt;DATE&gt;</a:t>
            </a:r>
          </a:p>
        </p:txBody>
      </p:sp>
    </p:spTree>
    <p:extLst>
      <p:ext uri="{BB962C8B-B14F-4D97-AF65-F5344CB8AC3E}">
        <p14:creationId xmlns:p14="http://schemas.microsoft.com/office/powerpoint/2010/main" val="430889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dirty="0" smtClean="0">
                <a:latin typeface="Arial" charset="0"/>
              </a:rPr>
              <a:t>4. Technical </a:t>
            </a:r>
            <a:r>
              <a:rPr lang="en-US" dirty="0">
                <a:latin typeface="Arial" charset="0"/>
              </a:rPr>
              <a:t>Account Overview (2-3 slides)  </a:t>
            </a:r>
            <a:r>
              <a:rPr lang="en-US" dirty="0">
                <a:solidFill>
                  <a:srgbClr val="008000"/>
                </a:solidFill>
                <a:latin typeface="Arial" charset="0"/>
              </a:rPr>
              <a:t>(+7, +1)</a:t>
            </a:r>
          </a:p>
        </p:txBody>
      </p:sp>
      <p:sp>
        <p:nvSpPr>
          <p:cNvPr id="38914" name="Content Placeholder 1"/>
          <p:cNvSpPr>
            <a:spLocks noGrp="1"/>
          </p:cNvSpPr>
          <p:nvPr>
            <p:ph idx="1"/>
          </p:nvPr>
        </p:nvSpPr>
        <p:spPr>
          <a:xfrm>
            <a:off x="182563" y="1066800"/>
            <a:ext cx="8686800" cy="4479925"/>
          </a:xfrm>
        </p:spPr>
        <p:txBody>
          <a:bodyPr/>
          <a:lstStyle/>
          <a:p>
            <a:r>
              <a:rPr lang="en-US" sz="1200" b="1">
                <a:latin typeface="Arial" charset="0"/>
              </a:rPr>
              <a:t>Types and categories of content:</a:t>
            </a:r>
          </a:p>
          <a:p>
            <a:pPr lvl="1"/>
            <a:r>
              <a:rPr lang="en-US" sz="1200">
                <a:latin typeface="Arial" charset="0"/>
              </a:rPr>
              <a:t>Environment overview (platforms, OSes, storage, etc.)</a:t>
            </a:r>
          </a:p>
          <a:p>
            <a:pPr lvl="1"/>
            <a:r>
              <a:rPr lang="en-US" sz="1200">
                <a:latin typeface="Arial" charset="0"/>
              </a:rPr>
              <a:t>Significant services presence (SO, long running GBS engagements, Lab services, etc)</a:t>
            </a:r>
          </a:p>
          <a:p>
            <a:pPr lvl="1"/>
            <a:r>
              <a:rPr lang="en-US" sz="1200">
                <a:latin typeface="Arial" charset="0"/>
              </a:rPr>
              <a:t>Overview covering historic and current view of IBM and our solutions.</a:t>
            </a:r>
          </a:p>
          <a:p>
            <a:pPr lvl="1"/>
            <a:r>
              <a:rPr lang="en-US" sz="1200">
                <a:latin typeface="Arial" charset="0"/>
              </a:rPr>
              <a:t>Architectural standards, both declared and de facto</a:t>
            </a:r>
          </a:p>
          <a:p>
            <a:pPr lvl="1"/>
            <a:r>
              <a:rPr lang="en-US" sz="1200">
                <a:latin typeface="Arial" charset="0"/>
              </a:rPr>
              <a:t>PMR History (utilize SmartCare)</a:t>
            </a:r>
          </a:p>
          <a:p>
            <a:pPr lvl="1"/>
            <a:endParaRPr lang="en-US" sz="1200">
              <a:latin typeface="Arial" charset="0"/>
            </a:endParaRPr>
          </a:p>
          <a:p>
            <a:r>
              <a:rPr lang="en-US" sz="1200" b="1">
                <a:latin typeface="Arial" charset="0"/>
              </a:rPr>
              <a:t>Usage and intended consumers:</a:t>
            </a:r>
          </a:p>
          <a:p>
            <a:pPr lvl="1"/>
            <a:r>
              <a:rPr lang="en-US" sz="1200">
                <a:latin typeface="Arial" charset="0"/>
              </a:rPr>
              <a:t>Intended as a general, very high-level overview of the client</a:t>
            </a:r>
            <a:r>
              <a:rPr lang="ja-JP" altLang="en-US" sz="1200">
                <a:latin typeface="Arial" charset="0"/>
              </a:rPr>
              <a:t>’</a:t>
            </a:r>
            <a:r>
              <a:rPr lang="en-US" altLang="ja-JP" sz="1200">
                <a:latin typeface="Arial" charset="0"/>
              </a:rPr>
              <a:t>s enterprise environmental landscape.</a:t>
            </a:r>
          </a:p>
          <a:p>
            <a:pPr lvl="1"/>
            <a:r>
              <a:rPr lang="en-US" sz="1200">
                <a:latin typeface="Arial" charset="0"/>
              </a:rPr>
              <a:t>Provide normative guidance to brand sellers regarding historic and current views of key IBM solutions or IBM brand in general.</a:t>
            </a:r>
          </a:p>
          <a:p>
            <a:pPr lvl="1"/>
            <a:r>
              <a:rPr lang="en-US" sz="1200">
                <a:latin typeface="Arial" charset="0"/>
              </a:rPr>
              <a:t>Complete content for what we know. Where there is good coverage (industry accounts), this overview should be reasonably complete. Where there is light coverage, the overview will reflect information that know. </a:t>
            </a:r>
          </a:p>
          <a:p>
            <a:endParaRPr lang="en-US" sz="1200">
              <a:latin typeface="Arial" charset="0"/>
            </a:endParaRPr>
          </a:p>
          <a:p>
            <a:r>
              <a:rPr lang="en-US" sz="1200" b="1">
                <a:latin typeface="Arial" charset="0"/>
              </a:rPr>
              <a:t>Creation guidance:</a:t>
            </a:r>
          </a:p>
          <a:p>
            <a:pPr lvl="1"/>
            <a:r>
              <a:rPr lang="en-US" sz="1200">
                <a:latin typeface="Arial" charset="0"/>
              </a:rPr>
              <a:t>Get a copy of the client</a:t>
            </a:r>
            <a:r>
              <a:rPr lang="en-CA" sz="1200">
                <a:latin typeface="Arial" charset="0"/>
              </a:rPr>
              <a:t>’</a:t>
            </a:r>
            <a:r>
              <a:rPr lang="en-US" altLang="ja-JP" sz="1200">
                <a:latin typeface="Arial" charset="0"/>
              </a:rPr>
              <a:t>s IT Strategy and proposed funded initiatives plan </a:t>
            </a:r>
          </a:p>
          <a:p>
            <a:pPr lvl="1"/>
            <a:r>
              <a:rPr lang="en-US" sz="1200">
                <a:latin typeface="Arial" charset="0"/>
              </a:rPr>
              <a:t>Get a copy of the client</a:t>
            </a:r>
            <a:r>
              <a:rPr lang="en-CA" sz="1200">
                <a:latin typeface="Arial" charset="0"/>
              </a:rPr>
              <a:t>’</a:t>
            </a:r>
            <a:r>
              <a:rPr lang="en-US" altLang="ja-JP" sz="1200">
                <a:latin typeface="Arial" charset="0"/>
              </a:rPr>
              <a:t>s EA to pull out governance process or model</a:t>
            </a:r>
          </a:p>
          <a:p>
            <a:pPr lvl="1"/>
            <a:r>
              <a:rPr lang="en-US" sz="1200">
                <a:latin typeface="Arial" charset="0"/>
              </a:rPr>
              <a:t>Get a copy of the installed inventory report and installed software report to map to the EA and IT Strategy</a:t>
            </a:r>
          </a:p>
          <a:p>
            <a:pPr lvl="1"/>
            <a:r>
              <a:rPr lang="en-US" sz="1200">
                <a:latin typeface="Arial" charset="0"/>
              </a:rPr>
              <a:t>Some minor insight may be gleaned from the client Smart Care report</a:t>
            </a:r>
          </a:p>
          <a:p>
            <a:pPr lvl="1"/>
            <a:r>
              <a:rPr lang="en-US" sz="1200">
                <a:latin typeface="Arial" charset="0"/>
              </a:rPr>
              <a:t>Look at the client’s job postings to find areas where they are expanding, what projects they are hiring for, and technologies they are using</a:t>
            </a:r>
          </a:p>
          <a:p>
            <a:endParaRPr lang="en-US" sz="1200">
              <a:latin typeface="Arial" charset="0"/>
            </a:endParaRPr>
          </a:p>
        </p:txBody>
      </p:sp>
      <p:sp>
        <p:nvSpPr>
          <p:cNvPr id="38915" name="TextBox 5"/>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3891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C20FBD29-02BD-384F-B688-7BE32A6BDD3A}" type="slidenum">
              <a:rPr lang="en-US" sz="800" b="0">
                <a:cs typeface="Arial" charset="0"/>
              </a:rPr>
              <a:pPr eaLnBrk="1" hangingPunct="1"/>
              <a:t>10</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28600" y="622300"/>
            <a:ext cx="8686800" cy="639763"/>
          </a:xfrm>
        </p:spPr>
        <p:txBody>
          <a:bodyPr/>
          <a:lstStyle/>
          <a:p>
            <a:pPr eaLnBrk="1" hangingPunct="1"/>
            <a:r>
              <a:rPr lang="en-US">
                <a:latin typeface="Arial" charset="0"/>
              </a:rPr>
              <a:t>Technical Account Overview (Inventory) </a:t>
            </a:r>
          </a:p>
        </p:txBody>
      </p:sp>
      <p:sp>
        <p:nvSpPr>
          <p:cNvPr id="40962" name="TextBox 10"/>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2" name="Table 1"/>
          <p:cNvGraphicFramePr>
            <a:graphicFrameLocks noGrp="1"/>
          </p:cNvGraphicFramePr>
          <p:nvPr/>
        </p:nvGraphicFramePr>
        <p:xfrm>
          <a:off x="304800" y="1752600"/>
          <a:ext cx="8382000" cy="3475039"/>
        </p:xfrm>
        <a:graphic>
          <a:graphicData uri="http://schemas.openxmlformats.org/drawingml/2006/table">
            <a:tbl>
              <a:tblPr firstRow="1" bandRow="1">
                <a:tableStyleId>{5C22544A-7EE6-4342-B048-85BDC9FD1C3A}</a:tableStyleId>
              </a:tblPr>
              <a:tblGrid>
                <a:gridCol w="1397000"/>
                <a:gridCol w="1397000"/>
                <a:gridCol w="1397000"/>
                <a:gridCol w="1397000"/>
                <a:gridCol w="1397000"/>
                <a:gridCol w="1397000"/>
              </a:tblGrid>
              <a:tr h="731587">
                <a:tc>
                  <a:txBody>
                    <a:bodyPr/>
                    <a:lstStyle/>
                    <a:p>
                      <a:r>
                        <a:rPr lang="en-US" sz="1400" dirty="0" smtClean="0"/>
                        <a:t>Brand</a:t>
                      </a:r>
                      <a:endParaRPr lang="en-US" sz="1400" dirty="0"/>
                    </a:p>
                  </a:txBody>
                  <a:tcPr marT="45724" marB="45724"/>
                </a:tc>
                <a:tc>
                  <a:txBody>
                    <a:bodyPr/>
                    <a:lstStyle/>
                    <a:p>
                      <a:r>
                        <a:rPr lang="en-US" sz="1400" dirty="0" smtClean="0"/>
                        <a:t>Architectural</a:t>
                      </a:r>
                      <a:r>
                        <a:rPr lang="en-US" sz="1400" baseline="0" dirty="0" smtClean="0"/>
                        <a:t> Doman</a:t>
                      </a:r>
                      <a:endParaRPr lang="en-US" sz="1400" dirty="0"/>
                    </a:p>
                  </a:txBody>
                  <a:tcPr marT="45724" marB="45724"/>
                </a:tc>
                <a:tc>
                  <a:txBody>
                    <a:bodyPr/>
                    <a:lstStyle/>
                    <a:p>
                      <a:r>
                        <a:rPr lang="en-US" sz="1400" dirty="0" smtClean="0"/>
                        <a:t>Sub Domain</a:t>
                      </a:r>
                      <a:endParaRPr lang="en-US" sz="1400" dirty="0"/>
                    </a:p>
                  </a:txBody>
                  <a:tcPr marT="45724" marB="45724"/>
                </a:tc>
                <a:tc>
                  <a:txBody>
                    <a:bodyPr/>
                    <a:lstStyle/>
                    <a:p>
                      <a:r>
                        <a:rPr lang="en-US" sz="1400" dirty="0" smtClean="0"/>
                        <a:t>IBM</a:t>
                      </a:r>
                      <a:r>
                        <a:rPr lang="en-US" sz="1400" baseline="0" dirty="0" smtClean="0"/>
                        <a:t> Dominant (Y/N)</a:t>
                      </a:r>
                      <a:endParaRPr lang="en-US" sz="1400" dirty="0"/>
                    </a:p>
                  </a:txBody>
                  <a:tcPr marT="45724" marB="45724"/>
                </a:tc>
                <a:tc>
                  <a:txBody>
                    <a:bodyPr/>
                    <a:lstStyle/>
                    <a:p>
                      <a:r>
                        <a:rPr lang="en-US" sz="1400" dirty="0" smtClean="0"/>
                        <a:t>IBM</a:t>
                      </a:r>
                      <a:r>
                        <a:rPr lang="en-US" sz="1400" baseline="0" dirty="0" smtClean="0"/>
                        <a:t> Product Installed</a:t>
                      </a:r>
                      <a:endParaRPr lang="en-US" sz="1400" dirty="0"/>
                    </a:p>
                  </a:txBody>
                  <a:tcPr marT="45724" marB="45724"/>
                </a:tc>
                <a:tc>
                  <a:txBody>
                    <a:bodyPr/>
                    <a:lstStyle/>
                    <a:p>
                      <a:r>
                        <a:rPr lang="en-US" sz="1400" dirty="0" smtClean="0"/>
                        <a:t>Competitive Product Installed</a:t>
                      </a:r>
                      <a:endParaRPr lang="en-US" sz="1400" dirty="0"/>
                    </a:p>
                  </a:txBody>
                  <a:tcPr marT="45724" marB="45724"/>
                </a:tc>
              </a:tr>
              <a:tr h="304828">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r>
              <a:tr h="304828">
                <a:tc>
                  <a:txBody>
                    <a:bodyPr/>
                    <a:lstStyle/>
                    <a:p>
                      <a:endParaRPr lang="en-US" sz="1400" dirty="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c>
                  <a:txBody>
                    <a:bodyPr/>
                    <a:lstStyle/>
                    <a:p>
                      <a:endParaRPr lang="en-US" sz="1400"/>
                    </a:p>
                  </a:txBody>
                  <a:tcPr marT="45724" marB="45724"/>
                </a:tc>
              </a:tr>
              <a:tr h="304828">
                <a:tc>
                  <a:txBody>
                    <a:bodyPr/>
                    <a:lstStyle/>
                    <a:p>
                      <a:endParaRPr lang="en-US" sz="1400" dirty="0"/>
                    </a:p>
                  </a:txBody>
                  <a:tcPr marT="45724" marB="45724"/>
                </a:tc>
                <a:tc>
                  <a:txBody>
                    <a:bodyPr/>
                    <a:lstStyle/>
                    <a:p>
                      <a:endParaRPr lang="en-US" sz="140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dirty="0"/>
                    </a:p>
                  </a:txBody>
                  <a:tcPr marT="45724" marB="45724"/>
                </a:tc>
                <a:tc>
                  <a:txBody>
                    <a:bodyPr/>
                    <a:lstStyle/>
                    <a:p>
                      <a:endParaRPr lang="en-US" sz="140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dirty="0"/>
                    </a:p>
                  </a:txBody>
                  <a:tcPr marT="45724" marB="45724"/>
                </a:tc>
                <a:tc>
                  <a:txBody>
                    <a:bodyPr/>
                    <a:lstStyle/>
                    <a:p>
                      <a:endParaRPr lang="en-US" sz="140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dirty="0"/>
                    </a:p>
                  </a:txBody>
                  <a:tcPr marT="45724" marB="45724"/>
                </a:tc>
                <a:tc>
                  <a:txBody>
                    <a:bodyPr/>
                    <a:lstStyle/>
                    <a:p>
                      <a:endParaRPr lang="en-US" sz="140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r h="304828">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c>
                  <a:txBody>
                    <a:bodyPr/>
                    <a:lstStyle/>
                    <a:p>
                      <a:endParaRPr lang="en-US" sz="1400" dirty="0"/>
                    </a:p>
                  </a:txBody>
                  <a:tcPr marT="45724" marB="45724"/>
                </a:tc>
              </a:tr>
            </a:tbl>
          </a:graphicData>
        </a:graphic>
      </p:graphicFrame>
      <p:sp>
        <p:nvSpPr>
          <p:cNvPr id="41042" name="TextBox 2"/>
          <p:cNvSpPr txBox="1">
            <a:spLocks noChangeArrowheads="1"/>
          </p:cNvSpPr>
          <p:nvPr/>
        </p:nvSpPr>
        <p:spPr bwMode="auto">
          <a:xfrm>
            <a:off x="304800" y="1219200"/>
            <a:ext cx="3365500" cy="29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buFont typeface="Arial" charset="0"/>
              <a:buChar char="•"/>
            </a:pPr>
            <a:r>
              <a:rPr lang="en-US" b="0"/>
              <a:t>Supporting commentary and context</a:t>
            </a:r>
          </a:p>
        </p:txBody>
      </p:sp>
      <p:sp>
        <p:nvSpPr>
          <p:cNvPr id="41043" name="TextBox 10"/>
          <p:cNvSpPr txBox="1">
            <a:spLocks noChangeArrowheads="1"/>
          </p:cNvSpPr>
          <p:nvPr/>
        </p:nvSpPr>
        <p:spPr bwMode="auto">
          <a:xfrm>
            <a:off x="304800" y="5688013"/>
            <a:ext cx="3633788" cy="48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buFont typeface="Arial" charset="0"/>
              <a:buChar char="•"/>
            </a:pPr>
            <a:r>
              <a:rPr lang="en-US" b="0"/>
              <a:t>Use the sample to populate the list </a:t>
            </a:r>
          </a:p>
          <a:p>
            <a:pPr algn="l" eaLnBrk="1" hangingPunct="1">
              <a:buFont typeface="Arial" charset="0"/>
              <a:buChar char="•"/>
            </a:pPr>
            <a:r>
              <a:rPr lang="en-US" b="0"/>
              <a:t>Be sure to include services components</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4104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3AD176A0-F82D-1C47-8B9A-3CAE654AAEFB}" type="slidenum">
              <a:rPr lang="en-US" sz="800" b="0">
                <a:cs typeface="Arial" charset="0"/>
              </a:rPr>
              <a:pPr eaLnBrk="1" hangingPunct="1"/>
              <a:t>11</a:t>
            </a:fld>
            <a:endParaRPr lang="en-US" sz="800" b="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smtClean="0">
                <a:latin typeface="Arial" charset="0"/>
              </a:rPr>
              <a:t>5. IBM </a:t>
            </a:r>
            <a:r>
              <a:rPr lang="en-US" dirty="0">
                <a:latin typeface="Arial" charset="0"/>
              </a:rPr>
              <a:t>(ART/THA) Gap Analysis Summary (3-12 slides) </a:t>
            </a:r>
            <a:r>
              <a:rPr lang="en-US" dirty="0">
                <a:solidFill>
                  <a:srgbClr val="008000"/>
                </a:solidFill>
                <a:latin typeface="Arial" charset="0"/>
              </a:rPr>
              <a:t>(+8, +3)</a:t>
            </a:r>
          </a:p>
        </p:txBody>
      </p:sp>
      <p:sp>
        <p:nvSpPr>
          <p:cNvPr id="48131" name="Content Placeholder 1"/>
          <p:cNvSpPr>
            <a:spLocks noGrp="1"/>
          </p:cNvSpPr>
          <p:nvPr>
            <p:ph idx="1"/>
          </p:nvPr>
        </p:nvSpPr>
        <p:spPr>
          <a:xfrm>
            <a:off x="182563" y="990600"/>
            <a:ext cx="8686800" cy="4479925"/>
          </a:xfrm>
        </p:spPr>
        <p:txBody>
          <a:bodyPr/>
          <a:lstStyle/>
          <a:p>
            <a:pPr>
              <a:defRPr/>
            </a:pPr>
            <a:r>
              <a:rPr lang="en-US" sz="1050" b="1" dirty="0">
                <a:latin typeface="Arial" charset="0"/>
              </a:rPr>
              <a:t>Types and categories of content:</a:t>
            </a:r>
          </a:p>
          <a:p>
            <a:pPr lvl="1">
              <a:defRPr/>
            </a:pPr>
            <a:r>
              <a:rPr lang="en-US" sz="1050" dirty="0">
                <a:latin typeface="Arial" charset="0"/>
              </a:rPr>
              <a:t>IBM (CTL, brand technical leaders, etc.) gap analysis current client IT capabilities </a:t>
            </a:r>
            <a:r>
              <a:rPr lang="en-US" sz="1050" dirty="0" err="1">
                <a:latin typeface="Arial" charset="0"/>
              </a:rPr>
              <a:t>vs</a:t>
            </a:r>
            <a:r>
              <a:rPr lang="en-US" sz="1050" dirty="0">
                <a:latin typeface="Arial" charset="0"/>
              </a:rPr>
              <a:t> stated objectives using the ART/THA tool</a:t>
            </a:r>
          </a:p>
          <a:p>
            <a:pPr lvl="2">
              <a:defRPr/>
            </a:pPr>
            <a:r>
              <a:rPr lang="en-US" sz="1050" dirty="0">
                <a:latin typeface="Arial" charset="0"/>
              </a:rPr>
              <a:t>Utilize any SWG or brand gap analysis (used to be Software Step Up)</a:t>
            </a:r>
          </a:p>
          <a:p>
            <a:pPr lvl="2">
              <a:defRPr/>
            </a:pPr>
            <a:r>
              <a:rPr lang="en-US" sz="1050" dirty="0">
                <a:latin typeface="Arial" charset="0"/>
              </a:rPr>
              <a:t>Opportunities/projects are selected from the capabilities that are most impactful to the business and of high priority.</a:t>
            </a:r>
          </a:p>
          <a:p>
            <a:pPr lvl="1">
              <a:defRPr/>
            </a:pPr>
            <a:r>
              <a:rPr lang="en-US" sz="1050" dirty="0">
                <a:latin typeface="Arial" charset="0"/>
              </a:rPr>
              <a:t>Comparison to last years TAP to see progress made or lack thereof on a year over year basis.</a:t>
            </a:r>
          </a:p>
          <a:p>
            <a:pPr lvl="1">
              <a:defRPr/>
            </a:pPr>
            <a:r>
              <a:rPr lang="en-US" sz="1050" dirty="0">
                <a:latin typeface="Arial" charset="0"/>
              </a:rPr>
              <a:t>Should align and be correlated to both of the stated goals &amp; objectives from the previous two sections.</a:t>
            </a:r>
          </a:p>
          <a:p>
            <a:pPr lvl="1">
              <a:defRPr/>
            </a:pPr>
            <a:r>
              <a:rPr lang="en-US" sz="1050" dirty="0">
                <a:latin typeface="Arial" charset="0"/>
              </a:rPr>
              <a:t>Industry Client Accounts Big Play Initiative</a:t>
            </a:r>
          </a:p>
          <a:p>
            <a:pPr>
              <a:defRPr/>
            </a:pPr>
            <a:r>
              <a:rPr lang="en-US" sz="1050" b="1" dirty="0">
                <a:latin typeface="Arial" charset="0"/>
              </a:rPr>
              <a:t>Usage and intended consumers:</a:t>
            </a:r>
          </a:p>
          <a:p>
            <a:pPr lvl="1">
              <a:defRPr/>
            </a:pPr>
            <a:r>
              <a:rPr lang="en-US" sz="1050" dirty="0">
                <a:latin typeface="Arial" charset="0"/>
              </a:rPr>
              <a:t>Used by the CTL, technical and brand sellers to score the “</a:t>
            </a:r>
            <a:r>
              <a:rPr lang="en-US" altLang="ja-JP" sz="1050" dirty="0">
                <a:latin typeface="Arial" charset="0"/>
              </a:rPr>
              <a:t>as-is</a:t>
            </a:r>
            <a:r>
              <a:rPr lang="en-CA" altLang="ja-JP" sz="1050" dirty="0">
                <a:latin typeface="Arial" charset="0"/>
              </a:rPr>
              <a:t>”</a:t>
            </a:r>
            <a:r>
              <a:rPr lang="en-US" altLang="ja-JP" sz="1050" dirty="0">
                <a:latin typeface="Arial" charset="0"/>
              </a:rPr>
              <a:t> state of the client vs. the desired/targeted “to-be</a:t>
            </a:r>
            <a:r>
              <a:rPr lang="en-CA" altLang="ja-JP" sz="1050" dirty="0">
                <a:latin typeface="Arial" charset="0"/>
              </a:rPr>
              <a:t>” </a:t>
            </a:r>
            <a:r>
              <a:rPr lang="en-US" altLang="ja-JP" sz="1050" dirty="0">
                <a:latin typeface="Arial" charset="0"/>
              </a:rPr>
              <a:t>for the projected period (assuming one year) to identify the size of the gap (opportunity) across a multi-dimensional set of predefined capabilities.</a:t>
            </a:r>
          </a:p>
          <a:p>
            <a:pPr lvl="1">
              <a:defRPr/>
            </a:pPr>
            <a:r>
              <a:rPr lang="en-US" sz="1050" dirty="0">
                <a:latin typeface="Arial" charset="0"/>
              </a:rPr>
              <a:t>Used by CTL and technical and brand sellers to align viewpoint regarding the client (as applicable and possible).</a:t>
            </a:r>
          </a:p>
          <a:p>
            <a:pPr lvl="1">
              <a:defRPr/>
            </a:pPr>
            <a:r>
              <a:rPr lang="en-US" sz="1050" dirty="0">
                <a:latin typeface="Arial" charset="0"/>
              </a:rPr>
              <a:t>Used as input to larger account planning </a:t>
            </a:r>
          </a:p>
          <a:p>
            <a:pPr lvl="1">
              <a:defRPr/>
            </a:pPr>
            <a:r>
              <a:rPr lang="en-US" sz="1050" dirty="0">
                <a:latin typeface="Arial" charset="0"/>
              </a:rPr>
              <a:t>This section could be </a:t>
            </a:r>
            <a:r>
              <a:rPr lang="ja-JP" altLang="en-US" sz="1050" dirty="0">
                <a:latin typeface="Arial" charset="0"/>
              </a:rPr>
              <a:t>‘</a:t>
            </a:r>
            <a:r>
              <a:rPr lang="en-US" altLang="ja-JP" sz="1050" dirty="0">
                <a:latin typeface="Arial" charset="0"/>
              </a:rPr>
              <a:t>torn out</a:t>
            </a:r>
            <a:r>
              <a:rPr lang="ja-JP" altLang="en-US" sz="1050" dirty="0">
                <a:latin typeface="Arial" charset="0"/>
              </a:rPr>
              <a:t>’</a:t>
            </a:r>
            <a:r>
              <a:rPr lang="en-US" altLang="ja-JP" sz="1050" dirty="0">
                <a:latin typeface="Arial" charset="0"/>
              </a:rPr>
              <a:t> and used as an independent working document with brand sellers/leaders.</a:t>
            </a:r>
          </a:p>
          <a:p>
            <a:pPr>
              <a:defRPr/>
            </a:pPr>
            <a:r>
              <a:rPr lang="en-US" sz="1050" b="1" dirty="0">
                <a:latin typeface="Arial" charset="0"/>
              </a:rPr>
              <a:t>Creation guidance:</a:t>
            </a:r>
          </a:p>
          <a:p>
            <a:pPr lvl="1">
              <a:defRPr/>
            </a:pPr>
            <a:r>
              <a:rPr lang="en-US" sz="1000" dirty="0" smtClean="0">
                <a:latin typeface="Arial" charset="0"/>
              </a:rPr>
              <a:t>Conduct a ART/THA workshop with the client team to assess current and target state of IT capabilities and determine gaps</a:t>
            </a:r>
          </a:p>
          <a:p>
            <a:pPr lvl="2">
              <a:defRPr/>
            </a:pPr>
            <a:r>
              <a:rPr lang="en-US" sz="1000" dirty="0" smtClean="0">
                <a:latin typeface="Arial" charset="0"/>
              </a:rPr>
              <a:t>If Industry/Integrated account, conduct the full assessment of all capabilities and the CAMSS assessment </a:t>
            </a:r>
          </a:p>
          <a:p>
            <a:pPr lvl="2">
              <a:defRPr/>
            </a:pPr>
            <a:r>
              <a:rPr lang="en-US" sz="1000" dirty="0" smtClean="0">
                <a:latin typeface="Arial" charset="0"/>
              </a:rPr>
              <a:t>If Enterprise account, conduct the CAMSS assessment and selected capabilities from the full assessment based on knowledge</a:t>
            </a:r>
          </a:p>
          <a:p>
            <a:pPr marL="682625" lvl="2" indent="0">
              <a:buFontTx/>
              <a:buNone/>
              <a:defRPr/>
            </a:pPr>
            <a:r>
              <a:rPr lang="en-US" sz="1000" dirty="0" smtClean="0">
                <a:latin typeface="Arial" charset="0"/>
                <a:hlinkClick r:id="rId3"/>
              </a:rPr>
              <a:t>https://w3-connections.ibm.com/wikis/home?lang=en-us#!/wiki/Component%20Infrastructure%20Roadmap/page/New%20Users</a:t>
            </a:r>
            <a:endParaRPr lang="en-US" sz="1000" dirty="0" smtClean="0">
              <a:latin typeface="Arial" charset="0"/>
            </a:endParaRPr>
          </a:p>
          <a:p>
            <a:pPr lvl="1">
              <a:defRPr/>
            </a:pPr>
            <a:r>
              <a:rPr lang="en-US" sz="1050" dirty="0" smtClean="0">
                <a:latin typeface="Arial" charset="0"/>
              </a:rPr>
              <a:t>Conduct a Cloud Assessment</a:t>
            </a:r>
          </a:p>
          <a:p>
            <a:pPr lvl="1">
              <a:defRPr/>
            </a:pPr>
            <a:r>
              <a:rPr lang="en-US" sz="1050" dirty="0" smtClean="0">
                <a:latin typeface="Arial" charset="0"/>
              </a:rPr>
              <a:t>For </a:t>
            </a:r>
            <a:r>
              <a:rPr lang="en-US" sz="1050" dirty="0">
                <a:latin typeface="Arial" charset="0"/>
              </a:rPr>
              <a:t>Industry Clients: Create a BCIS workload POV with your </a:t>
            </a:r>
            <a:r>
              <a:rPr lang="en-US" sz="1050" dirty="0" err="1">
                <a:latin typeface="Arial" charset="0"/>
              </a:rPr>
              <a:t>zCA</a:t>
            </a:r>
            <a:r>
              <a:rPr lang="en-US" sz="1050" dirty="0">
                <a:latin typeface="Arial" charset="0"/>
              </a:rPr>
              <a:t> or SA as the BCIS (HES) technical lead.  The goal is to have an agreed to strategy for workloads that will be targeted to System z, Power and storage</a:t>
            </a:r>
          </a:p>
          <a:p>
            <a:pPr lvl="1">
              <a:defRPr/>
            </a:pPr>
            <a:r>
              <a:rPr lang="en-US" sz="1050" dirty="0">
                <a:latin typeface="Arial" charset="0"/>
              </a:rPr>
              <a:t>Get a copy of the client</a:t>
            </a:r>
            <a:r>
              <a:rPr lang="en-CA" sz="1050" dirty="0">
                <a:latin typeface="Arial" charset="0"/>
              </a:rPr>
              <a:t>’</a:t>
            </a:r>
            <a:r>
              <a:rPr lang="en-US" altLang="ja-JP" sz="1050" dirty="0">
                <a:latin typeface="Arial" charset="0"/>
              </a:rPr>
              <a:t>s IT Strategy and proposed funded initiatives plan</a:t>
            </a:r>
          </a:p>
          <a:p>
            <a:pPr lvl="1">
              <a:defRPr/>
            </a:pPr>
            <a:r>
              <a:rPr lang="en-US" sz="1050" dirty="0">
                <a:latin typeface="Arial" charset="0"/>
              </a:rPr>
              <a:t>If an SO account, discuss with the account Chief Architect or Chief Engineer</a:t>
            </a:r>
          </a:p>
          <a:p>
            <a:pPr lvl="1">
              <a:defRPr/>
            </a:pPr>
            <a:r>
              <a:rPr lang="en-US" sz="1050" dirty="0">
                <a:latin typeface="Arial" charset="0"/>
              </a:rPr>
              <a:t>Engage with brand technical leaders servicing the account (SCA, SA, specialists, etc.)</a:t>
            </a:r>
          </a:p>
          <a:p>
            <a:pPr lvl="1">
              <a:defRPr/>
            </a:pPr>
            <a:r>
              <a:rPr lang="en-US" sz="1050" dirty="0">
                <a:latin typeface="Arial" charset="0"/>
              </a:rPr>
              <a:t>Industry Client Accounts have Big Play Initiatives (taking a disruptive play to the client to consider innovative thinking)</a:t>
            </a:r>
          </a:p>
          <a:p>
            <a:pPr>
              <a:defRPr/>
            </a:pPr>
            <a:endParaRPr lang="en-US" sz="1050" dirty="0">
              <a:latin typeface="Arial" charset="0"/>
            </a:endParaRPr>
          </a:p>
          <a:p>
            <a:pPr>
              <a:defRPr/>
            </a:pPr>
            <a:endParaRPr lang="en-US" sz="1050" dirty="0">
              <a:latin typeface="Arial" charset="0"/>
            </a:endParaRPr>
          </a:p>
        </p:txBody>
      </p:sp>
      <p:sp>
        <p:nvSpPr>
          <p:cNvPr id="50179" name="TextBox 5"/>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5018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CBA01928-ED18-AE4A-A4C0-78C0DA8B5D95}" type="slidenum">
              <a:rPr lang="en-US" sz="800" b="0">
                <a:cs typeface="Arial" charset="0"/>
              </a:rPr>
              <a:pPr eaLnBrk="1" hangingPunct="1"/>
              <a:t>12</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atin typeface="Arial" charset="0"/>
              </a:rPr>
              <a:t>IBM (ART/THA) Gap Analysis Summary</a:t>
            </a:r>
          </a:p>
        </p:txBody>
      </p:sp>
      <p:sp>
        <p:nvSpPr>
          <p:cNvPr id="52226" name="Content Placeholder 1"/>
          <p:cNvSpPr>
            <a:spLocks noGrp="1"/>
          </p:cNvSpPr>
          <p:nvPr>
            <p:ph idx="1"/>
          </p:nvPr>
        </p:nvSpPr>
        <p:spPr/>
        <p:txBody>
          <a:bodyPr/>
          <a:lstStyle/>
          <a:p>
            <a:r>
              <a:rPr lang="en-US" b="1">
                <a:latin typeface="Arial" charset="0"/>
              </a:rPr>
              <a:t>ART/THA produces a variety of charts of the assessment and the gaps. Suggest including:</a:t>
            </a:r>
          </a:p>
          <a:p>
            <a:pPr lvl="1"/>
            <a:r>
              <a:rPr lang="en-US">
                <a:latin typeface="Arial" charset="0"/>
              </a:rPr>
              <a:t>Gap assessments by capability</a:t>
            </a:r>
          </a:p>
          <a:p>
            <a:pPr lvl="1"/>
            <a:r>
              <a:rPr lang="en-US">
                <a:latin typeface="Arial" charset="0"/>
              </a:rPr>
              <a:t>Competitive assessment</a:t>
            </a:r>
          </a:p>
          <a:p>
            <a:pPr lvl="1"/>
            <a:r>
              <a:rPr lang="en-US">
                <a:latin typeface="Arial" charset="0"/>
              </a:rPr>
              <a:t>Heat map showing SWOT analysis for each capability</a:t>
            </a:r>
          </a:p>
          <a:p>
            <a:pPr lvl="1"/>
            <a:r>
              <a:rPr lang="en-US">
                <a:latin typeface="Arial" charset="0"/>
              </a:rPr>
              <a:t>Summary list of high priority gaps</a:t>
            </a:r>
          </a:p>
          <a:p>
            <a:pPr lvl="1"/>
            <a:r>
              <a:rPr lang="en-US">
                <a:latin typeface="Arial" charset="0"/>
              </a:rPr>
              <a:t>IT project recommendations from ART/THA and the team to address the high priority gaps</a:t>
            </a:r>
          </a:p>
          <a:p>
            <a:r>
              <a:rPr lang="en-US">
                <a:latin typeface="Arial" charset="0"/>
              </a:rPr>
              <a:t>Other techniques will identity other capabilities that need to be addressed for the initiatives to be successful. </a:t>
            </a:r>
          </a:p>
        </p:txBody>
      </p:sp>
      <p:sp>
        <p:nvSpPr>
          <p:cNvPr id="52227" name="TextBox 5"/>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2" name="Table 1"/>
          <p:cNvGraphicFramePr>
            <a:graphicFrameLocks noGrp="1"/>
          </p:cNvGraphicFramePr>
          <p:nvPr/>
        </p:nvGraphicFramePr>
        <p:xfrm>
          <a:off x="381000" y="4572000"/>
          <a:ext cx="8153400" cy="1620839"/>
        </p:xfrm>
        <a:graphic>
          <a:graphicData uri="http://schemas.openxmlformats.org/drawingml/2006/table">
            <a:tbl>
              <a:tblPr firstRow="1" bandRow="1">
                <a:tableStyleId>{5C22544A-7EE6-4342-B048-85BDC9FD1C3A}</a:tableStyleId>
              </a:tblPr>
              <a:tblGrid>
                <a:gridCol w="1524000"/>
                <a:gridCol w="1524000"/>
                <a:gridCol w="1524000"/>
                <a:gridCol w="3581400"/>
              </a:tblGrid>
              <a:tr h="370913">
                <a:tc>
                  <a:txBody>
                    <a:bodyPr/>
                    <a:lstStyle/>
                    <a:p>
                      <a:r>
                        <a:rPr lang="en-US" sz="1400" dirty="0" smtClean="0"/>
                        <a:t>Capability</a:t>
                      </a:r>
                      <a:endParaRPr lang="en-US" sz="1400" dirty="0"/>
                    </a:p>
                  </a:txBody>
                  <a:tcPr marT="45729" marB="45729"/>
                </a:tc>
                <a:tc>
                  <a:txBody>
                    <a:bodyPr/>
                    <a:lstStyle/>
                    <a:p>
                      <a:r>
                        <a:rPr lang="en-US" sz="1400" dirty="0" smtClean="0"/>
                        <a:t>Current </a:t>
                      </a:r>
                      <a:endParaRPr lang="en-US" sz="1400" dirty="0"/>
                    </a:p>
                  </a:txBody>
                  <a:tcPr marT="45729" marB="45729"/>
                </a:tc>
                <a:tc>
                  <a:txBody>
                    <a:bodyPr/>
                    <a:lstStyle/>
                    <a:p>
                      <a:r>
                        <a:rPr lang="en-US" sz="1400" dirty="0" smtClean="0"/>
                        <a:t>Target</a:t>
                      </a:r>
                      <a:endParaRPr lang="en-US" sz="1400" dirty="0"/>
                    </a:p>
                  </a:txBody>
                  <a:tcPr marT="45729" marB="45729"/>
                </a:tc>
                <a:tc>
                  <a:txBody>
                    <a:bodyPr/>
                    <a:lstStyle/>
                    <a:p>
                      <a:r>
                        <a:rPr lang="en-US" sz="1400" dirty="0" smtClean="0"/>
                        <a:t>Recommendations</a:t>
                      </a:r>
                      <a:endParaRPr lang="en-US" sz="1400" dirty="0"/>
                    </a:p>
                  </a:txBody>
                  <a:tcPr marT="45729" marB="45729"/>
                </a:tc>
              </a:tr>
              <a:tr h="518262">
                <a:tc>
                  <a:txBody>
                    <a:bodyPr/>
                    <a:lstStyle/>
                    <a:p>
                      <a:r>
                        <a:rPr lang="en-US" sz="1400" dirty="0" smtClean="0"/>
                        <a:t>Capability from ART/THA</a:t>
                      </a:r>
                      <a:endParaRPr lang="en-US" sz="1400" dirty="0"/>
                    </a:p>
                  </a:txBody>
                  <a:tcPr marT="45729" marB="45729"/>
                </a:tc>
                <a:tc>
                  <a:txBody>
                    <a:bodyPr/>
                    <a:lstStyle/>
                    <a:p>
                      <a:r>
                        <a:rPr lang="en-US" sz="1400" dirty="0" smtClean="0"/>
                        <a:t>From ART/THA</a:t>
                      </a:r>
                      <a:endParaRPr lang="en-US" sz="1400" dirty="0"/>
                    </a:p>
                  </a:txBody>
                  <a:tcPr marT="45729" marB="45729"/>
                </a:tc>
                <a:tc>
                  <a:txBody>
                    <a:bodyPr/>
                    <a:lstStyle/>
                    <a:p>
                      <a:r>
                        <a:rPr lang="en-US" sz="1400" dirty="0" smtClean="0"/>
                        <a:t>From ART/THA</a:t>
                      </a:r>
                      <a:endParaRPr lang="en-US" sz="1400" dirty="0"/>
                    </a:p>
                  </a:txBody>
                  <a:tcPr marT="45729" marB="45729"/>
                </a:tc>
                <a:tc>
                  <a:txBody>
                    <a:bodyPr/>
                    <a:lstStyle/>
                    <a:p>
                      <a:r>
                        <a:rPr lang="en-US" sz="1400" dirty="0" smtClean="0"/>
                        <a:t>Generated by</a:t>
                      </a:r>
                      <a:r>
                        <a:rPr lang="en-US" sz="1400" baseline="0" dirty="0" smtClean="0"/>
                        <a:t> the team. Tool can guide.</a:t>
                      </a:r>
                      <a:endParaRPr lang="en-US" sz="1400" dirty="0"/>
                    </a:p>
                  </a:txBody>
                  <a:tcPr marT="45729" marB="45729"/>
                </a:tc>
              </a:tr>
              <a:tr h="731664">
                <a:tc>
                  <a:txBody>
                    <a:bodyPr/>
                    <a:lstStyle/>
                    <a:p>
                      <a:r>
                        <a:rPr lang="en-US" sz="1400" dirty="0" smtClean="0"/>
                        <a:t>Other Capability</a:t>
                      </a:r>
                      <a:r>
                        <a:rPr lang="en-US" sz="1400" baseline="0" dirty="0" smtClean="0"/>
                        <a:t> such as org or culture</a:t>
                      </a:r>
                      <a:endParaRPr lang="en-US" sz="1400" dirty="0"/>
                    </a:p>
                  </a:txBody>
                  <a:tcPr marT="45729" marB="45729"/>
                </a:tc>
                <a:tc>
                  <a:txBody>
                    <a:bodyPr/>
                    <a:lstStyle/>
                    <a:p>
                      <a:r>
                        <a:rPr lang="en-US" sz="1400" dirty="0" smtClean="0"/>
                        <a:t>What</a:t>
                      </a:r>
                      <a:r>
                        <a:rPr lang="en-US" sz="1400" baseline="0" dirty="0" smtClean="0"/>
                        <a:t> can they do now</a:t>
                      </a:r>
                      <a:endParaRPr lang="en-US" sz="1400" dirty="0"/>
                    </a:p>
                  </a:txBody>
                  <a:tcPr marT="45729" marB="45729"/>
                </a:tc>
                <a:tc>
                  <a:txBody>
                    <a:bodyPr/>
                    <a:lstStyle/>
                    <a:p>
                      <a:r>
                        <a:rPr lang="en-US" sz="1400" dirty="0" smtClean="0"/>
                        <a:t>What</a:t>
                      </a:r>
                      <a:r>
                        <a:rPr lang="en-US" sz="1400" baseline="0" dirty="0" smtClean="0"/>
                        <a:t> do they need to be able to do.</a:t>
                      </a:r>
                      <a:endParaRPr lang="en-US" sz="1400" dirty="0"/>
                    </a:p>
                  </a:txBody>
                  <a:tcPr marT="45729" marB="45729"/>
                </a:tc>
                <a:tc>
                  <a:txBody>
                    <a:bodyPr/>
                    <a:lstStyle/>
                    <a:p>
                      <a:r>
                        <a:rPr lang="en-US" sz="1400" dirty="0" smtClean="0"/>
                        <a:t>Generated by the</a:t>
                      </a:r>
                      <a:r>
                        <a:rPr lang="en-US" sz="1400" baseline="0" dirty="0" smtClean="0"/>
                        <a:t> team.</a:t>
                      </a:r>
                      <a:endParaRPr lang="en-US" sz="1400" dirty="0"/>
                    </a:p>
                  </a:txBody>
                  <a:tcPr marT="45729" marB="45729"/>
                </a:tc>
              </a:tr>
            </a:tbl>
          </a:graphicData>
        </a:graphic>
      </p:graphicFrame>
      <p:sp>
        <p:nvSpPr>
          <p:cNvPr id="6" name="Footer Placeholder 5"/>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52251" name="Slide Number Placeholder 6"/>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03F1A22A-7A8D-944D-A08E-F65EA6382430}" type="slidenum">
              <a:rPr lang="en-US" sz="800" b="0">
                <a:cs typeface="Arial" charset="0"/>
              </a:rPr>
              <a:pPr eaLnBrk="1" hangingPunct="1"/>
              <a:t>13</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tIns="112608" anchor="ct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Arial" charset="0"/>
              </a:rPr>
              <a:t>6. IBM </a:t>
            </a:r>
            <a:r>
              <a:rPr lang="en-US" dirty="0">
                <a:latin typeface="Arial" charset="0"/>
              </a:rPr>
              <a:t>Projects, Strategy and Plans  (3-6 slides) </a:t>
            </a:r>
            <a:r>
              <a:rPr lang="en-US" dirty="0">
                <a:solidFill>
                  <a:srgbClr val="008000"/>
                </a:solidFill>
                <a:latin typeface="Arial" charset="0"/>
              </a:rPr>
              <a:t>(+10, +8)</a:t>
            </a:r>
          </a:p>
        </p:txBody>
      </p:sp>
      <p:sp>
        <p:nvSpPr>
          <p:cNvPr id="69634" name="Content Placeholder 1"/>
          <p:cNvSpPr>
            <a:spLocks noGrp="1"/>
          </p:cNvSpPr>
          <p:nvPr>
            <p:ph idx="1"/>
          </p:nvPr>
        </p:nvSpPr>
        <p:spPr/>
        <p:txBody>
          <a:bodyPr/>
          <a:lstStyle/>
          <a:p>
            <a:pPr eaLnBrk="1" hangingPunct="1">
              <a:lnSpc>
                <a:spcPct val="102000"/>
              </a:lnSpc>
              <a:buClr>
                <a:srgbClr val="000000"/>
              </a:buClr>
            </a:pPr>
            <a:r>
              <a:rPr lang="en-US" sz="1200" b="1">
                <a:solidFill>
                  <a:srgbClr val="000000"/>
                </a:solidFill>
                <a:latin typeface="Calibri" charset="0"/>
                <a:ea typeface="MS Gothic" charset="0"/>
                <a:cs typeface="MS Gothic" charset="0"/>
              </a:rPr>
              <a:t>Types and categories of content:</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Identify a set of projects that are aligned with client business/IT initiatives, their capabilities (and gaps) and with applicable IBM Strategic Growth initiatives such as CAMSS Growth Initiatives.</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These will become Sales Connect PRJ’s.  </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For each project/PRJ, identify key technical (Sales Connect) milestones including architectural Solution Design activities. </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Identify the CAMSS capabilities that support the project/PRJ and (Sales Connect) milestones. </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Identify the high level architectural components (and technical owner from the tech team) from each brands for each project. </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Produce high-level plan (milestone details) with highlighted immediate next step.</a:t>
            </a:r>
          </a:p>
          <a:p>
            <a:pPr eaLnBrk="1" hangingPunct="1">
              <a:lnSpc>
                <a:spcPct val="102000"/>
              </a:lnSpc>
            </a:pPr>
            <a:r>
              <a:rPr lang="en-US" sz="1200" b="1">
                <a:solidFill>
                  <a:srgbClr val="000000"/>
                </a:solidFill>
                <a:latin typeface="Calibri" charset="0"/>
                <a:ea typeface="MS Gothic" charset="0"/>
                <a:cs typeface="MS Gothic" charset="0"/>
              </a:rPr>
              <a:t>Usage and intended consumers:</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Used as direct input into the account CGSP annual planning cycle and to Sales Connect to record the projects.</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The project/PRJ’s will be used by the architects to manage activities associated with the pursuit. </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Use this as input for the account plan. Create appropriate PRJ’s in Sales Connect to manage activities associated with the pursuit.  </a:t>
            </a:r>
          </a:p>
          <a:p>
            <a:pPr eaLnBrk="1" hangingPunct="1">
              <a:lnSpc>
                <a:spcPct val="102000"/>
              </a:lnSpc>
            </a:pPr>
            <a:r>
              <a:rPr lang="en-US" sz="1200" b="1">
                <a:solidFill>
                  <a:srgbClr val="000000"/>
                </a:solidFill>
                <a:latin typeface="Calibri" charset="0"/>
                <a:ea typeface="MS Gothic" charset="0"/>
                <a:cs typeface="MS Gothic" charset="0"/>
              </a:rPr>
              <a:t>Creation guidance:</a:t>
            </a:r>
          </a:p>
          <a:p>
            <a:pPr lvl="1" eaLnBrk="1" hangingPunct="1">
              <a:lnSpc>
                <a:spcPct val="102000"/>
              </a:lnSpc>
              <a:buClr>
                <a:srgbClr val="000000"/>
              </a:buClr>
              <a:buFont typeface="Arial" charset="0"/>
              <a:buChar char="•"/>
            </a:pPr>
            <a:r>
              <a:rPr lang="en-US" sz="1200">
                <a:solidFill>
                  <a:srgbClr val="000000"/>
                </a:solidFill>
                <a:latin typeface="Calibri" charset="0"/>
                <a:ea typeface="MS Gothic" charset="0"/>
                <a:cs typeface="MS Gothic" charset="0"/>
              </a:rPr>
              <a:t>Utilize the following inputs: </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Client Business/IT initiatives</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CIR workshop results (if exists)</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ART/THA workshop with the client team including CAMSS assessments </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Last year technical account plan (if it exists)</a:t>
            </a:r>
          </a:p>
          <a:p>
            <a:pPr lvl="2" eaLnBrk="1" hangingPunct="1">
              <a:lnSpc>
                <a:spcPct val="102000"/>
              </a:lnSpc>
              <a:buClr>
                <a:srgbClr val="000000"/>
              </a:buClr>
            </a:pPr>
            <a:r>
              <a:rPr lang="en-US" sz="1200">
                <a:solidFill>
                  <a:srgbClr val="000000"/>
                </a:solidFill>
                <a:latin typeface="Calibri" charset="0"/>
                <a:ea typeface="MS Gothic" charset="0"/>
                <a:cs typeface="MS Gothic" charset="0"/>
              </a:rPr>
              <a:t>Industry Heatmaps &amp; BluePrints</a:t>
            </a:r>
          </a:p>
        </p:txBody>
      </p:sp>
      <p:sp>
        <p:nvSpPr>
          <p:cNvPr id="69635" name="TextBox 7"/>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5" name="Footer Placeholder 4"/>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69637" name="Slide Number Placeholder 5"/>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42D90104-1063-BA4A-8EA9-6E74AF7AFCAE}" type="slidenum">
              <a:rPr lang="en-US" sz="800" b="0">
                <a:cs typeface="Arial" charset="0"/>
              </a:rPr>
              <a:pPr eaLnBrk="1" hangingPunct="1"/>
              <a:t>14</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atin typeface="Arial" charset="0"/>
              </a:rPr>
              <a:t>IBM Projects, Strategy and Plans</a:t>
            </a:r>
          </a:p>
        </p:txBody>
      </p:sp>
      <p:sp>
        <p:nvSpPr>
          <p:cNvPr id="71682" name="Content Placeholder 1"/>
          <p:cNvSpPr>
            <a:spLocks noGrp="1"/>
          </p:cNvSpPr>
          <p:nvPr>
            <p:ph idx="1"/>
          </p:nvPr>
        </p:nvSpPr>
        <p:spPr/>
        <p:txBody>
          <a:bodyPr/>
          <a:lstStyle/>
          <a:p>
            <a:r>
              <a:rPr lang="en-US" sz="1200">
                <a:latin typeface="Arial" charset="0"/>
              </a:rPr>
              <a:t>For each business and IT initiative, the gap analysis gives the capabilities that need to be addressed. </a:t>
            </a:r>
          </a:p>
          <a:p>
            <a:pPr lvl="1"/>
            <a:r>
              <a:rPr lang="en-US" sz="1200">
                <a:latin typeface="Arial" charset="0"/>
              </a:rPr>
              <a:t>The capabilities each have recommendations to close the gap. These recommendations can be thought of as “projects” or Sales Connect PRJ’s</a:t>
            </a:r>
          </a:p>
          <a:p>
            <a:r>
              <a:rPr lang="en-US" sz="1200">
                <a:latin typeface="Arial" charset="0"/>
              </a:rPr>
              <a:t>Each business and IT initiative therefore has a set of projects/PRJs” that will close the gaps in the capabilities needed to support that initiative.</a:t>
            </a:r>
          </a:p>
          <a:p>
            <a:r>
              <a:rPr lang="en-US" sz="1200">
                <a:latin typeface="Arial" charset="0"/>
              </a:rPr>
              <a:t>Each project/PRJ may have a an associated CAMSS project(s) </a:t>
            </a:r>
          </a:p>
          <a:p>
            <a:r>
              <a:rPr lang="en-US" sz="1200">
                <a:latin typeface="Arial" charset="0"/>
              </a:rPr>
              <a:t>The collection of projects/PRJ’s should be recorded in CGPS and Sale Connect with appropriate details. </a:t>
            </a:r>
          </a:p>
        </p:txBody>
      </p:sp>
      <p:sp>
        <p:nvSpPr>
          <p:cNvPr id="71683" name="Slide Number Placeholder 5"/>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5402648F-3040-8448-8BA2-9AC763C3CAE3}" type="slidenum">
              <a:rPr lang="en-US" sz="800" b="0">
                <a:cs typeface="Arial" charset="0"/>
              </a:rPr>
              <a:pPr eaLnBrk="1" hangingPunct="1"/>
              <a:t>15</a:t>
            </a:fld>
            <a:endParaRPr lang="en-US" sz="800" b="0">
              <a:cs typeface="Arial" charset="0"/>
            </a:endParaRPr>
          </a:p>
        </p:txBody>
      </p:sp>
      <p:sp>
        <p:nvSpPr>
          <p:cNvPr id="5" name="Footer Placeholder 4"/>
          <p:cNvSpPr>
            <a:spLocks noGrp="1"/>
          </p:cNvSpPr>
          <p:nvPr>
            <p:ph type="ftr" sz="quarter" idx="12"/>
          </p:nvPr>
        </p:nvSpPr>
        <p:spPr/>
        <p:txBody>
          <a:bodyPr/>
          <a:lstStyle/>
          <a:p>
            <a:pPr>
              <a:defRPr/>
            </a:pPr>
            <a:r>
              <a:rPr lang="en-US"/>
              <a:t>IBM Confidential once client specific information added</a:t>
            </a:r>
          </a:p>
        </p:txBody>
      </p:sp>
      <p:sp>
        <p:nvSpPr>
          <p:cNvPr id="71685" name="TextBox 7"/>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3" name="Table 2"/>
          <p:cNvGraphicFramePr>
            <a:graphicFrameLocks noGrp="1"/>
          </p:cNvGraphicFramePr>
          <p:nvPr/>
        </p:nvGraphicFramePr>
        <p:xfrm>
          <a:off x="304800" y="3241675"/>
          <a:ext cx="8305800" cy="1568454"/>
        </p:xfrm>
        <a:graphic>
          <a:graphicData uri="http://schemas.openxmlformats.org/drawingml/2006/table">
            <a:tbl>
              <a:tblPr firstRow="1" bandRow="1">
                <a:tableStyleId>{5C22544A-7EE6-4342-B048-85BDC9FD1C3A}</a:tableStyleId>
              </a:tblPr>
              <a:tblGrid>
                <a:gridCol w="1384300"/>
                <a:gridCol w="1384300"/>
                <a:gridCol w="1384300"/>
                <a:gridCol w="1384300"/>
                <a:gridCol w="1384300"/>
                <a:gridCol w="1384300"/>
              </a:tblGrid>
              <a:tr h="457099">
                <a:tc>
                  <a:txBody>
                    <a:bodyPr/>
                    <a:lstStyle/>
                    <a:p>
                      <a:r>
                        <a:rPr lang="en-US" sz="1200" dirty="0" smtClean="0"/>
                        <a:t>Business Initiative</a:t>
                      </a:r>
                      <a:endParaRPr lang="en-US" sz="1200" dirty="0"/>
                    </a:p>
                  </a:txBody>
                  <a:tcPr marT="45672" marB="45672"/>
                </a:tc>
                <a:tc>
                  <a:txBody>
                    <a:bodyPr/>
                    <a:lstStyle/>
                    <a:p>
                      <a:r>
                        <a:rPr lang="en-US" sz="1200" dirty="0" smtClean="0"/>
                        <a:t>“Project”</a:t>
                      </a:r>
                      <a:endParaRPr lang="en-US" sz="1200" dirty="0"/>
                    </a:p>
                  </a:txBody>
                  <a:tcPr marT="45672" marB="45672"/>
                </a:tc>
                <a:tc>
                  <a:txBody>
                    <a:bodyPr/>
                    <a:lstStyle/>
                    <a:p>
                      <a:r>
                        <a:rPr lang="en-US" sz="1200" dirty="0" smtClean="0"/>
                        <a:t>CAMSS? </a:t>
                      </a:r>
                      <a:endParaRPr lang="en-US" sz="1200" dirty="0"/>
                    </a:p>
                  </a:txBody>
                  <a:tcPr marT="45672" marB="45672"/>
                </a:tc>
                <a:tc>
                  <a:txBody>
                    <a:bodyPr/>
                    <a:lstStyle/>
                    <a:p>
                      <a:r>
                        <a:rPr lang="en-US" sz="1200" dirty="0" smtClean="0"/>
                        <a:t>IBM Owner</a:t>
                      </a:r>
                      <a:endParaRPr lang="en-US" sz="1200" dirty="0"/>
                    </a:p>
                  </a:txBody>
                  <a:tcPr marT="45672" marB="45672"/>
                </a:tc>
                <a:tc>
                  <a:txBody>
                    <a:bodyPr/>
                    <a:lstStyle/>
                    <a:p>
                      <a:r>
                        <a:rPr lang="en-US" sz="1200" dirty="0" smtClean="0"/>
                        <a:t>Client Owner</a:t>
                      </a:r>
                      <a:endParaRPr lang="en-US" sz="1200" dirty="0"/>
                    </a:p>
                  </a:txBody>
                  <a:tcPr marT="45672" marB="45672"/>
                </a:tc>
                <a:tc>
                  <a:txBody>
                    <a:bodyPr/>
                    <a:lstStyle/>
                    <a:p>
                      <a:r>
                        <a:rPr lang="en-US" sz="1200" dirty="0" smtClean="0"/>
                        <a:t>Overall Priority</a:t>
                      </a:r>
                      <a:endParaRPr lang="en-US" sz="1200" dirty="0"/>
                    </a:p>
                  </a:txBody>
                  <a:tcPr marT="45672" marB="45672"/>
                </a:tc>
              </a:tr>
              <a:tr h="370450">
                <a:tc>
                  <a:txBody>
                    <a:bodyPr/>
                    <a:lstStyle/>
                    <a:p>
                      <a:endParaRPr lang="en-US" sz="1200" dirty="0"/>
                    </a:p>
                  </a:txBody>
                  <a:tcPr marT="45672" marB="45672"/>
                </a:tc>
                <a:tc>
                  <a:txBody>
                    <a:bodyPr/>
                    <a:lstStyle/>
                    <a:p>
                      <a:endParaRPr lang="en-US" sz="1200"/>
                    </a:p>
                  </a:txBody>
                  <a:tcPr marT="45672" marB="45672"/>
                </a:tc>
                <a:tc>
                  <a:txBody>
                    <a:bodyPr/>
                    <a:lstStyle/>
                    <a:p>
                      <a:endParaRPr lang="en-US" sz="1200" dirty="0"/>
                    </a:p>
                  </a:txBody>
                  <a:tcPr marT="45672" marB="45672"/>
                </a:tc>
                <a:tc>
                  <a:txBody>
                    <a:bodyPr/>
                    <a:lstStyle/>
                    <a:p>
                      <a:endParaRPr lang="en-US" sz="1200" dirty="0"/>
                    </a:p>
                  </a:txBody>
                  <a:tcPr marT="45672" marB="45672"/>
                </a:tc>
                <a:tc>
                  <a:txBody>
                    <a:bodyPr/>
                    <a:lstStyle/>
                    <a:p>
                      <a:endParaRPr lang="en-US" sz="1200"/>
                    </a:p>
                  </a:txBody>
                  <a:tcPr marT="45672" marB="45672"/>
                </a:tc>
                <a:tc>
                  <a:txBody>
                    <a:bodyPr/>
                    <a:lstStyle/>
                    <a:p>
                      <a:endParaRPr lang="en-US" sz="1200"/>
                    </a:p>
                  </a:txBody>
                  <a:tcPr marT="45672" marB="45672"/>
                </a:tc>
              </a:tr>
              <a:tr h="370450">
                <a:tc>
                  <a:txBody>
                    <a:bodyPr/>
                    <a:lstStyle/>
                    <a:p>
                      <a:endParaRPr lang="en-US" sz="1200"/>
                    </a:p>
                  </a:txBody>
                  <a:tcPr marT="45672" marB="45672"/>
                </a:tc>
                <a:tc>
                  <a:txBody>
                    <a:bodyPr/>
                    <a:lstStyle/>
                    <a:p>
                      <a:endParaRPr lang="en-US" sz="1200"/>
                    </a:p>
                  </a:txBody>
                  <a:tcPr marT="45672" marB="45672"/>
                </a:tc>
                <a:tc>
                  <a:txBody>
                    <a:bodyPr/>
                    <a:lstStyle/>
                    <a:p>
                      <a:endParaRPr lang="en-US" sz="1200"/>
                    </a:p>
                  </a:txBody>
                  <a:tcPr marT="45672" marB="45672"/>
                </a:tc>
                <a:tc>
                  <a:txBody>
                    <a:bodyPr/>
                    <a:lstStyle/>
                    <a:p>
                      <a:endParaRPr lang="en-US" sz="1200"/>
                    </a:p>
                  </a:txBody>
                  <a:tcPr marT="45672" marB="45672"/>
                </a:tc>
                <a:tc>
                  <a:txBody>
                    <a:bodyPr/>
                    <a:lstStyle/>
                    <a:p>
                      <a:endParaRPr lang="en-US" sz="1200"/>
                    </a:p>
                  </a:txBody>
                  <a:tcPr marT="45672" marB="45672"/>
                </a:tc>
                <a:tc>
                  <a:txBody>
                    <a:bodyPr/>
                    <a:lstStyle/>
                    <a:p>
                      <a:endParaRPr lang="en-US" sz="1200"/>
                    </a:p>
                  </a:txBody>
                  <a:tcPr marT="45672" marB="45672"/>
                </a:tc>
              </a:tr>
              <a:tr h="370450">
                <a:tc>
                  <a:txBody>
                    <a:bodyPr/>
                    <a:lstStyle/>
                    <a:p>
                      <a:endParaRPr lang="en-US" sz="1200" dirty="0"/>
                    </a:p>
                  </a:txBody>
                  <a:tcPr marT="45672" marB="45672"/>
                </a:tc>
                <a:tc>
                  <a:txBody>
                    <a:bodyPr/>
                    <a:lstStyle/>
                    <a:p>
                      <a:endParaRPr lang="en-US" sz="1200"/>
                    </a:p>
                  </a:txBody>
                  <a:tcPr marT="45672" marB="45672"/>
                </a:tc>
                <a:tc>
                  <a:txBody>
                    <a:bodyPr/>
                    <a:lstStyle/>
                    <a:p>
                      <a:endParaRPr lang="en-US" sz="1200" dirty="0"/>
                    </a:p>
                  </a:txBody>
                  <a:tcPr marT="45672" marB="45672"/>
                </a:tc>
                <a:tc>
                  <a:txBody>
                    <a:bodyPr/>
                    <a:lstStyle/>
                    <a:p>
                      <a:endParaRPr lang="en-US" sz="1200"/>
                    </a:p>
                  </a:txBody>
                  <a:tcPr marT="45672" marB="45672"/>
                </a:tc>
                <a:tc>
                  <a:txBody>
                    <a:bodyPr/>
                    <a:lstStyle/>
                    <a:p>
                      <a:endParaRPr lang="en-US" sz="1200"/>
                    </a:p>
                  </a:txBody>
                  <a:tcPr marT="45672" marB="45672"/>
                </a:tc>
                <a:tc>
                  <a:txBody>
                    <a:bodyPr/>
                    <a:lstStyle/>
                    <a:p>
                      <a:endParaRPr lang="en-US" sz="1200" dirty="0"/>
                    </a:p>
                  </a:txBody>
                  <a:tcPr marT="45672" marB="45672"/>
                </a:tc>
              </a:tr>
            </a:tbl>
          </a:graphicData>
        </a:graphic>
      </p:graphicFrame>
      <p:graphicFrame>
        <p:nvGraphicFramePr>
          <p:cNvPr id="8" name="Table 7"/>
          <p:cNvGraphicFramePr>
            <a:graphicFrameLocks noGrp="1"/>
          </p:cNvGraphicFramePr>
          <p:nvPr/>
        </p:nvGraphicFramePr>
        <p:xfrm>
          <a:off x="304800" y="4994275"/>
          <a:ext cx="8305800" cy="1482724"/>
        </p:xfrm>
        <a:graphic>
          <a:graphicData uri="http://schemas.openxmlformats.org/drawingml/2006/table">
            <a:tbl>
              <a:tblPr firstRow="1" bandRow="1">
                <a:tableStyleId>{5C22544A-7EE6-4342-B048-85BDC9FD1C3A}</a:tableStyleId>
              </a:tblPr>
              <a:tblGrid>
                <a:gridCol w="1384300"/>
                <a:gridCol w="1384300"/>
                <a:gridCol w="1384300"/>
                <a:gridCol w="1384300"/>
                <a:gridCol w="1384300"/>
                <a:gridCol w="1384300"/>
              </a:tblGrid>
              <a:tr h="370681">
                <a:tc>
                  <a:txBody>
                    <a:bodyPr/>
                    <a:lstStyle/>
                    <a:p>
                      <a:r>
                        <a:rPr lang="en-US" sz="1200" dirty="0" smtClean="0"/>
                        <a:t>IT Initiative</a:t>
                      </a:r>
                      <a:endParaRPr lang="en-US" sz="1200" dirty="0"/>
                    </a:p>
                  </a:txBody>
                  <a:tcPr marT="45700" marB="45700"/>
                </a:tc>
                <a:tc>
                  <a:txBody>
                    <a:bodyPr/>
                    <a:lstStyle/>
                    <a:p>
                      <a:r>
                        <a:rPr lang="en-US" sz="1200" dirty="0" smtClean="0"/>
                        <a:t>“Project”</a:t>
                      </a:r>
                      <a:endParaRPr lang="en-US" sz="1200" dirty="0"/>
                    </a:p>
                  </a:txBody>
                  <a:tcPr marT="45700" marB="45700"/>
                </a:tc>
                <a:tc>
                  <a:txBody>
                    <a:bodyPr/>
                    <a:lstStyle/>
                    <a:p>
                      <a:r>
                        <a:rPr lang="en-US" sz="1200" dirty="0" smtClean="0"/>
                        <a:t>CAMSS?</a:t>
                      </a:r>
                      <a:endParaRPr lang="en-US" sz="1200" dirty="0"/>
                    </a:p>
                  </a:txBody>
                  <a:tcPr marT="45700" marB="45700"/>
                </a:tc>
                <a:tc>
                  <a:txBody>
                    <a:bodyPr/>
                    <a:lstStyle/>
                    <a:p>
                      <a:r>
                        <a:rPr lang="en-US" sz="1200" dirty="0" smtClean="0"/>
                        <a:t>IBM Owner</a:t>
                      </a:r>
                      <a:endParaRPr lang="en-US" sz="1200" dirty="0"/>
                    </a:p>
                  </a:txBody>
                  <a:tcPr marT="45700" marB="45700"/>
                </a:tc>
                <a:tc>
                  <a:txBody>
                    <a:bodyPr/>
                    <a:lstStyle/>
                    <a:p>
                      <a:r>
                        <a:rPr lang="en-US" sz="1200" dirty="0" smtClean="0"/>
                        <a:t>Client Owner</a:t>
                      </a:r>
                      <a:endParaRPr lang="en-US" sz="1200" dirty="0"/>
                    </a:p>
                  </a:txBody>
                  <a:tcPr marT="45700" marB="45700"/>
                </a:tc>
                <a:tc>
                  <a:txBody>
                    <a:bodyPr/>
                    <a:lstStyle/>
                    <a:p>
                      <a:r>
                        <a:rPr lang="en-US" sz="1200" dirty="0" smtClean="0"/>
                        <a:t>Overall Priority</a:t>
                      </a:r>
                      <a:endParaRPr lang="en-US" sz="1200" dirty="0"/>
                    </a:p>
                  </a:txBody>
                  <a:tcPr marT="45700" marB="45700"/>
                </a:tc>
              </a:tr>
              <a:tr h="370681">
                <a:tc>
                  <a:txBody>
                    <a:bodyPr/>
                    <a:lstStyle/>
                    <a:p>
                      <a:endParaRPr lang="en-US" sz="1200" dirty="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dirty="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dirty="0"/>
                    </a:p>
                  </a:txBody>
                  <a:tcPr marT="45700" marB="45700"/>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atin typeface="Arial" charset="0"/>
              </a:rPr>
              <a:t>IBM Projects and Opportunities / SC Milestones</a:t>
            </a:r>
          </a:p>
        </p:txBody>
      </p:sp>
      <p:sp>
        <p:nvSpPr>
          <p:cNvPr id="73730" name="Content Placeholder 1"/>
          <p:cNvSpPr>
            <a:spLocks noGrp="1"/>
          </p:cNvSpPr>
          <p:nvPr>
            <p:ph idx="1"/>
          </p:nvPr>
        </p:nvSpPr>
        <p:spPr/>
        <p:txBody>
          <a:bodyPr/>
          <a:lstStyle/>
          <a:p>
            <a:r>
              <a:rPr lang="en-US" sz="1200">
                <a:latin typeface="Arial" charset="0"/>
              </a:rPr>
              <a:t>Each project/PRJ will have:</a:t>
            </a:r>
          </a:p>
          <a:p>
            <a:pPr lvl="1"/>
            <a:r>
              <a:rPr lang="en-US" sz="1200">
                <a:latin typeface="Arial" charset="0"/>
              </a:rPr>
              <a:t>A set of activities (or Sales Connect milestones) associated with it. Select an initial set such as architecture work, high level requirements.</a:t>
            </a:r>
          </a:p>
          <a:p>
            <a:pPr lvl="2"/>
            <a:r>
              <a:rPr lang="en-US" sz="1200">
                <a:latin typeface="Arial" charset="0"/>
              </a:rPr>
              <a:t>Apply Team Solution Design thinking / activities as appropriate.</a:t>
            </a:r>
          </a:p>
          <a:p>
            <a:pPr lvl="1"/>
            <a:r>
              <a:rPr lang="en-US" sz="1200">
                <a:latin typeface="Arial" charset="0"/>
              </a:rPr>
              <a:t>Brand specific opportunities </a:t>
            </a:r>
          </a:p>
          <a:p>
            <a:pPr lvl="1"/>
            <a:r>
              <a:rPr lang="en-US" sz="1200">
                <a:latin typeface="Arial" charset="0"/>
              </a:rPr>
              <a:t>An overall owner. This could be a brand or service line. </a:t>
            </a:r>
          </a:p>
          <a:p>
            <a:r>
              <a:rPr lang="en-US" sz="1200">
                <a:latin typeface="Arial" charset="0"/>
              </a:rPr>
              <a:t>Although captured here, the projects should not remain here. They should be stored and managed through Sales Connect as PRJ’s. </a:t>
            </a:r>
          </a:p>
          <a:p>
            <a:endParaRPr lang="en-US" sz="1200">
              <a:latin typeface="Arial" charset="0"/>
            </a:endParaRPr>
          </a:p>
        </p:txBody>
      </p:sp>
      <p:sp>
        <p:nvSpPr>
          <p:cNvPr id="73731" name="Slide Number Placeholder 5"/>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85709415-56C3-EB48-B725-50842B4FC62D}" type="slidenum">
              <a:rPr lang="en-US" sz="800" b="0">
                <a:cs typeface="Arial" charset="0"/>
              </a:rPr>
              <a:pPr eaLnBrk="1" hangingPunct="1"/>
              <a:t>16</a:t>
            </a:fld>
            <a:endParaRPr lang="en-US" sz="800" b="0">
              <a:cs typeface="Arial" charset="0"/>
            </a:endParaRPr>
          </a:p>
        </p:txBody>
      </p:sp>
      <p:sp>
        <p:nvSpPr>
          <p:cNvPr id="5" name="Footer Placeholder 4"/>
          <p:cNvSpPr>
            <a:spLocks noGrp="1"/>
          </p:cNvSpPr>
          <p:nvPr>
            <p:ph type="ftr" sz="quarter" idx="12"/>
          </p:nvPr>
        </p:nvSpPr>
        <p:spPr/>
        <p:txBody>
          <a:bodyPr/>
          <a:lstStyle/>
          <a:p>
            <a:pPr>
              <a:defRPr/>
            </a:pPr>
            <a:r>
              <a:rPr lang="en-US"/>
              <a:t>IBM Confidential once client specific information added</a:t>
            </a:r>
          </a:p>
        </p:txBody>
      </p:sp>
      <p:sp>
        <p:nvSpPr>
          <p:cNvPr id="73733" name="TextBox 7"/>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3" name="Table 2"/>
          <p:cNvGraphicFramePr>
            <a:graphicFrameLocks noGrp="1"/>
          </p:cNvGraphicFramePr>
          <p:nvPr/>
        </p:nvGraphicFramePr>
        <p:xfrm>
          <a:off x="304800" y="3429000"/>
          <a:ext cx="8382000" cy="1482724"/>
        </p:xfrm>
        <a:graphic>
          <a:graphicData uri="http://schemas.openxmlformats.org/drawingml/2006/table">
            <a:tbl>
              <a:tblPr firstRow="1" bandRow="1">
                <a:tableStyleId>{5C22544A-7EE6-4342-B048-85BDC9FD1C3A}</a:tableStyleId>
              </a:tblPr>
              <a:tblGrid>
                <a:gridCol w="2095500"/>
                <a:gridCol w="2095500"/>
                <a:gridCol w="2095500"/>
                <a:gridCol w="2095500"/>
              </a:tblGrid>
              <a:tr h="370681">
                <a:tc>
                  <a:txBody>
                    <a:bodyPr/>
                    <a:lstStyle/>
                    <a:p>
                      <a:r>
                        <a:rPr lang="en-US" sz="1200" dirty="0" smtClean="0"/>
                        <a:t>“Project”</a:t>
                      </a:r>
                      <a:endParaRPr lang="en-US" sz="1200" dirty="0"/>
                    </a:p>
                  </a:txBody>
                  <a:tcPr marT="45700" marB="45700"/>
                </a:tc>
                <a:tc>
                  <a:txBody>
                    <a:bodyPr/>
                    <a:lstStyle/>
                    <a:p>
                      <a:r>
                        <a:rPr lang="en-US" sz="1200" dirty="0" smtClean="0"/>
                        <a:t>Activity</a:t>
                      </a:r>
                      <a:r>
                        <a:rPr lang="en-US" sz="1200" baseline="0" dirty="0" smtClean="0"/>
                        <a:t> </a:t>
                      </a:r>
                      <a:endParaRPr lang="en-US" sz="1200" dirty="0"/>
                    </a:p>
                  </a:txBody>
                  <a:tcPr marT="45700" marB="45700"/>
                </a:tc>
                <a:tc>
                  <a:txBody>
                    <a:bodyPr/>
                    <a:lstStyle/>
                    <a:p>
                      <a:r>
                        <a:rPr lang="en-US" sz="1200" dirty="0" smtClean="0"/>
                        <a:t>Owner</a:t>
                      </a:r>
                      <a:endParaRPr lang="en-US" sz="1200" dirty="0"/>
                    </a:p>
                  </a:txBody>
                  <a:tcPr marT="45700" marB="45700"/>
                </a:tc>
                <a:tc>
                  <a:txBody>
                    <a:bodyPr/>
                    <a:lstStyle/>
                    <a:p>
                      <a:r>
                        <a:rPr lang="en-US" sz="1200" dirty="0" smtClean="0"/>
                        <a:t>Next Step</a:t>
                      </a:r>
                      <a:endParaRPr lang="en-US" sz="1200" dirty="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dirty="0"/>
                    </a:p>
                  </a:txBody>
                  <a:tcPr marT="45700" marB="45700"/>
                </a:tc>
              </a:tr>
              <a:tr h="370681">
                <a:tc>
                  <a:txBody>
                    <a:bodyPr/>
                    <a:lstStyle/>
                    <a:p>
                      <a:endParaRPr lang="en-US" sz="1200"/>
                    </a:p>
                  </a:txBody>
                  <a:tcPr marT="45700" marB="45700"/>
                </a:tc>
                <a:tc>
                  <a:txBody>
                    <a:bodyPr/>
                    <a:lstStyle/>
                    <a:p>
                      <a:endParaRPr lang="en-US" sz="1200" dirty="0"/>
                    </a:p>
                  </a:txBody>
                  <a:tcPr marT="45700" marB="45700"/>
                </a:tc>
                <a:tc>
                  <a:txBody>
                    <a:bodyPr/>
                    <a:lstStyle/>
                    <a:p>
                      <a:endParaRPr lang="en-US" sz="1200"/>
                    </a:p>
                  </a:txBody>
                  <a:tcPr marT="45700" marB="45700"/>
                </a:tc>
                <a:tc>
                  <a:txBody>
                    <a:bodyPr/>
                    <a:lstStyle/>
                    <a:p>
                      <a:endParaRPr lang="en-US" sz="1200" dirty="0"/>
                    </a:p>
                  </a:txBody>
                  <a:tcPr marT="45700" marB="45700"/>
                </a:tc>
              </a:tr>
            </a:tbl>
          </a:graphicData>
        </a:graphic>
      </p:graphicFrame>
      <p:graphicFrame>
        <p:nvGraphicFramePr>
          <p:cNvPr id="9" name="Table 8"/>
          <p:cNvGraphicFramePr>
            <a:graphicFrameLocks noGrp="1"/>
          </p:cNvGraphicFramePr>
          <p:nvPr/>
        </p:nvGraphicFramePr>
        <p:xfrm>
          <a:off x="304800" y="5181600"/>
          <a:ext cx="8382000" cy="1482724"/>
        </p:xfrm>
        <a:graphic>
          <a:graphicData uri="http://schemas.openxmlformats.org/drawingml/2006/table">
            <a:tbl>
              <a:tblPr firstRow="1" bandRow="1">
                <a:tableStyleId>{5C22544A-7EE6-4342-B048-85BDC9FD1C3A}</a:tableStyleId>
              </a:tblPr>
              <a:tblGrid>
                <a:gridCol w="2095500"/>
                <a:gridCol w="2095500"/>
                <a:gridCol w="2095500"/>
                <a:gridCol w="2095500"/>
              </a:tblGrid>
              <a:tr h="370681">
                <a:tc>
                  <a:txBody>
                    <a:bodyPr/>
                    <a:lstStyle/>
                    <a:p>
                      <a:r>
                        <a:rPr lang="en-US" sz="1200" dirty="0" smtClean="0"/>
                        <a:t>“Project”</a:t>
                      </a:r>
                      <a:endParaRPr lang="en-US" sz="1200" dirty="0"/>
                    </a:p>
                  </a:txBody>
                  <a:tcPr marT="45700" marB="45700"/>
                </a:tc>
                <a:tc>
                  <a:txBody>
                    <a:bodyPr/>
                    <a:lstStyle/>
                    <a:p>
                      <a:r>
                        <a:rPr lang="en-US" sz="1200" dirty="0" smtClean="0"/>
                        <a:t>Opportunity</a:t>
                      </a:r>
                      <a:r>
                        <a:rPr lang="en-US" sz="1200" baseline="0" dirty="0" smtClean="0"/>
                        <a:t> </a:t>
                      </a:r>
                      <a:endParaRPr lang="en-US" sz="1200" dirty="0"/>
                    </a:p>
                  </a:txBody>
                  <a:tcPr marT="45700" marB="45700"/>
                </a:tc>
                <a:tc>
                  <a:txBody>
                    <a:bodyPr/>
                    <a:lstStyle/>
                    <a:p>
                      <a:r>
                        <a:rPr lang="en-US" sz="1200" dirty="0" smtClean="0"/>
                        <a:t>Brand</a:t>
                      </a:r>
                      <a:endParaRPr lang="en-US" sz="1200" dirty="0"/>
                    </a:p>
                  </a:txBody>
                  <a:tcPr marT="45700" marB="45700"/>
                </a:tc>
                <a:tc>
                  <a:txBody>
                    <a:bodyPr/>
                    <a:lstStyle/>
                    <a:p>
                      <a:r>
                        <a:rPr lang="en-US" sz="1200" dirty="0" smtClean="0"/>
                        <a:t>Brand Owner</a:t>
                      </a:r>
                      <a:endParaRPr lang="en-US" sz="1200" dirty="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r>
              <a:tr h="370681">
                <a:tc>
                  <a:txBody>
                    <a:bodyPr/>
                    <a:lstStyle/>
                    <a:p>
                      <a:endParaRPr lang="en-US" sz="1200"/>
                    </a:p>
                  </a:txBody>
                  <a:tcPr marT="45700" marB="45700"/>
                </a:tc>
                <a:tc>
                  <a:txBody>
                    <a:bodyPr/>
                    <a:lstStyle/>
                    <a:p>
                      <a:endParaRPr lang="en-US" sz="1200"/>
                    </a:p>
                  </a:txBody>
                  <a:tcPr marT="45700" marB="45700"/>
                </a:tc>
                <a:tc>
                  <a:txBody>
                    <a:bodyPr/>
                    <a:lstStyle/>
                    <a:p>
                      <a:endParaRPr lang="en-US" sz="1200"/>
                    </a:p>
                  </a:txBody>
                  <a:tcPr marT="45700" marB="45700"/>
                </a:tc>
                <a:tc>
                  <a:txBody>
                    <a:bodyPr/>
                    <a:lstStyle/>
                    <a:p>
                      <a:endParaRPr lang="en-US" sz="1200" dirty="0"/>
                    </a:p>
                  </a:txBody>
                  <a:tcPr marT="45700" marB="45700"/>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dirty="0" smtClean="0">
                <a:latin typeface="Arial" charset="0"/>
              </a:rPr>
              <a:t>7. Technical </a:t>
            </a:r>
            <a:r>
              <a:rPr lang="en-US" dirty="0">
                <a:latin typeface="Arial" charset="0"/>
              </a:rPr>
              <a:t>Relationship Map (1-2 slides)  </a:t>
            </a:r>
            <a:r>
              <a:rPr lang="en-US" dirty="0">
                <a:solidFill>
                  <a:srgbClr val="008000"/>
                </a:solidFill>
                <a:latin typeface="Arial" charset="0"/>
              </a:rPr>
              <a:t>(+7, +5)</a:t>
            </a:r>
          </a:p>
        </p:txBody>
      </p:sp>
      <p:sp>
        <p:nvSpPr>
          <p:cNvPr id="81922" name="Content Placeholder 1"/>
          <p:cNvSpPr>
            <a:spLocks noGrp="1"/>
          </p:cNvSpPr>
          <p:nvPr>
            <p:ph idx="1"/>
          </p:nvPr>
        </p:nvSpPr>
        <p:spPr/>
        <p:txBody>
          <a:bodyPr/>
          <a:lstStyle/>
          <a:p>
            <a:r>
              <a:rPr lang="en-US" sz="1200" b="1">
                <a:latin typeface="Arial" charset="0"/>
              </a:rPr>
              <a:t>Types and categories of content:</a:t>
            </a:r>
          </a:p>
          <a:p>
            <a:pPr lvl="1"/>
            <a:r>
              <a:rPr lang="en-US" sz="1200">
                <a:latin typeface="Arial" charset="0"/>
              </a:rPr>
              <a:t>List key stakeholders, influencers and decision makers and their individual perspective of IBM and our solutions.</a:t>
            </a:r>
          </a:p>
          <a:p>
            <a:pPr lvl="1"/>
            <a:r>
              <a:rPr lang="en-US" sz="1200">
                <a:latin typeface="Arial" charset="0"/>
              </a:rPr>
              <a:t>List the IBM technical team members who have relationships with the individuals at the client. </a:t>
            </a:r>
          </a:p>
          <a:p>
            <a:pPr lvl="1"/>
            <a:r>
              <a:rPr lang="en-US" sz="1200">
                <a:latin typeface="Arial" charset="0"/>
              </a:rPr>
              <a:t>Link the individual clients to the projects/PRJs along with their level of influence on the project outcome. </a:t>
            </a:r>
          </a:p>
          <a:p>
            <a:pPr lvl="1"/>
            <a:r>
              <a:rPr lang="en-US" sz="1200">
                <a:latin typeface="Arial" charset="0"/>
              </a:rPr>
              <a:t>The template and sample is oriented toward an enterprise view. Architect could consider creating a similar view on a per “project” basis. </a:t>
            </a:r>
          </a:p>
          <a:p>
            <a:endParaRPr lang="en-US" sz="1200">
              <a:latin typeface="Arial" charset="0"/>
            </a:endParaRPr>
          </a:p>
          <a:p>
            <a:r>
              <a:rPr lang="en-US" sz="1200" b="1">
                <a:latin typeface="Arial" charset="0"/>
              </a:rPr>
              <a:t>Usage and intended consumers:</a:t>
            </a:r>
          </a:p>
          <a:p>
            <a:pPr lvl="1"/>
            <a:r>
              <a:rPr lang="en-US" sz="1200">
                <a:latin typeface="Arial" charset="0"/>
              </a:rPr>
              <a:t>Tells the technical team who they need to focus on and how to tune the message. These are the people who will provide technical input to the a solution buy decision. </a:t>
            </a:r>
          </a:p>
          <a:p>
            <a:pPr lvl="1"/>
            <a:r>
              <a:rPr lang="en-US" sz="1200">
                <a:latin typeface="Arial" charset="0"/>
              </a:rPr>
              <a:t>Tells the rest of the sales team who from the technical team is covering the client and helps the alignment of the technical and sales messages.</a:t>
            </a:r>
          </a:p>
          <a:p>
            <a:endParaRPr lang="en-US" sz="1200">
              <a:latin typeface="Arial" charset="0"/>
            </a:endParaRPr>
          </a:p>
          <a:p>
            <a:r>
              <a:rPr lang="en-US" sz="1200" b="1">
                <a:latin typeface="Arial" charset="0"/>
              </a:rPr>
              <a:t>Creation guidance:</a:t>
            </a:r>
          </a:p>
          <a:p>
            <a:pPr lvl="1"/>
            <a:r>
              <a:rPr lang="en-US" sz="1200">
                <a:latin typeface="Arial" charset="0"/>
              </a:rPr>
              <a:t>Where possible get an org chart from the client and annotate with IBM relationships, etc </a:t>
            </a:r>
          </a:p>
          <a:p>
            <a:pPr lvl="1"/>
            <a:r>
              <a:rPr lang="en-US" sz="1200">
                <a:latin typeface="Arial" charset="0"/>
              </a:rPr>
              <a:t>Identify key influencers through discussion with the client and those around them. </a:t>
            </a:r>
          </a:p>
        </p:txBody>
      </p:sp>
      <p:sp>
        <p:nvSpPr>
          <p:cNvPr id="81923" name="TextBox 5"/>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dirty="0"/>
              <a:t>Guidance</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8192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D67E7FF3-F54F-894E-BD43-B90C3A5542B0}" type="slidenum">
              <a:rPr lang="en-US" sz="800" b="0">
                <a:cs typeface="Arial" charset="0"/>
              </a:rPr>
              <a:pPr eaLnBrk="1" hangingPunct="1"/>
              <a:t>17</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atin typeface="Arial" charset="0"/>
              </a:rPr>
              <a:t>Technical Relationship Map</a:t>
            </a:r>
          </a:p>
        </p:txBody>
      </p:sp>
      <p:sp>
        <p:nvSpPr>
          <p:cNvPr id="83970" name="TextBox 5"/>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dirty="0"/>
              <a:t>Template</a:t>
            </a:r>
          </a:p>
        </p:txBody>
      </p:sp>
      <p:sp>
        <p:nvSpPr>
          <p:cNvPr id="83971" name="Content Placeholder 7"/>
          <p:cNvSpPr>
            <a:spLocks noGrp="1"/>
          </p:cNvSpPr>
          <p:nvPr>
            <p:ph idx="1"/>
          </p:nvPr>
        </p:nvSpPr>
        <p:spPr/>
        <p:txBody>
          <a:bodyPr/>
          <a:lstStyle/>
          <a:p>
            <a:r>
              <a:rPr lang="en-US">
                <a:latin typeface="Arial" charset="0"/>
              </a:rPr>
              <a:t>Background and context. </a:t>
            </a:r>
          </a:p>
          <a:p>
            <a:r>
              <a:rPr lang="en-US">
                <a:latin typeface="Arial" charset="0"/>
              </a:rPr>
              <a:t>Introduction to the key technical players at the client and in IBM</a:t>
            </a:r>
          </a:p>
          <a:p>
            <a:r>
              <a:rPr lang="en-US">
                <a:latin typeface="Arial" charset="0"/>
              </a:rPr>
              <a:t>List any key events for relationship building such as IBM or industry conferences.</a:t>
            </a: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r>
              <a:rPr lang="en-US">
                <a:latin typeface="Arial" charset="0"/>
              </a:rPr>
              <a:t>The Excel spreadsheet contains the table above: </a:t>
            </a:r>
          </a:p>
        </p:txBody>
      </p:sp>
      <p:graphicFrame>
        <p:nvGraphicFramePr>
          <p:cNvPr id="14" name="Table 13"/>
          <p:cNvGraphicFramePr>
            <a:graphicFrameLocks noGrp="1"/>
          </p:cNvGraphicFramePr>
          <p:nvPr/>
        </p:nvGraphicFramePr>
        <p:xfrm>
          <a:off x="76200" y="2608263"/>
          <a:ext cx="8991601" cy="2116138"/>
        </p:xfrm>
        <a:graphic>
          <a:graphicData uri="http://schemas.openxmlformats.org/drawingml/2006/table">
            <a:tbl>
              <a:tblPr/>
              <a:tblGrid>
                <a:gridCol w="503391"/>
                <a:gridCol w="520749"/>
                <a:gridCol w="642258"/>
                <a:gridCol w="564145"/>
                <a:gridCol w="616220"/>
                <a:gridCol w="659616"/>
                <a:gridCol w="338487"/>
                <a:gridCol w="451315"/>
                <a:gridCol w="555466"/>
                <a:gridCol w="928669"/>
                <a:gridCol w="468674"/>
                <a:gridCol w="650937"/>
                <a:gridCol w="676973"/>
                <a:gridCol w="676973"/>
                <a:gridCol w="737728"/>
              </a:tblGrid>
              <a:tr h="385175">
                <a:tc gridSpan="6">
                  <a:txBody>
                    <a:bodyPr/>
                    <a:lstStyle/>
                    <a:p>
                      <a:pPr algn="l" fontAlgn="b"/>
                      <a:r>
                        <a:rPr lang="en-US" sz="900" b="0" i="0" u="none" strike="noStrike">
                          <a:effectLst/>
                          <a:latin typeface="Calibri"/>
                        </a:rPr>
                        <a:t>From CGSP - if individual is sales team covered. Otherwise, additional contact for technical team</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algn="l" fontAlgn="b"/>
                      <a:r>
                        <a:rPr lang="en-US" sz="900" b="0" i="0" u="none" strike="noStrike">
                          <a:effectLst/>
                          <a:latin typeface="Calibri"/>
                        </a:rPr>
                        <a:t>Additional Information</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99162">
                <a:tc>
                  <a:txBody>
                    <a:bodyPr/>
                    <a:lstStyle/>
                    <a:p>
                      <a:pPr algn="l" fontAlgn="t"/>
                      <a:r>
                        <a:rPr lang="en-US" sz="700" b="0" i="0" u="none" strike="noStrike">
                          <a:effectLst/>
                          <a:latin typeface="Calibri"/>
                        </a:rPr>
                        <a:t>Name</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dirty="0">
                          <a:effectLst/>
                          <a:latin typeface="Calibri"/>
                        </a:rPr>
                        <a:t>Position </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a:effectLst/>
                          <a:latin typeface="Calibri"/>
                        </a:rPr>
                        <a:t>Business Unit</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a:effectLst/>
                          <a:latin typeface="Calibri"/>
                        </a:rPr>
                        <a:t>Relationship Assessment</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a:effectLst/>
                          <a:latin typeface="Calibri"/>
                        </a:rPr>
                        <a:t>IBM Relationship Owner</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a:effectLst/>
                          <a:latin typeface="Calibri"/>
                        </a:rPr>
                        <a:t>IBM sales projects underway</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t"/>
                      <a:r>
                        <a:rPr lang="en-US" sz="700" b="0" i="0" u="none" strike="noStrike">
                          <a:effectLst/>
                          <a:latin typeface="Calibri"/>
                        </a:rPr>
                        <a:t>In CGSP</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Immediate Boss</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IBM delivery projects underway</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Scope of Influence (Immediate LOB, Across LOB, Across Enterprise)</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Degree of Influence (HML)</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Key Technical Interests</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IBM Brand association (SWG, GTS, GBS, STG)</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IBM Sales "projects" influences or owned</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t"/>
                      <a:r>
                        <a:rPr lang="en-US" sz="700" b="0" i="0" u="none" strike="noStrike">
                          <a:effectLst/>
                          <a:latin typeface="Calibri"/>
                        </a:rPr>
                        <a:t>Owns what control points</a:t>
                      </a:r>
                    </a:p>
                  </a:txBody>
                  <a:tcPr marL="8385" marR="8385" marT="8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6825">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effectLst/>
                          <a:latin typeface="Arial"/>
                        </a:rPr>
                        <a:t> </a:t>
                      </a: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9076">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950">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950">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dirty="0">
                        <a:effectLst/>
                        <a:latin typeface="Arial"/>
                      </a:endParaRPr>
                    </a:p>
                  </a:txBody>
                  <a:tcPr marL="8385" marR="8385" marT="83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4073" name="Object 2"/>
          <p:cNvGraphicFramePr>
            <a:graphicFrameLocks noChangeAspect="1"/>
          </p:cNvGraphicFramePr>
          <p:nvPr>
            <p:extLst>
              <p:ext uri="{D42A27DB-BD31-4B8C-83A1-F6EECF244321}">
                <p14:modId xmlns:p14="http://schemas.microsoft.com/office/powerpoint/2010/main" val="1713246751"/>
              </p:ext>
            </p:extLst>
          </p:nvPr>
        </p:nvGraphicFramePr>
        <p:xfrm>
          <a:off x="5181600" y="5384800"/>
          <a:ext cx="635000" cy="558800"/>
        </p:xfrm>
        <a:graphic>
          <a:graphicData uri="http://schemas.openxmlformats.org/presentationml/2006/ole">
            <mc:AlternateContent xmlns:mc="http://schemas.openxmlformats.org/markup-compatibility/2006">
              <mc:Choice xmlns:v="urn:schemas-microsoft-com:vml" Requires="v">
                <p:oleObj spid="_x0000_s84093" name="Worksheet" showAsIcon="1" r:id="rId5" imgW="635000" imgH="558800" progId="Excel.Sheet.12">
                  <p:embed/>
                </p:oleObj>
              </mc:Choice>
              <mc:Fallback>
                <p:oleObj name="Worksheet" showAsIcon="1" r:id="rId5" imgW="635000" imgH="558800" progId="Excel.Sheet.1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384800"/>
                        <a:ext cx="63500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8407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E0799E2F-6131-5642-9934-1EE8F88DD5DE}" type="slidenum">
              <a:rPr lang="en-US" sz="800" b="0">
                <a:cs typeface="Arial" charset="0"/>
              </a:rPr>
              <a:pPr eaLnBrk="1" hangingPunct="1"/>
              <a:t>18</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atin typeface="Arial" charset="0"/>
              </a:rPr>
              <a:t>Instructions for use</a:t>
            </a:r>
          </a:p>
        </p:txBody>
      </p:sp>
      <p:sp>
        <p:nvSpPr>
          <p:cNvPr id="14338" name="Rectangle 4"/>
          <p:cNvSpPr>
            <a:spLocks noGrp="1" noChangeArrowheads="1"/>
          </p:cNvSpPr>
          <p:nvPr>
            <p:ph type="body" idx="1"/>
          </p:nvPr>
        </p:nvSpPr>
        <p:spPr>
          <a:xfrm>
            <a:off x="182563" y="990600"/>
            <a:ext cx="8686800" cy="4479925"/>
          </a:xfrm>
        </p:spPr>
        <p:txBody>
          <a:bodyPr/>
          <a:lstStyle/>
          <a:p>
            <a:pPr>
              <a:defRPr/>
            </a:pPr>
            <a:r>
              <a:rPr lang="en-US" sz="1200" dirty="0" smtClean="0">
                <a:latin typeface="Arial" charset="0"/>
              </a:rPr>
              <a:t>Each of the 7 sections of the TAP is laid out in this deck. </a:t>
            </a:r>
          </a:p>
          <a:p>
            <a:pPr>
              <a:defRPr/>
            </a:pPr>
            <a:r>
              <a:rPr lang="en-US" sz="1200" dirty="0" smtClean="0">
                <a:latin typeface="Arial" charset="0"/>
              </a:rPr>
              <a:t>Each section has three parts. Each part is clearly labeled at the top of the chart:</a:t>
            </a:r>
          </a:p>
          <a:p>
            <a:pPr marL="688975" lvl="1" indent="-342900">
              <a:buFont typeface="+mj-lt"/>
              <a:buAutoNum type="arabicPeriod"/>
              <a:defRPr/>
            </a:pPr>
            <a:r>
              <a:rPr lang="en-US" sz="1200" dirty="0" smtClean="0">
                <a:latin typeface="Arial" charset="0"/>
              </a:rPr>
              <a:t>Guidance (which this chart is an example)</a:t>
            </a:r>
          </a:p>
          <a:p>
            <a:pPr marL="688975" lvl="1" indent="-342900">
              <a:buFont typeface="+mj-lt"/>
              <a:buAutoNum type="arabicPeriod"/>
              <a:defRPr/>
            </a:pPr>
            <a:r>
              <a:rPr lang="en-US" sz="1200" dirty="0" smtClean="0">
                <a:latin typeface="Arial" charset="0"/>
              </a:rPr>
              <a:t>Template (the actual template – use this to complete your TAP) Your final deck should contain only modified templates or modified samples. Delete everything else (including this chart). </a:t>
            </a:r>
            <a:endParaRPr lang="en-US" sz="1200" dirty="0">
              <a:latin typeface="Arial" charset="0"/>
            </a:endParaRPr>
          </a:p>
          <a:p>
            <a:pPr>
              <a:defRPr/>
            </a:pPr>
            <a:endParaRPr lang="en-US" sz="1200" dirty="0">
              <a:latin typeface="Arial" charset="0"/>
            </a:endParaRPr>
          </a:p>
          <a:p>
            <a:pPr>
              <a:defRPr/>
            </a:pPr>
            <a:r>
              <a:rPr lang="en-US" sz="1200" dirty="0" smtClean="0">
                <a:latin typeface="Arial" charset="0"/>
              </a:rPr>
              <a:t>Each guidance chart has the title of the section followed by 2 numbers looking like </a:t>
            </a:r>
            <a:r>
              <a:rPr lang="en-US" sz="1200" dirty="0" smtClean="0">
                <a:solidFill>
                  <a:srgbClr val="008000"/>
                </a:solidFill>
                <a:latin typeface="Arial" charset="0"/>
              </a:rPr>
              <a:t>(+7, +4)</a:t>
            </a:r>
            <a:r>
              <a:rPr lang="en-US" sz="1200" dirty="0" smtClean="0">
                <a:latin typeface="Arial" charset="0"/>
              </a:rPr>
              <a:t>. These are guidance on how difficult this will be to prepare and maintain: </a:t>
            </a:r>
          </a:p>
          <a:p>
            <a:pPr lvl="1">
              <a:defRPr/>
            </a:pPr>
            <a:r>
              <a:rPr lang="en-US" sz="1200" dirty="0" smtClean="0">
                <a:latin typeface="Arial" charset="0"/>
              </a:rPr>
              <a:t>First number – how hard it will be to prepared on a scale of 1 to 10</a:t>
            </a:r>
          </a:p>
          <a:p>
            <a:pPr lvl="1">
              <a:defRPr/>
            </a:pPr>
            <a:r>
              <a:rPr lang="en-US" sz="1200" dirty="0" smtClean="0">
                <a:latin typeface="Arial" charset="0"/>
              </a:rPr>
              <a:t>Second number – how hard it will be to maintain on a scale of 1 to 10</a:t>
            </a:r>
          </a:p>
          <a:p>
            <a:pPr marL="346075" lvl="1" indent="0">
              <a:buFont typeface="Arial" charset="0"/>
              <a:buNone/>
              <a:defRPr/>
            </a:pPr>
            <a:r>
              <a:rPr lang="en-US" sz="1200" dirty="0" smtClean="0">
                <a:latin typeface="Arial" charset="0"/>
              </a:rPr>
              <a:t>=&gt; 1 is pretty easy. 10 is pretty hard</a:t>
            </a:r>
          </a:p>
          <a:p>
            <a:pPr>
              <a:defRPr/>
            </a:pPr>
            <a:endParaRPr lang="en-US" sz="1200" dirty="0">
              <a:latin typeface="Arial" charset="0"/>
            </a:endParaRPr>
          </a:p>
          <a:p>
            <a:pPr>
              <a:defRPr/>
            </a:pPr>
            <a:r>
              <a:rPr lang="en-US" sz="1200" dirty="0" smtClean="0">
                <a:latin typeface="Arial" charset="0"/>
              </a:rPr>
              <a:t>This template is applicable for enterprise and industry (and integrated) accounts. </a:t>
            </a:r>
          </a:p>
          <a:p>
            <a:pPr lvl="1">
              <a:defRPr/>
            </a:pPr>
            <a:r>
              <a:rPr lang="en-US" sz="1200" dirty="0" smtClean="0">
                <a:latin typeface="Arial" charset="0"/>
              </a:rPr>
              <a:t>Industry/Integrated accounts are expected to have a fairly complete knowledge of the account and have a sophisticate set of relationships to drive projects with multiple moving parts</a:t>
            </a:r>
          </a:p>
          <a:p>
            <a:pPr lvl="1">
              <a:defRPr/>
            </a:pPr>
            <a:r>
              <a:rPr lang="en-US" sz="1200" dirty="0" smtClean="0">
                <a:latin typeface="Arial" charset="0"/>
              </a:rPr>
              <a:t>Enterprise accounts cover the same topics as industry/integrated accounts. The difference is the depth and breadth of the knowledge and projects. Also the time it takes to develop the knowledge given a lighter touch. </a:t>
            </a:r>
          </a:p>
          <a:p>
            <a:pPr lvl="1">
              <a:defRPr/>
            </a:pPr>
            <a:r>
              <a:rPr lang="en-US" sz="1200" dirty="0" smtClean="0">
                <a:latin typeface="Arial" charset="0"/>
              </a:rPr>
              <a:t>Enterprise accounts range from “near industry” accounts to transactional accounts. Therefore, the expectation is that the TAP will reflect a graduated set of knowledge and plans we have of the different accounts.</a:t>
            </a:r>
          </a:p>
          <a:p>
            <a:pPr>
              <a:defRPr/>
            </a:pPr>
            <a:endParaRPr lang="en-US" sz="1200" dirty="0">
              <a:latin typeface="Arial" charset="0"/>
            </a:endParaRPr>
          </a:p>
          <a:p>
            <a:pPr marL="346075" lvl="1" indent="0">
              <a:buNone/>
              <a:defRPr/>
            </a:pPr>
            <a:r>
              <a:rPr lang="en-US" sz="1200" dirty="0" smtClean="0">
                <a:latin typeface="Arial" charset="0"/>
              </a:rPr>
              <a:t>  </a:t>
            </a:r>
          </a:p>
        </p:txBody>
      </p:sp>
      <p:sp>
        <p:nvSpPr>
          <p:cNvPr id="14339" name="TextBox 1"/>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3" name="Footer Placeholder 2"/>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1434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2EEA2387-A8D1-BC41-A7F4-D40940F7575D}" type="slidenum">
              <a:rPr lang="en-US" sz="800" b="0">
                <a:cs typeface="Arial" charset="0"/>
              </a:rPr>
              <a:pPr eaLnBrk="1" hangingPunct="1"/>
              <a:t>2</a:t>
            </a:fld>
            <a:endParaRPr lang="en-US" sz="800" b="0">
              <a:cs typeface="Arial" charset="0"/>
            </a:endParaRPr>
          </a:p>
        </p:txBody>
      </p:sp>
    </p:spTree>
    <p:extLst>
      <p:ext uri="{BB962C8B-B14F-4D97-AF65-F5344CB8AC3E}">
        <p14:creationId xmlns:p14="http://schemas.microsoft.com/office/powerpoint/2010/main" val="4651595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atin typeface="Arial" charset="0"/>
              </a:rPr>
              <a:t>Table of Contents</a:t>
            </a:r>
          </a:p>
        </p:txBody>
      </p:sp>
      <p:sp>
        <p:nvSpPr>
          <p:cNvPr id="16386" name="Rectangle 4"/>
          <p:cNvSpPr>
            <a:spLocks noGrp="1" noChangeArrowheads="1"/>
          </p:cNvSpPr>
          <p:nvPr>
            <p:ph type="body" idx="1"/>
          </p:nvPr>
        </p:nvSpPr>
        <p:spPr/>
        <p:txBody>
          <a:bodyPr/>
          <a:lstStyle/>
          <a:p>
            <a:pPr marL="457200" indent="-457200">
              <a:lnSpc>
                <a:spcPct val="110000"/>
              </a:lnSpc>
              <a:buFont typeface="+mj-lt"/>
              <a:buAutoNum type="arabicPeriod"/>
            </a:pPr>
            <a:r>
              <a:rPr lang="en-US" sz="2000" dirty="0">
                <a:latin typeface="Arial" charset="0"/>
              </a:rPr>
              <a:t>Enterprise Background</a:t>
            </a:r>
          </a:p>
          <a:p>
            <a:pPr marL="457200" indent="-457200">
              <a:lnSpc>
                <a:spcPct val="110000"/>
              </a:lnSpc>
              <a:buFont typeface="+mj-lt"/>
              <a:buAutoNum type="arabicPeriod"/>
            </a:pPr>
            <a:r>
              <a:rPr lang="en-US" sz="2000" dirty="0">
                <a:latin typeface="Arial" charset="0"/>
              </a:rPr>
              <a:t>Enterprise Objectives</a:t>
            </a:r>
          </a:p>
          <a:p>
            <a:pPr marL="457200" indent="-457200">
              <a:lnSpc>
                <a:spcPct val="110000"/>
              </a:lnSpc>
              <a:buFont typeface="+mj-lt"/>
              <a:buAutoNum type="arabicPeriod"/>
            </a:pPr>
            <a:r>
              <a:rPr lang="en-US" sz="2000" dirty="0">
                <a:latin typeface="Arial" charset="0"/>
              </a:rPr>
              <a:t>Enterprise IT Objectives</a:t>
            </a:r>
          </a:p>
          <a:p>
            <a:pPr marL="457200" indent="-457200">
              <a:lnSpc>
                <a:spcPct val="110000"/>
              </a:lnSpc>
              <a:buFont typeface="+mj-lt"/>
              <a:buAutoNum type="arabicPeriod"/>
            </a:pPr>
            <a:r>
              <a:rPr lang="en-US" sz="2000" dirty="0">
                <a:latin typeface="Arial" charset="0"/>
              </a:rPr>
              <a:t>Technical Account Overview</a:t>
            </a:r>
          </a:p>
          <a:p>
            <a:pPr marL="457200" indent="-457200">
              <a:lnSpc>
                <a:spcPct val="110000"/>
              </a:lnSpc>
              <a:buFont typeface="+mj-lt"/>
              <a:buAutoNum type="arabicPeriod"/>
            </a:pPr>
            <a:r>
              <a:rPr lang="en-US" sz="2000" dirty="0">
                <a:latin typeface="Arial" charset="0"/>
              </a:rPr>
              <a:t>IBM Gap Analysis Summary</a:t>
            </a:r>
          </a:p>
          <a:p>
            <a:pPr marL="457200" indent="-457200">
              <a:lnSpc>
                <a:spcPct val="110000"/>
              </a:lnSpc>
              <a:buFont typeface="+mj-lt"/>
              <a:buAutoNum type="arabicPeriod"/>
            </a:pPr>
            <a:r>
              <a:rPr lang="en-US" sz="2000" dirty="0">
                <a:latin typeface="Arial" charset="0"/>
              </a:rPr>
              <a:t>IBM Projects, Strategy and Plans</a:t>
            </a:r>
          </a:p>
          <a:p>
            <a:pPr marL="457200" indent="-457200">
              <a:lnSpc>
                <a:spcPct val="110000"/>
              </a:lnSpc>
              <a:buFont typeface="+mj-lt"/>
              <a:buAutoNum type="arabicPeriod"/>
            </a:pPr>
            <a:r>
              <a:rPr lang="en-US" sz="2000" dirty="0">
                <a:latin typeface="Arial" charset="0"/>
              </a:rPr>
              <a:t>IBM Technical Relationship Map</a:t>
            </a:r>
          </a:p>
        </p:txBody>
      </p:sp>
      <p:sp>
        <p:nvSpPr>
          <p:cNvPr id="16387" name="TextBox 1"/>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sp>
        <p:nvSpPr>
          <p:cNvPr id="3" name="Footer Placeholder 2"/>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1638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65B69102-3C93-C645-9CE0-D7EF17924B12}" type="slidenum">
              <a:rPr lang="en-US" sz="800" b="0">
                <a:cs typeface="Arial" charset="0"/>
              </a:rPr>
              <a:pPr eaLnBrk="1" hangingPunct="1"/>
              <a:t>3</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dirty="0" smtClean="0">
                <a:latin typeface="Arial" charset="0"/>
              </a:rPr>
              <a:t>1. Enterprise </a:t>
            </a:r>
            <a:r>
              <a:rPr lang="en-US" dirty="0">
                <a:latin typeface="Arial" charset="0"/>
              </a:rPr>
              <a:t>Background (2-3 slides)  </a:t>
            </a:r>
            <a:r>
              <a:rPr lang="en-US" dirty="0">
                <a:solidFill>
                  <a:srgbClr val="008000"/>
                </a:solidFill>
                <a:latin typeface="Arial" charset="0"/>
              </a:rPr>
              <a:t>(+7, +4)</a:t>
            </a:r>
          </a:p>
        </p:txBody>
      </p:sp>
      <p:sp>
        <p:nvSpPr>
          <p:cNvPr id="5" name="Content Placeholder 4"/>
          <p:cNvSpPr>
            <a:spLocks noGrp="1"/>
          </p:cNvSpPr>
          <p:nvPr>
            <p:ph idx="1"/>
          </p:nvPr>
        </p:nvSpPr>
        <p:spPr/>
        <p:txBody>
          <a:bodyPr/>
          <a:lstStyle/>
          <a:p>
            <a:pPr eaLnBrk="1" hangingPunct="1">
              <a:lnSpc>
                <a:spcPct val="90000"/>
              </a:lnSpc>
              <a:spcBef>
                <a:spcPts val="0"/>
              </a:spcBef>
              <a:buClr>
                <a:srgbClr val="000000"/>
              </a:buClr>
              <a:buSzPct val="100000"/>
              <a:buFont typeface="Wingdings" charset="0"/>
              <a:buNone/>
              <a:defRPr/>
            </a:pPr>
            <a:r>
              <a:rPr lang="en-US" sz="1400" b="1" dirty="0">
                <a:solidFill>
                  <a:srgbClr val="000000"/>
                </a:solidFill>
                <a:latin typeface="Calibri" charset="0"/>
                <a:ea typeface="MS Gothic" charset="0"/>
                <a:cs typeface="Lucida Sans Unicode" charset="0"/>
              </a:rPr>
              <a:t>Types and categories of content:</a:t>
            </a: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For the newcomers to the team</a:t>
            </a: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Overview </a:t>
            </a:r>
            <a:r>
              <a:rPr lang="en-US" sz="1400" dirty="0">
                <a:solidFill>
                  <a:srgbClr val="000000"/>
                </a:solidFill>
                <a:latin typeface="Calibri" charset="0"/>
                <a:ea typeface="MS Gothic" charset="0"/>
                <a:cs typeface="Lucida Sans Unicode" charset="0"/>
              </a:rPr>
              <a:t>of the clients </a:t>
            </a:r>
            <a:r>
              <a:rPr lang="en-US" sz="1400" dirty="0" smtClean="0">
                <a:solidFill>
                  <a:srgbClr val="000000"/>
                </a:solidFill>
                <a:latin typeface="Calibri" charset="0"/>
                <a:ea typeface="MS Gothic" charset="0"/>
                <a:cs typeface="Lucida Sans Unicode" charset="0"/>
              </a:rPr>
              <a:t>business- what do they do?</a:t>
            </a:r>
            <a:endParaRPr lang="en-US" sz="1400" dirty="0">
              <a:solidFill>
                <a:srgbClr val="000000"/>
              </a:solidFill>
              <a:latin typeface="Calibri" charset="0"/>
              <a:ea typeface="MS Gothic" charset="0"/>
              <a:cs typeface="Lucida Sans Unicode" charset="0"/>
            </a:endParaRP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Size of the business (revenue) and market position (leader, fast follower, laggard)</a:t>
            </a: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Locations, high level organization</a:t>
            </a:r>
            <a:endParaRPr lang="en-US" sz="1400" dirty="0">
              <a:solidFill>
                <a:srgbClr val="000000"/>
              </a:solidFill>
              <a:latin typeface="Calibri" charset="0"/>
              <a:ea typeface="MS Gothic" charset="0"/>
              <a:cs typeface="Lucida Sans Unicode" charset="0"/>
            </a:endParaRP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For the team as a refresher</a:t>
            </a: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High level corporate strategy with linkage to the Enterprise Initiatives (next section)</a:t>
            </a: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Key technical relationships and coverage. </a:t>
            </a:r>
          </a:p>
          <a:p>
            <a:pPr lvl="2" eaLnBrk="1" hangingPunct="1">
              <a:lnSpc>
                <a:spcPct val="90000"/>
              </a:lnSpc>
              <a:spcBef>
                <a:spcPts val="0"/>
              </a:spcBef>
              <a:buClr>
                <a:srgbClr val="000000"/>
              </a:buClr>
              <a:buSzPct val="100000"/>
              <a:buFont typeface="Arial" charset="0"/>
              <a:buChar char="•"/>
              <a:defRPr/>
            </a:pPr>
            <a:endParaRPr lang="en-US" sz="1400" dirty="0">
              <a:solidFill>
                <a:srgbClr val="000000"/>
              </a:solidFill>
              <a:latin typeface="Calibri" charset="0"/>
              <a:ea typeface="MS Gothic" charset="0"/>
              <a:cs typeface="Lucida Sans Unicode" charset="0"/>
            </a:endParaRPr>
          </a:p>
          <a:p>
            <a:pPr marL="0" indent="0" eaLnBrk="1" hangingPunct="1">
              <a:lnSpc>
                <a:spcPct val="90000"/>
              </a:lnSpc>
              <a:spcBef>
                <a:spcPts val="0"/>
              </a:spcBef>
              <a:buFont typeface="Wingdings" charset="0"/>
              <a:buNone/>
              <a:defRPr/>
            </a:pPr>
            <a:r>
              <a:rPr lang="en-US" sz="1400" b="1" dirty="0">
                <a:solidFill>
                  <a:srgbClr val="000000"/>
                </a:solidFill>
                <a:latin typeface="Calibri" charset="0"/>
                <a:ea typeface="MS Gothic" charset="0"/>
                <a:cs typeface="Lucida Sans Unicode" charset="0"/>
              </a:rPr>
              <a:t>Usage and intended consumers:</a:t>
            </a: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This is intended to give background about the client to those new to the account team. This includes the new specialist as well as the visiting executive. For the exec, include any currently issues. </a:t>
            </a: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For those with background knowledge, it</a:t>
            </a:r>
            <a:r>
              <a:rPr lang="fr-FR" sz="1400" dirty="0" smtClean="0">
                <a:solidFill>
                  <a:srgbClr val="000000"/>
                </a:solidFill>
                <a:latin typeface="Calibri" charset="0"/>
                <a:ea typeface="MS Gothic" charset="0"/>
                <a:cs typeface="Lucida Sans Unicode" charset="0"/>
              </a:rPr>
              <a:t>’</a:t>
            </a:r>
            <a:r>
              <a:rPr lang="en-US" sz="1400" dirty="0" smtClean="0">
                <a:solidFill>
                  <a:srgbClr val="000000"/>
                </a:solidFill>
                <a:latin typeface="Calibri" charset="0"/>
                <a:ea typeface="MS Gothic" charset="0"/>
                <a:cs typeface="Lucida Sans Unicode" charset="0"/>
              </a:rPr>
              <a:t>s a refresh of the corporate strategy and the organization. </a:t>
            </a:r>
            <a:endParaRPr lang="en-US" sz="1400" dirty="0">
              <a:solidFill>
                <a:srgbClr val="000000"/>
              </a:solidFill>
              <a:latin typeface="Calibri" charset="0"/>
              <a:ea typeface="MS Gothic" charset="0"/>
              <a:cs typeface="Lucida Sans Unicode" charset="0"/>
            </a:endParaRPr>
          </a:p>
          <a:p>
            <a:pPr eaLnBrk="1" hangingPunct="1">
              <a:lnSpc>
                <a:spcPct val="90000"/>
              </a:lnSpc>
              <a:spcBef>
                <a:spcPts val="0"/>
              </a:spcBef>
              <a:defRPr/>
            </a:pPr>
            <a:endParaRPr lang="en-US" sz="1400" dirty="0">
              <a:solidFill>
                <a:srgbClr val="000000"/>
              </a:solidFill>
              <a:latin typeface="Calibri" charset="0"/>
              <a:ea typeface="MS Gothic" charset="0"/>
              <a:cs typeface="Lucida Sans Unicode" charset="0"/>
            </a:endParaRPr>
          </a:p>
          <a:p>
            <a:pPr marL="0" indent="0" eaLnBrk="1" hangingPunct="1">
              <a:lnSpc>
                <a:spcPct val="90000"/>
              </a:lnSpc>
              <a:spcBef>
                <a:spcPts val="0"/>
              </a:spcBef>
              <a:buFont typeface="Wingdings" charset="0"/>
              <a:buNone/>
              <a:defRPr/>
            </a:pPr>
            <a:r>
              <a:rPr lang="en-US" sz="1400" b="1" dirty="0">
                <a:solidFill>
                  <a:srgbClr val="000000"/>
                </a:solidFill>
                <a:latin typeface="Calibri" charset="0"/>
                <a:ea typeface="MS Gothic" charset="0"/>
                <a:cs typeface="Lucida Sans Unicode" charset="0"/>
              </a:rPr>
              <a:t>Creation guidance:</a:t>
            </a:r>
          </a:p>
          <a:p>
            <a:pPr lvl="1" eaLnBrk="1" hangingPunct="1">
              <a:lnSpc>
                <a:spcPct val="90000"/>
              </a:lnSpc>
              <a:spcBef>
                <a:spcPts val="0"/>
              </a:spcBef>
              <a:buClr>
                <a:srgbClr val="000000"/>
              </a:buClr>
              <a:buSzPct val="100000"/>
              <a:buFont typeface="Arial" charset="0"/>
              <a:buChar char="•"/>
              <a:defRPr/>
            </a:pPr>
            <a:r>
              <a:rPr lang="en-US" sz="1400" dirty="0">
                <a:solidFill>
                  <a:srgbClr val="000000"/>
                </a:solidFill>
                <a:latin typeface="Calibri" charset="0"/>
                <a:ea typeface="MS Gothic" charset="0"/>
                <a:cs typeface="Lucida Sans Unicode" charset="0"/>
              </a:rPr>
              <a:t>Should be documented in the account </a:t>
            </a:r>
            <a:r>
              <a:rPr lang="en-US" sz="1400" dirty="0" smtClean="0">
                <a:solidFill>
                  <a:srgbClr val="000000"/>
                </a:solidFill>
                <a:latin typeface="Calibri" charset="0"/>
                <a:ea typeface="MS Gothic" charset="0"/>
                <a:cs typeface="Lucida Sans Unicode" charset="0"/>
              </a:rPr>
              <a:t>CGSP or Collaboration hub.</a:t>
            </a: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Description of the corporation and current situation are available from market reports, etc.</a:t>
            </a:r>
          </a:p>
          <a:p>
            <a:pPr lvl="2"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See Enterprise Objectives. </a:t>
            </a:r>
            <a:endParaRPr lang="en-US" sz="1800" dirty="0" smtClean="0">
              <a:cs typeface="Lucida Sans Unicode" charset="0"/>
            </a:endParaRPr>
          </a:p>
          <a:p>
            <a:pPr lvl="1" eaLnBrk="1" hangingPunct="1">
              <a:lnSpc>
                <a:spcPct val="90000"/>
              </a:lnSpc>
              <a:spcBef>
                <a:spcPts val="0"/>
              </a:spcBef>
              <a:buClr>
                <a:srgbClr val="000000"/>
              </a:buClr>
              <a:buSzPct val="100000"/>
              <a:buFont typeface="Arial" charset="0"/>
              <a:buChar char="•"/>
              <a:defRPr/>
            </a:pPr>
            <a:r>
              <a:rPr lang="en-US" sz="1400" dirty="0" smtClean="0">
                <a:solidFill>
                  <a:srgbClr val="000000"/>
                </a:solidFill>
                <a:latin typeface="Calibri" charset="0"/>
                <a:ea typeface="MS Gothic" charset="0"/>
                <a:cs typeface="Lucida Sans Unicode" charset="0"/>
              </a:rPr>
              <a:t>Technical relationships and coverage map is constructed by the team based on information provided by the client or any tools we have access to. </a:t>
            </a:r>
          </a:p>
        </p:txBody>
      </p:sp>
      <p:sp>
        <p:nvSpPr>
          <p:cNvPr id="18435" name="TextBox 5"/>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3" name="Footer Placeholder 2"/>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1843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1922BC6B-21B3-EF40-95BB-CCAE3970881C}" type="slidenum">
              <a:rPr lang="en-US" sz="800" b="0">
                <a:cs typeface="Arial" charset="0"/>
              </a:rPr>
              <a:pPr eaLnBrk="1" hangingPunct="1"/>
              <a:t>4</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dirty="0" smtClean="0">
                <a:latin typeface="Arial" charset="0"/>
              </a:rPr>
              <a:t>Enterprise </a:t>
            </a:r>
            <a:r>
              <a:rPr lang="en-US" dirty="0">
                <a:latin typeface="Arial" charset="0"/>
              </a:rPr>
              <a:t>Background</a:t>
            </a:r>
          </a:p>
        </p:txBody>
      </p:sp>
      <p:sp>
        <p:nvSpPr>
          <p:cNvPr id="20482" name="Rectangle 4"/>
          <p:cNvSpPr>
            <a:spLocks noGrp="1" noChangeArrowheads="1"/>
          </p:cNvSpPr>
          <p:nvPr>
            <p:ph idx="1"/>
          </p:nvPr>
        </p:nvSpPr>
        <p:spPr/>
        <p:txBody>
          <a:bodyPr/>
          <a:lstStyle/>
          <a:p>
            <a:r>
              <a:rPr lang="en-US">
                <a:latin typeface="Arial" charset="0"/>
              </a:rPr>
              <a:t>&lt;overall business&gt;</a:t>
            </a:r>
          </a:p>
          <a:p>
            <a:pPr lvl="1"/>
            <a:r>
              <a:rPr lang="en-US">
                <a:latin typeface="Arial" charset="0"/>
              </a:rPr>
              <a:t>&lt;specific business&gt;</a:t>
            </a:r>
          </a:p>
          <a:p>
            <a:pPr lvl="1"/>
            <a:r>
              <a:rPr lang="en-US">
                <a:latin typeface="Arial" charset="0"/>
              </a:rPr>
              <a:t>&lt;market standing&gt;</a:t>
            </a:r>
          </a:p>
          <a:p>
            <a:pPr lvl="1"/>
            <a:r>
              <a:rPr lang="en-US">
                <a:latin typeface="Arial" charset="0"/>
              </a:rPr>
              <a:t>&lt;geographic distribution&gt;</a:t>
            </a:r>
          </a:p>
          <a:p>
            <a:pPr lvl="1"/>
            <a:r>
              <a:rPr lang="en-US">
                <a:latin typeface="Arial" charset="0"/>
              </a:rPr>
              <a:t>&lt;adoption behavior&gt;</a:t>
            </a:r>
          </a:p>
          <a:p>
            <a:pPr lvl="1"/>
            <a:r>
              <a:rPr lang="en-US">
                <a:latin typeface="Arial" charset="0"/>
              </a:rPr>
              <a:t>&lt;high level organization&gt; </a:t>
            </a:r>
          </a:p>
          <a:p>
            <a:pPr lvl="1"/>
            <a:r>
              <a:rPr lang="en-US">
                <a:latin typeface="Arial" charset="0"/>
              </a:rPr>
              <a:t>&lt;other notes&gt;</a:t>
            </a:r>
          </a:p>
          <a:p>
            <a:endParaRPr lang="en-US">
              <a:latin typeface="Arial" charset="0"/>
            </a:endParaRPr>
          </a:p>
          <a:p>
            <a:r>
              <a:rPr lang="en-US">
                <a:latin typeface="Arial" charset="0"/>
              </a:rPr>
              <a:t>Updates and new news</a:t>
            </a:r>
          </a:p>
          <a:p>
            <a:pPr lvl="1"/>
            <a:r>
              <a:rPr lang="en-US">
                <a:latin typeface="Arial" charset="0"/>
              </a:rPr>
              <a:t>&lt;very high level strategy. You’ll cover more detail in the next section&gt; </a:t>
            </a:r>
          </a:p>
          <a:p>
            <a:pPr lvl="1"/>
            <a:r>
              <a:rPr lang="en-US">
                <a:latin typeface="Arial" charset="0"/>
              </a:rPr>
              <a:t>&lt;who is driving the strategy&gt; </a:t>
            </a:r>
          </a:p>
          <a:p>
            <a:pPr lvl="1"/>
            <a:r>
              <a:rPr lang="en-US">
                <a:latin typeface="Arial" charset="0"/>
              </a:rPr>
              <a:t>&lt;what are the pressures&gt;</a:t>
            </a:r>
          </a:p>
          <a:p>
            <a:pPr lvl="1"/>
            <a:r>
              <a:rPr lang="en-US">
                <a:latin typeface="Arial" charset="0"/>
              </a:rPr>
              <a:t>&lt;what’s new&gt;</a:t>
            </a:r>
          </a:p>
        </p:txBody>
      </p:sp>
      <p:sp>
        <p:nvSpPr>
          <p:cNvPr id="20483" name="TextBox 4"/>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sp>
        <p:nvSpPr>
          <p:cNvPr id="5" name="Footer Placeholder 4"/>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20485" name="Slide Number Placeholder 5"/>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27E5D2FE-656F-3F4F-9E91-26065556A9E9}" type="slidenum">
              <a:rPr lang="en-US" sz="800" b="0">
                <a:cs typeface="Arial" charset="0"/>
              </a:rPr>
              <a:pPr eaLnBrk="1" hangingPunct="1"/>
              <a:t>5</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182563" y="387350"/>
            <a:ext cx="8688387" cy="641350"/>
          </a:xfrm>
        </p:spPr>
        <p:txBody>
          <a:bodyPr tIns="109080" anchor="ct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Arial" charset="0"/>
              </a:rPr>
              <a:t>2. Enterprise </a:t>
            </a:r>
            <a:r>
              <a:rPr lang="en-US" dirty="0">
                <a:latin typeface="Arial" charset="0"/>
              </a:rPr>
              <a:t>Business Objectives (overview) (2-3 slides) </a:t>
            </a:r>
            <a:r>
              <a:rPr lang="en-US" dirty="0">
                <a:solidFill>
                  <a:srgbClr val="008000"/>
                </a:solidFill>
                <a:latin typeface="Arial" charset="0"/>
              </a:rPr>
              <a:t>(+9, +5)</a:t>
            </a:r>
          </a:p>
        </p:txBody>
      </p:sp>
      <p:sp>
        <p:nvSpPr>
          <p:cNvPr id="24578" name="Text Box 3"/>
          <p:cNvSpPr txBox="1">
            <a:spLocks noChangeArrowheads="1"/>
          </p:cNvSpPr>
          <p:nvPr/>
        </p:nvSpPr>
        <p:spPr bwMode="auto">
          <a:xfrm>
            <a:off x="204788" y="800100"/>
            <a:ext cx="8939212" cy="5097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95598"/>
          <a:lstStyle>
            <a:lvl1pPr defTabSz="4572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cs typeface="ＭＳ Ｐゴシック" charset="0"/>
              </a:defRPr>
            </a:lvl1pPr>
            <a:lvl2pPr marL="627063" indent="-169863" defTabSz="4572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2pPr>
            <a:lvl3pPr marL="1025525" indent="-111125" defTabSz="4572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3pPr>
            <a:lvl4pPr marL="1487488" indent="-114300" defTabSz="4572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4pPr>
            <a:lvl5pPr marL="2057400" indent="-228600" defTabSz="457200"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400" b="1">
                <a:solidFill>
                  <a:schemeClr val="tx1"/>
                </a:solidFill>
                <a:latin typeface="Arial" charset="0"/>
                <a:ea typeface="ＭＳ Ｐゴシック" charset="0"/>
              </a:defRPr>
            </a:lvl9pPr>
          </a:lstStyle>
          <a:p>
            <a:pPr algn="l" eaLnBrk="1" hangingPunct="1">
              <a:lnSpc>
                <a:spcPct val="97000"/>
              </a:lnSpc>
              <a:buClr>
                <a:srgbClr val="000000"/>
              </a:buClr>
              <a:buSzPct val="100000"/>
              <a:buFont typeface="Times New Roman" charset="0"/>
              <a:buNone/>
            </a:pPr>
            <a:r>
              <a:rPr lang="en-US" sz="1200">
                <a:solidFill>
                  <a:srgbClr val="000000"/>
                </a:solidFill>
                <a:latin typeface="Calibri" charset="0"/>
                <a:ea typeface="MS Gothic" charset="0"/>
                <a:cs typeface="MS Gothic" charset="0"/>
              </a:rPr>
              <a:t>Types and categories of content:</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Overview of the clients stated business (enterprise) strategic goals, objectives and/or imperatives for the year in focus</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Overview of key client business investments/budgets</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Marketplace inhibitors / challenges </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Internal inhibitors / challenges</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Competitive challenges/threats (page from CGSP)</a:t>
            </a:r>
          </a:p>
          <a:p>
            <a:pPr algn="l" eaLnBrk="1" hangingPunct="1">
              <a:lnSpc>
                <a:spcPct val="97000"/>
              </a:lnSpc>
            </a:pPr>
            <a:endParaRPr lang="en-US" sz="1200">
              <a:solidFill>
                <a:srgbClr val="000000"/>
              </a:solidFill>
              <a:latin typeface="Calibri" charset="0"/>
              <a:ea typeface="MS Gothic" charset="0"/>
              <a:cs typeface="MS Gothic" charset="0"/>
            </a:endParaRPr>
          </a:p>
          <a:p>
            <a:pPr algn="l" eaLnBrk="1" hangingPunct="1">
              <a:lnSpc>
                <a:spcPct val="97000"/>
              </a:lnSpc>
            </a:pPr>
            <a:r>
              <a:rPr lang="en-US" sz="1200">
                <a:solidFill>
                  <a:srgbClr val="000000"/>
                </a:solidFill>
                <a:latin typeface="Calibri" charset="0"/>
                <a:ea typeface="MS Gothic" charset="0"/>
                <a:cs typeface="MS Gothic" charset="0"/>
              </a:rPr>
              <a:t>Usage and intended consumers:</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Intended to provide an overview of key business enterprise objectives, imperatives, initiatives as reported both publicly and those for which the IBM client team has specific insight.</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This should set the basis for alignment between the enterprise IT objectives which should correlate to enablement of these stated goals and objectives.</a:t>
            </a:r>
          </a:p>
          <a:p>
            <a:pPr algn="l" eaLnBrk="1" hangingPunct="1">
              <a:lnSpc>
                <a:spcPct val="97000"/>
              </a:lnSpc>
            </a:pPr>
            <a:endParaRPr lang="en-US" sz="1200">
              <a:solidFill>
                <a:srgbClr val="000000"/>
              </a:solidFill>
              <a:latin typeface="Calibri" charset="0"/>
              <a:ea typeface="MS Gothic" charset="0"/>
              <a:cs typeface="MS Gothic" charset="0"/>
            </a:endParaRPr>
          </a:p>
          <a:p>
            <a:pPr algn="l" eaLnBrk="1" hangingPunct="1">
              <a:lnSpc>
                <a:spcPct val="97000"/>
              </a:lnSpc>
            </a:pPr>
            <a:r>
              <a:rPr lang="en-US" sz="1200">
                <a:solidFill>
                  <a:srgbClr val="000000"/>
                </a:solidFill>
                <a:latin typeface="Calibri" charset="0"/>
                <a:ea typeface="MS Gothic" charset="0"/>
                <a:cs typeface="MS Gothic" charset="0"/>
              </a:rPr>
              <a:t>Creation guidance:</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Should be documented in the account CGSP (Dashboard &amp; Strategy tabs) Clients key business objectives.  Most of this content should already be in the account plan, and not necessarily something the architect will need to create.  If these don</a:t>
            </a:r>
            <a:r>
              <a:rPr lang="en-CA" sz="1200" b="0">
                <a:solidFill>
                  <a:srgbClr val="000000"/>
                </a:solidFill>
                <a:ea typeface="MS Gothic" charset="0"/>
                <a:cs typeface="MS Gothic" charset="0"/>
              </a:rPr>
              <a:t>’</a:t>
            </a:r>
            <a:r>
              <a:rPr lang="en-US" altLang="ja-JP" sz="1200" b="0">
                <a:solidFill>
                  <a:srgbClr val="000000"/>
                </a:solidFill>
                <a:latin typeface="Calibri" charset="0"/>
                <a:ea typeface="MS Gothic" charset="0"/>
                <a:cs typeface="MS Gothic" charset="0"/>
              </a:rPr>
              <a:t>t exist, the architect should work with the Client Rep to create.</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Obtain financial and industry information on your account:</a:t>
            </a:r>
          </a:p>
          <a:p>
            <a:pPr lvl="2"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Order an IBM Blue Book on your account  </a:t>
            </a:r>
            <a:r>
              <a:rPr lang="en-US" sz="1200" b="0">
                <a:solidFill>
                  <a:srgbClr val="000000"/>
                </a:solidFill>
                <a:latin typeface="Calibri" charset="0"/>
                <a:ea typeface="MS Gothic" charset="0"/>
                <a:cs typeface="MS Gothic" charset="0"/>
                <a:hlinkClick r:id="rId3"/>
              </a:rPr>
              <a:t>https://plin-gbs-prd01.atlanta.ibm.com/lotus/myquickr/psn/wiki </a:t>
            </a:r>
          </a:p>
          <a:p>
            <a:pPr lvl="3"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Sample of completed blue books: </a:t>
            </a:r>
            <a:r>
              <a:rPr lang="en-US" sz="1200" b="0">
                <a:solidFill>
                  <a:srgbClr val="000000"/>
                </a:solidFill>
                <a:latin typeface="Calibri" charset="0"/>
                <a:ea typeface="MS Gothic" charset="0"/>
                <a:cs typeface="MS Gothic" charset="0"/>
                <a:hlinkClick r:id="rId4"/>
              </a:rPr>
              <a:t>https://w3-03.sso.ibm.com/services/practitionerportal/ppServlets/search/search.wss?searchFor=blue+books&amp;GO.x=0&amp;GO.y=0&amp;searchType=searchPP</a:t>
            </a:r>
          </a:p>
          <a:p>
            <a:pPr lvl="2"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Use Client Business Value Summary Report </a:t>
            </a:r>
            <a:r>
              <a:rPr lang="en-US" sz="1200" b="0">
                <a:solidFill>
                  <a:srgbClr val="000000"/>
                </a:solidFill>
                <a:latin typeface="Calibri" charset="0"/>
                <a:ea typeface="MS Gothic" charset="0"/>
                <a:cs typeface="MS Gothic" charset="0"/>
                <a:hlinkClick r:id="rId5"/>
              </a:rPr>
              <a:t>http://ila-dwh01.atlanta.ibm.com/hr/global/quickviews/cbv.nsf/Pages/HomePage</a:t>
            </a:r>
            <a:r>
              <a:rPr lang="en-US" sz="1200" b="0">
                <a:solidFill>
                  <a:srgbClr val="000000"/>
                </a:solidFill>
                <a:latin typeface="Calibri" charset="0"/>
                <a:ea typeface="MS Gothic" charset="0"/>
                <a:cs typeface="MS Gothic" charset="0"/>
              </a:rPr>
              <a:t> </a:t>
            </a:r>
          </a:p>
          <a:p>
            <a:pPr lvl="3"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Investigate if Finlistic can provide you with the information you need</a:t>
            </a:r>
          </a:p>
          <a:p>
            <a:pPr lvl="3"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Finlistics Demo and new features:  </a:t>
            </a:r>
            <a:r>
              <a:rPr lang="en-US" sz="1200" b="0">
                <a:solidFill>
                  <a:srgbClr val="000000"/>
                </a:solidFill>
                <a:latin typeface="Calibri" charset="0"/>
                <a:ea typeface="MS Gothic" charset="0"/>
                <a:cs typeface="MS Gothic" charset="0"/>
                <a:hlinkClick r:id="rId6"/>
              </a:rPr>
              <a:t>http://w3.tap.ibm.com/medialibrary/media_view?id=228814</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Check IBM COBRA - Social Media Analytics  Overview Presentation </a:t>
            </a:r>
            <a:r>
              <a:rPr lang="en-US" sz="1200" b="0">
                <a:solidFill>
                  <a:srgbClr val="000000"/>
                </a:solidFill>
                <a:latin typeface="Calibri" charset="0"/>
                <a:ea typeface="MS Gothic" charset="0"/>
                <a:cs typeface="MS Gothic" charset="0"/>
                <a:hlinkClick r:id="rId7"/>
              </a:rPr>
              <a:t>https://w3-03.sso.ibm.com/services/practitionerportal/ppServlets/displayDocument.wss?syntheticKey=O068631U78478G39</a:t>
            </a:r>
          </a:p>
          <a:p>
            <a:pPr lvl="1" algn="l" eaLnBrk="1" hangingPunct="1">
              <a:lnSpc>
                <a:spcPct val="97000"/>
              </a:lnSpc>
              <a:buClr>
                <a:srgbClr val="000000"/>
              </a:buClr>
              <a:buSzPct val="100000"/>
              <a:buFont typeface="Arial" charset="0"/>
              <a:buChar char="•"/>
            </a:pPr>
            <a:r>
              <a:rPr lang="en-US" sz="1200" b="0">
                <a:solidFill>
                  <a:srgbClr val="000000"/>
                </a:solidFill>
                <a:latin typeface="Calibri" charset="0"/>
                <a:ea typeface="MS Gothic" charset="0"/>
                <a:cs typeface="MS Gothic" charset="0"/>
              </a:rPr>
              <a:t>Refer to the client</a:t>
            </a:r>
            <a:r>
              <a:rPr lang="en-CA" sz="1200" b="0">
                <a:solidFill>
                  <a:srgbClr val="000000"/>
                </a:solidFill>
                <a:ea typeface="MS Gothic" charset="0"/>
                <a:cs typeface="MS Gothic" charset="0"/>
              </a:rPr>
              <a:t>’</a:t>
            </a:r>
            <a:r>
              <a:rPr lang="en-US" altLang="ja-JP" sz="1200" b="0">
                <a:solidFill>
                  <a:srgbClr val="000000"/>
                </a:solidFill>
                <a:latin typeface="Calibri" charset="0"/>
                <a:ea typeface="MS Gothic" charset="0"/>
                <a:cs typeface="MS Gothic" charset="0"/>
              </a:rPr>
              <a:t>s corporate website, investor relations announcements and press releases for signs of financial health.</a:t>
            </a:r>
          </a:p>
          <a:p>
            <a:pPr lvl="1" algn="l" eaLnBrk="1" hangingPunct="1">
              <a:lnSpc>
                <a:spcPct val="97000"/>
              </a:lnSpc>
              <a:buClr>
                <a:srgbClr val="000000"/>
              </a:buClr>
              <a:buSzPct val="100000"/>
              <a:buFont typeface="Arial" charset="0"/>
              <a:buChar char="•"/>
            </a:pPr>
            <a:r>
              <a:rPr lang="en-US" altLang="ja-JP" sz="1200" b="0">
                <a:solidFill>
                  <a:srgbClr val="000000"/>
                </a:solidFill>
                <a:latin typeface="Calibri" charset="0"/>
                <a:ea typeface="MS Gothic" charset="0"/>
                <a:cs typeface="MS Gothic" charset="0"/>
              </a:rPr>
              <a:t>Read latest CEO Letter To Shareholders, and their last 4 10Q Report (if public company).   You can get this from SEC Edgar Online or the companies investors website</a:t>
            </a:r>
          </a:p>
          <a:p>
            <a:pPr lvl="1" algn="l" eaLnBrk="1" hangingPunct="1">
              <a:lnSpc>
                <a:spcPct val="97000"/>
              </a:lnSpc>
              <a:buClr>
                <a:srgbClr val="000000"/>
              </a:buClr>
              <a:buSzPct val="100000"/>
              <a:buFont typeface="Arial" charset="0"/>
              <a:buChar char="•"/>
            </a:pPr>
            <a:endParaRPr lang="en-US" altLang="ja-JP" sz="1200" b="0">
              <a:solidFill>
                <a:srgbClr val="000000"/>
              </a:solidFill>
              <a:latin typeface="Calibri" charset="0"/>
              <a:ea typeface="MS Gothic" charset="0"/>
              <a:cs typeface="MS Gothic" charset="0"/>
            </a:endParaRPr>
          </a:p>
          <a:p>
            <a:pPr lvl="1" algn="l" eaLnBrk="1" hangingPunct="1">
              <a:lnSpc>
                <a:spcPct val="97000"/>
              </a:lnSpc>
              <a:buClr>
                <a:srgbClr val="000000"/>
              </a:buClr>
              <a:buSzPct val="100000"/>
              <a:buFont typeface="Arial" charset="0"/>
              <a:buChar char="•"/>
            </a:pPr>
            <a:endParaRPr lang="en-US" altLang="ja-JP" sz="1200" b="0">
              <a:solidFill>
                <a:srgbClr val="000000"/>
              </a:solidFill>
              <a:latin typeface="Calibri" charset="0"/>
              <a:ea typeface="MS Gothic" charset="0"/>
              <a:cs typeface="MS Gothic" charset="0"/>
            </a:endParaRPr>
          </a:p>
        </p:txBody>
      </p:sp>
      <p:sp>
        <p:nvSpPr>
          <p:cNvPr id="24579" name="TextBox 5"/>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7" name="Footer Placeholder 6"/>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24581" name="Slide Number Placeholder 7"/>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BE5A541C-5306-6242-9917-423309AE1FC4}" type="slidenum">
              <a:rPr lang="en-US" sz="800" b="0">
                <a:cs typeface="Arial" charset="0"/>
              </a:rPr>
              <a:pPr eaLnBrk="1" hangingPunct="1"/>
              <a:t>6</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304800" y="609115"/>
            <a:ext cx="8686800" cy="639763"/>
          </a:xfrm>
        </p:spPr>
        <p:txBody>
          <a:bodyPr/>
          <a:lstStyle/>
          <a:p>
            <a:pPr eaLnBrk="1" hangingPunct="1"/>
            <a:r>
              <a:rPr lang="en-US" dirty="0" smtClean="0">
                <a:latin typeface="Arial" charset="0"/>
              </a:rPr>
              <a:t>Enterprise </a:t>
            </a:r>
            <a:r>
              <a:rPr lang="en-US" dirty="0">
                <a:latin typeface="Arial" charset="0"/>
              </a:rPr>
              <a:t>Business Perspective: &lt;Role&gt;</a:t>
            </a:r>
          </a:p>
        </p:txBody>
      </p:sp>
      <p:sp>
        <p:nvSpPr>
          <p:cNvPr id="26626" name="TextBox 10"/>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2" name="Table 1"/>
          <p:cNvGraphicFramePr>
            <a:graphicFrameLocks noGrp="1"/>
          </p:cNvGraphicFramePr>
          <p:nvPr/>
        </p:nvGraphicFramePr>
        <p:xfrm>
          <a:off x="304800" y="2667000"/>
          <a:ext cx="8382000" cy="1524000"/>
        </p:xfrm>
        <a:graphic>
          <a:graphicData uri="http://schemas.openxmlformats.org/drawingml/2006/table">
            <a:tbl>
              <a:tblPr firstRow="1" bandRow="1">
                <a:tableStyleId>{5C22544A-7EE6-4342-B048-85BDC9FD1C3A}</a:tableStyleId>
              </a:tblPr>
              <a:tblGrid>
                <a:gridCol w="2794000"/>
                <a:gridCol w="2794000"/>
                <a:gridCol w="2794000"/>
              </a:tblGrid>
              <a:tr h="304800">
                <a:tc>
                  <a:txBody>
                    <a:bodyPr/>
                    <a:lstStyle/>
                    <a:p>
                      <a:r>
                        <a:rPr lang="en-US" sz="1400" dirty="0" smtClean="0"/>
                        <a:t>Strategic</a:t>
                      </a:r>
                      <a:r>
                        <a:rPr lang="en-US" sz="1400" baseline="0" dirty="0" smtClean="0"/>
                        <a:t> Goal</a:t>
                      </a:r>
                      <a:endParaRPr lang="en-US" sz="1400" dirty="0"/>
                    </a:p>
                  </a:txBody>
                  <a:tcPr/>
                </a:tc>
                <a:tc>
                  <a:txBody>
                    <a:bodyPr/>
                    <a:lstStyle/>
                    <a:p>
                      <a:r>
                        <a:rPr lang="en-US" sz="1400" dirty="0" smtClean="0"/>
                        <a:t>Motivation</a:t>
                      </a:r>
                      <a:endParaRPr lang="en-US" sz="1400" dirty="0"/>
                    </a:p>
                  </a:txBody>
                  <a:tcPr/>
                </a:tc>
                <a:tc>
                  <a:txBody>
                    <a:bodyPr/>
                    <a:lstStyle/>
                    <a:p>
                      <a:r>
                        <a:rPr lang="en-US" sz="1400" dirty="0" smtClean="0"/>
                        <a:t>Owner</a:t>
                      </a:r>
                      <a:endParaRPr lang="en-US" sz="1400" dirty="0"/>
                    </a:p>
                  </a:txBody>
                  <a:tcPr/>
                </a:tc>
              </a:tr>
              <a:tr h="304800">
                <a:tc>
                  <a:txBody>
                    <a:bodyPr/>
                    <a:lstStyle/>
                    <a:p>
                      <a:endParaRPr lang="en-US" sz="1400" dirty="0"/>
                    </a:p>
                  </a:txBody>
                  <a:tcPr/>
                </a:tc>
                <a:tc>
                  <a:txBody>
                    <a:bodyPr/>
                    <a:lstStyle/>
                    <a:p>
                      <a:endParaRPr lang="en-US" sz="1400" dirty="0"/>
                    </a:p>
                  </a:txBody>
                  <a:tcPr/>
                </a:tc>
                <a:tc>
                  <a:txBody>
                    <a:bodyPr/>
                    <a:lstStyle/>
                    <a:p>
                      <a:endParaRPr lang="en-US" sz="1400" dirty="0"/>
                    </a:p>
                  </a:txBody>
                  <a:tcPr/>
                </a:tc>
              </a:tr>
              <a:tr h="304800">
                <a:tc>
                  <a:txBody>
                    <a:bodyPr/>
                    <a:lstStyle/>
                    <a:p>
                      <a:endParaRPr lang="en-US" sz="1400"/>
                    </a:p>
                  </a:txBody>
                  <a:tcPr/>
                </a:tc>
                <a:tc>
                  <a:txBody>
                    <a:bodyPr/>
                    <a:lstStyle/>
                    <a:p>
                      <a:endParaRPr lang="en-US" sz="1400"/>
                    </a:p>
                  </a:txBody>
                  <a:tcPr/>
                </a:tc>
                <a:tc>
                  <a:txBody>
                    <a:bodyPr/>
                    <a:lstStyle/>
                    <a:p>
                      <a:endParaRPr lang="en-US" sz="1400"/>
                    </a:p>
                  </a:txBody>
                  <a:tcPr/>
                </a:tc>
              </a:tr>
              <a:tr h="304800">
                <a:tc>
                  <a:txBody>
                    <a:bodyPr/>
                    <a:lstStyle/>
                    <a:p>
                      <a:endParaRPr lang="en-US" sz="1400" dirty="0"/>
                    </a:p>
                  </a:txBody>
                  <a:tcPr/>
                </a:tc>
                <a:tc>
                  <a:txBody>
                    <a:bodyPr/>
                    <a:lstStyle/>
                    <a:p>
                      <a:endParaRPr lang="en-US" sz="1400"/>
                    </a:p>
                  </a:txBody>
                  <a:tcPr/>
                </a:tc>
                <a:tc>
                  <a:txBody>
                    <a:bodyPr/>
                    <a:lstStyle/>
                    <a:p>
                      <a:endParaRPr lang="en-US" sz="1400"/>
                    </a:p>
                  </a:txBody>
                  <a:tcPr/>
                </a:tc>
              </a:tr>
              <a:tr h="304800">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graphicFrame>
        <p:nvGraphicFramePr>
          <p:cNvPr id="13" name="Table 12"/>
          <p:cNvGraphicFramePr>
            <a:graphicFrameLocks noGrp="1"/>
          </p:cNvGraphicFramePr>
          <p:nvPr/>
        </p:nvGraphicFramePr>
        <p:xfrm>
          <a:off x="304800" y="4465638"/>
          <a:ext cx="8382000" cy="1736910"/>
        </p:xfrm>
        <a:graphic>
          <a:graphicData uri="http://schemas.openxmlformats.org/drawingml/2006/table">
            <a:tbl>
              <a:tblPr firstRow="1" bandRow="1">
                <a:tableStyleId>{5C22544A-7EE6-4342-B048-85BDC9FD1C3A}</a:tableStyleId>
              </a:tblPr>
              <a:tblGrid>
                <a:gridCol w="5638800"/>
                <a:gridCol w="2743200"/>
              </a:tblGrid>
              <a:tr h="518008">
                <a:tc>
                  <a:txBody>
                    <a:bodyPr/>
                    <a:lstStyle/>
                    <a:p>
                      <a:r>
                        <a:rPr lang="en-US" sz="1400" dirty="0" smtClean="0"/>
                        <a:t>Top Strategic</a:t>
                      </a:r>
                      <a:r>
                        <a:rPr lang="en-US" sz="1400" baseline="0" dirty="0" smtClean="0"/>
                        <a:t> Initiatives</a:t>
                      </a:r>
                      <a:endParaRPr lang="en-US" sz="1400" dirty="0"/>
                    </a:p>
                  </a:txBody>
                  <a:tcPr marT="45675" marB="45675"/>
                </a:tc>
                <a:tc>
                  <a:txBody>
                    <a:bodyPr/>
                    <a:lstStyle/>
                    <a:p>
                      <a:r>
                        <a:rPr lang="en-US" sz="1400" dirty="0" smtClean="0"/>
                        <a:t>Supporting</a:t>
                      </a:r>
                      <a:r>
                        <a:rPr lang="en-US" sz="1400" baseline="0" dirty="0" smtClean="0"/>
                        <a:t> Which Strategic Goals</a:t>
                      </a:r>
                      <a:endParaRPr lang="en-US" sz="1400" dirty="0"/>
                    </a:p>
                  </a:txBody>
                  <a:tcPr marT="45675" marB="45675"/>
                </a:tc>
              </a:tr>
              <a:tr h="304679">
                <a:tc>
                  <a:txBody>
                    <a:bodyPr/>
                    <a:lstStyle/>
                    <a:p>
                      <a:endParaRPr lang="en-US" sz="1400" dirty="0"/>
                    </a:p>
                  </a:txBody>
                  <a:tcPr marT="45675" marB="45675"/>
                </a:tc>
                <a:tc>
                  <a:txBody>
                    <a:bodyPr/>
                    <a:lstStyle/>
                    <a:p>
                      <a:endParaRPr lang="en-US" sz="1400" dirty="0"/>
                    </a:p>
                  </a:txBody>
                  <a:tcPr marT="45675" marB="45675"/>
                </a:tc>
              </a:tr>
              <a:tr h="304679">
                <a:tc>
                  <a:txBody>
                    <a:bodyPr/>
                    <a:lstStyle/>
                    <a:p>
                      <a:endParaRPr lang="en-US" sz="1400"/>
                    </a:p>
                  </a:txBody>
                  <a:tcPr marT="45675" marB="45675"/>
                </a:tc>
                <a:tc>
                  <a:txBody>
                    <a:bodyPr/>
                    <a:lstStyle/>
                    <a:p>
                      <a:endParaRPr lang="en-US" sz="1400"/>
                    </a:p>
                  </a:txBody>
                  <a:tcPr marT="45675" marB="45675"/>
                </a:tc>
              </a:tr>
              <a:tr h="304679">
                <a:tc>
                  <a:txBody>
                    <a:bodyPr/>
                    <a:lstStyle/>
                    <a:p>
                      <a:endParaRPr lang="en-US" sz="1400"/>
                    </a:p>
                  </a:txBody>
                  <a:tcPr marT="45675" marB="45675"/>
                </a:tc>
                <a:tc>
                  <a:txBody>
                    <a:bodyPr/>
                    <a:lstStyle/>
                    <a:p>
                      <a:endParaRPr lang="en-US" sz="1400"/>
                    </a:p>
                  </a:txBody>
                  <a:tcPr marT="45675" marB="45675"/>
                </a:tc>
              </a:tr>
              <a:tr h="304679">
                <a:tc>
                  <a:txBody>
                    <a:bodyPr/>
                    <a:lstStyle/>
                    <a:p>
                      <a:endParaRPr lang="en-US" sz="1400" dirty="0"/>
                    </a:p>
                  </a:txBody>
                  <a:tcPr marT="45675" marB="45675"/>
                </a:tc>
                <a:tc>
                  <a:txBody>
                    <a:bodyPr/>
                    <a:lstStyle/>
                    <a:p>
                      <a:endParaRPr lang="en-US" sz="1400" dirty="0"/>
                    </a:p>
                  </a:txBody>
                  <a:tcPr marT="45675" marB="45675"/>
                </a:tc>
              </a:tr>
            </a:tbl>
          </a:graphicData>
        </a:graphic>
      </p:graphicFrame>
      <p:sp>
        <p:nvSpPr>
          <p:cNvPr id="26673" name="TextBox 2"/>
          <p:cNvSpPr txBox="1">
            <a:spLocks noChangeArrowheads="1"/>
          </p:cNvSpPr>
          <p:nvPr/>
        </p:nvSpPr>
        <p:spPr bwMode="auto">
          <a:xfrm>
            <a:off x="304800" y="1219200"/>
            <a:ext cx="3365500" cy="29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buFont typeface="Arial" charset="0"/>
              <a:buChar char="•"/>
            </a:pPr>
            <a:r>
              <a:rPr lang="en-US" b="0"/>
              <a:t>Supporting commentary and context</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2667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A93ACB34-89A9-454E-908D-1F415BCF3CD0}" type="slidenum">
              <a:rPr lang="en-US" sz="800" b="0">
                <a:cs typeface="Arial" charset="0"/>
              </a:rPr>
              <a:pPr eaLnBrk="1" hangingPunct="1"/>
              <a:t>7</a:t>
            </a:fld>
            <a:endParaRPr lang="en-US" sz="800" b="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smtClean="0">
                <a:latin typeface="Arial" charset="0"/>
              </a:rPr>
              <a:t>3. Enterprise </a:t>
            </a:r>
            <a:r>
              <a:rPr lang="en-US" dirty="0">
                <a:latin typeface="Arial" charset="0"/>
              </a:rPr>
              <a:t>IT Objectives (overview) (2-3 slides)  </a:t>
            </a:r>
            <a:r>
              <a:rPr lang="en-US" dirty="0">
                <a:solidFill>
                  <a:srgbClr val="008000"/>
                </a:solidFill>
                <a:latin typeface="Arial" charset="0"/>
              </a:rPr>
              <a:t>(+9, +5)</a:t>
            </a:r>
          </a:p>
        </p:txBody>
      </p:sp>
      <p:sp>
        <p:nvSpPr>
          <p:cNvPr id="32770" name="Content Placeholder 1"/>
          <p:cNvSpPr>
            <a:spLocks noGrp="1"/>
          </p:cNvSpPr>
          <p:nvPr>
            <p:ph idx="1"/>
          </p:nvPr>
        </p:nvSpPr>
        <p:spPr>
          <a:xfrm>
            <a:off x="182563" y="1066800"/>
            <a:ext cx="8686800" cy="5241925"/>
          </a:xfrm>
        </p:spPr>
        <p:txBody>
          <a:bodyPr/>
          <a:lstStyle/>
          <a:p>
            <a:r>
              <a:rPr lang="en-US" sz="1200" b="1">
                <a:latin typeface="Arial" charset="0"/>
              </a:rPr>
              <a:t>Types and categories of content:</a:t>
            </a:r>
          </a:p>
          <a:p>
            <a:pPr lvl="1"/>
            <a:r>
              <a:rPr lang="en-US" sz="1200">
                <a:latin typeface="Arial" charset="0"/>
              </a:rPr>
              <a:t>Overview of client IT stated strategic goals &amp; objectives for the year in focus </a:t>
            </a:r>
          </a:p>
          <a:p>
            <a:pPr lvl="1"/>
            <a:r>
              <a:rPr lang="en-US" sz="1200">
                <a:latin typeface="Arial" charset="0"/>
              </a:rPr>
              <a:t>Overview of client IT ongoing key initiatives</a:t>
            </a:r>
          </a:p>
          <a:p>
            <a:pPr lvl="1"/>
            <a:r>
              <a:rPr lang="en-US" sz="1200">
                <a:latin typeface="Arial" charset="0"/>
              </a:rPr>
              <a:t>Overview of key client IT investments/budgets</a:t>
            </a:r>
          </a:p>
          <a:p>
            <a:pPr lvl="1"/>
            <a:r>
              <a:rPr lang="en-US" sz="1200">
                <a:latin typeface="Arial" charset="0"/>
              </a:rPr>
              <a:t>Challenges &amp; Inhibitors (technology, culture, organization, budget, etc.)</a:t>
            </a:r>
          </a:p>
          <a:p>
            <a:pPr lvl="1"/>
            <a:r>
              <a:rPr lang="en-US" sz="1200">
                <a:latin typeface="Arial" charset="0"/>
              </a:rPr>
              <a:t>Key Technical Points Of View of IBM</a:t>
            </a:r>
            <a:r>
              <a:rPr lang="ja-JP" altLang="en-US" sz="1200">
                <a:latin typeface="Arial" charset="0"/>
              </a:rPr>
              <a:t>’</a:t>
            </a:r>
            <a:r>
              <a:rPr lang="en-US" altLang="ja-JP" sz="1200">
                <a:latin typeface="Arial" charset="0"/>
              </a:rPr>
              <a:t>s key initiatives/solutions as it relates to the clients business needs/objectives</a:t>
            </a:r>
          </a:p>
          <a:p>
            <a:endParaRPr lang="en-US" sz="1200">
              <a:latin typeface="Arial" charset="0"/>
            </a:endParaRPr>
          </a:p>
          <a:p>
            <a:r>
              <a:rPr lang="en-US" sz="1200" b="1">
                <a:latin typeface="Arial" charset="0"/>
              </a:rPr>
              <a:t>Usage and intended consumers:</a:t>
            </a:r>
          </a:p>
          <a:p>
            <a:pPr lvl="1"/>
            <a:r>
              <a:rPr lang="en-US" sz="1200">
                <a:latin typeface="Arial" charset="0"/>
              </a:rPr>
              <a:t>Communicate and align brand sellers and account teams around client</a:t>
            </a:r>
            <a:r>
              <a:rPr lang="ja-JP" altLang="en-US" sz="1200">
                <a:latin typeface="Arial" charset="0"/>
              </a:rPr>
              <a:t>’</a:t>
            </a:r>
            <a:r>
              <a:rPr lang="en-US" altLang="ja-JP" sz="1200">
                <a:latin typeface="Arial" charset="0"/>
              </a:rPr>
              <a:t>s stated (summarized) IT objectives, goals and investments for the given period.</a:t>
            </a:r>
          </a:p>
          <a:p>
            <a:pPr lvl="1"/>
            <a:r>
              <a:rPr lang="en-US" sz="1200">
                <a:latin typeface="Arial" charset="0"/>
              </a:rPr>
              <a:t>Communicate and align brand sellers and account teams on the client</a:t>
            </a:r>
            <a:r>
              <a:rPr lang="ja-JP" altLang="en-US" sz="1200">
                <a:latin typeface="Arial" charset="0"/>
              </a:rPr>
              <a:t>’</a:t>
            </a:r>
            <a:r>
              <a:rPr lang="en-US" altLang="ja-JP" sz="1200">
                <a:latin typeface="Arial" charset="0"/>
              </a:rPr>
              <a:t>s and IBM</a:t>
            </a:r>
            <a:r>
              <a:rPr lang="ja-JP" altLang="en-US" sz="1200">
                <a:latin typeface="Arial" charset="0"/>
              </a:rPr>
              <a:t>’</a:t>
            </a:r>
            <a:r>
              <a:rPr lang="en-US" altLang="ja-JP" sz="1200">
                <a:latin typeface="Arial" charset="0"/>
              </a:rPr>
              <a:t>s viewpoint on inhibitors and challenges to realizing the stated IT goals and objectives.</a:t>
            </a:r>
          </a:p>
          <a:p>
            <a:endParaRPr lang="en-US" sz="1200">
              <a:latin typeface="Arial" charset="0"/>
            </a:endParaRPr>
          </a:p>
          <a:p>
            <a:r>
              <a:rPr lang="en-US" sz="1200" b="1">
                <a:latin typeface="Arial" charset="0"/>
              </a:rPr>
              <a:t>Creation guidance:</a:t>
            </a:r>
          </a:p>
          <a:p>
            <a:pPr lvl="1"/>
            <a:r>
              <a:rPr lang="en-US" sz="1200">
                <a:latin typeface="Arial" charset="0"/>
              </a:rPr>
              <a:t>Get a copy of the client</a:t>
            </a:r>
            <a:r>
              <a:rPr lang="ja-JP" altLang="en-US" sz="1200">
                <a:latin typeface="Arial" charset="0"/>
              </a:rPr>
              <a:t>’</a:t>
            </a:r>
            <a:r>
              <a:rPr lang="en-US" altLang="ja-JP" sz="1200">
                <a:latin typeface="Arial" charset="0"/>
              </a:rPr>
              <a:t>s IT Strategy and proposed funded initiatives plan </a:t>
            </a:r>
          </a:p>
          <a:p>
            <a:pPr lvl="1"/>
            <a:r>
              <a:rPr lang="en-US" sz="1200">
                <a:latin typeface="Arial" charset="0"/>
              </a:rPr>
              <a:t>Last year’s technical account plan (if it exists)</a:t>
            </a:r>
          </a:p>
          <a:p>
            <a:pPr lvl="1"/>
            <a:r>
              <a:rPr lang="en-US" sz="1200">
                <a:latin typeface="Arial" charset="0"/>
              </a:rPr>
              <a:t>Engage with brand technical leaders servicing the account</a:t>
            </a:r>
          </a:p>
          <a:p>
            <a:pPr lvl="1"/>
            <a:r>
              <a:rPr lang="en-US" sz="1200">
                <a:latin typeface="Arial" charset="0"/>
              </a:rPr>
              <a:t>Refer to results of any assessments performed with the client such as a CIR workshop</a:t>
            </a:r>
          </a:p>
          <a:p>
            <a:pPr lvl="1"/>
            <a:r>
              <a:rPr lang="en-US" sz="1200">
                <a:latin typeface="Arial" charset="0"/>
              </a:rPr>
              <a:t>If an SO account discuss with the account Chief Architect or Chief Engineer</a:t>
            </a:r>
          </a:p>
          <a:p>
            <a:pPr lvl="1"/>
            <a:r>
              <a:rPr lang="en-US" sz="1200">
                <a:latin typeface="Arial" charset="0"/>
              </a:rPr>
              <a:t>Use IT output from current GIE Engagement for IT linkages to business strategies</a:t>
            </a:r>
          </a:p>
        </p:txBody>
      </p:sp>
      <p:sp>
        <p:nvSpPr>
          <p:cNvPr id="32771" name="TextBox 5"/>
          <p:cNvSpPr txBox="1">
            <a:spLocks noChangeArrowheads="1"/>
          </p:cNvSpPr>
          <p:nvPr/>
        </p:nvSpPr>
        <p:spPr bwMode="auto">
          <a:xfrm>
            <a:off x="228600" y="158750"/>
            <a:ext cx="12827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Guidance</a:t>
            </a:r>
          </a:p>
        </p:txBody>
      </p:sp>
      <p:sp>
        <p:nvSpPr>
          <p:cNvPr id="4" name="Footer Placeholder 3"/>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3277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279B3EC6-438C-1540-BD9E-8851E4053078}" type="slidenum">
              <a:rPr lang="en-US" sz="800" b="0">
                <a:cs typeface="Arial" charset="0"/>
              </a:rPr>
              <a:pPr eaLnBrk="1" hangingPunct="1"/>
              <a:t>8</a:t>
            </a:fld>
            <a:endParaRPr lang="en-US" sz="800" b="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228600" y="622300"/>
            <a:ext cx="8686800" cy="639763"/>
          </a:xfrm>
        </p:spPr>
        <p:txBody>
          <a:bodyPr/>
          <a:lstStyle/>
          <a:p>
            <a:pPr eaLnBrk="1" hangingPunct="1"/>
            <a:r>
              <a:rPr lang="en-US">
                <a:latin typeface="Arial" charset="0"/>
              </a:rPr>
              <a:t>Client IT Perspective: &lt;Role&gt;</a:t>
            </a:r>
          </a:p>
        </p:txBody>
      </p:sp>
      <p:sp>
        <p:nvSpPr>
          <p:cNvPr id="34818" name="TextBox 10"/>
          <p:cNvSpPr txBox="1">
            <a:spLocks noChangeArrowheads="1"/>
          </p:cNvSpPr>
          <p:nvPr/>
        </p:nvSpPr>
        <p:spPr bwMode="auto">
          <a:xfrm>
            <a:off x="228600" y="158750"/>
            <a:ext cx="1225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r>
              <a:rPr lang="en-US" sz="2000" b="0"/>
              <a:t>Template</a:t>
            </a:r>
          </a:p>
        </p:txBody>
      </p:sp>
      <p:graphicFrame>
        <p:nvGraphicFramePr>
          <p:cNvPr id="2" name="Table 1"/>
          <p:cNvGraphicFramePr>
            <a:graphicFrameLocks noGrp="1"/>
          </p:cNvGraphicFramePr>
          <p:nvPr/>
        </p:nvGraphicFramePr>
        <p:xfrm>
          <a:off x="304800" y="2667000"/>
          <a:ext cx="8382000" cy="1524000"/>
        </p:xfrm>
        <a:graphic>
          <a:graphicData uri="http://schemas.openxmlformats.org/drawingml/2006/table">
            <a:tbl>
              <a:tblPr firstRow="1" bandRow="1">
                <a:tableStyleId>{5C22544A-7EE6-4342-B048-85BDC9FD1C3A}</a:tableStyleId>
              </a:tblPr>
              <a:tblGrid>
                <a:gridCol w="2794000"/>
                <a:gridCol w="2794000"/>
                <a:gridCol w="2794000"/>
              </a:tblGrid>
              <a:tr h="304800">
                <a:tc>
                  <a:txBody>
                    <a:bodyPr/>
                    <a:lstStyle/>
                    <a:p>
                      <a:r>
                        <a:rPr lang="en-US" sz="1400" dirty="0" smtClean="0"/>
                        <a:t>Strategic</a:t>
                      </a:r>
                      <a:r>
                        <a:rPr lang="en-US" sz="1400" baseline="0" dirty="0" smtClean="0"/>
                        <a:t> Goal</a:t>
                      </a:r>
                      <a:endParaRPr lang="en-US" sz="1400" dirty="0"/>
                    </a:p>
                  </a:txBody>
                  <a:tcPr/>
                </a:tc>
                <a:tc>
                  <a:txBody>
                    <a:bodyPr/>
                    <a:lstStyle/>
                    <a:p>
                      <a:r>
                        <a:rPr lang="en-US" sz="1400" dirty="0" smtClean="0"/>
                        <a:t>Motivation</a:t>
                      </a:r>
                      <a:endParaRPr lang="en-US" sz="1400" dirty="0"/>
                    </a:p>
                  </a:txBody>
                  <a:tcPr/>
                </a:tc>
                <a:tc>
                  <a:txBody>
                    <a:bodyPr/>
                    <a:lstStyle/>
                    <a:p>
                      <a:r>
                        <a:rPr lang="en-US" sz="1400" dirty="0" smtClean="0"/>
                        <a:t>Owner</a:t>
                      </a:r>
                      <a:endParaRPr lang="en-US" sz="1400" dirty="0"/>
                    </a:p>
                  </a:txBody>
                  <a:tcPr/>
                </a:tc>
              </a:tr>
              <a:tr h="304800">
                <a:tc>
                  <a:txBody>
                    <a:bodyPr/>
                    <a:lstStyle/>
                    <a:p>
                      <a:endParaRPr lang="en-US" sz="1400" dirty="0"/>
                    </a:p>
                  </a:txBody>
                  <a:tcPr/>
                </a:tc>
                <a:tc>
                  <a:txBody>
                    <a:bodyPr/>
                    <a:lstStyle/>
                    <a:p>
                      <a:endParaRPr lang="en-US" sz="1400" dirty="0"/>
                    </a:p>
                  </a:txBody>
                  <a:tcPr/>
                </a:tc>
                <a:tc>
                  <a:txBody>
                    <a:bodyPr/>
                    <a:lstStyle/>
                    <a:p>
                      <a:endParaRPr lang="en-US" sz="1400" dirty="0"/>
                    </a:p>
                  </a:txBody>
                  <a:tcPr/>
                </a:tc>
              </a:tr>
              <a:tr h="304800">
                <a:tc>
                  <a:txBody>
                    <a:bodyPr/>
                    <a:lstStyle/>
                    <a:p>
                      <a:endParaRPr lang="en-US" sz="1400" dirty="0"/>
                    </a:p>
                  </a:txBody>
                  <a:tcPr/>
                </a:tc>
                <a:tc>
                  <a:txBody>
                    <a:bodyPr/>
                    <a:lstStyle/>
                    <a:p>
                      <a:endParaRPr lang="en-US" sz="1400"/>
                    </a:p>
                  </a:txBody>
                  <a:tcPr/>
                </a:tc>
                <a:tc>
                  <a:txBody>
                    <a:bodyPr/>
                    <a:lstStyle/>
                    <a:p>
                      <a:endParaRPr lang="en-US" sz="1400"/>
                    </a:p>
                  </a:txBody>
                  <a:tcPr/>
                </a:tc>
              </a:tr>
              <a:tr h="304800">
                <a:tc>
                  <a:txBody>
                    <a:bodyPr/>
                    <a:lstStyle/>
                    <a:p>
                      <a:endParaRPr lang="en-US" sz="1400" dirty="0"/>
                    </a:p>
                  </a:txBody>
                  <a:tcPr/>
                </a:tc>
                <a:tc>
                  <a:txBody>
                    <a:bodyPr/>
                    <a:lstStyle/>
                    <a:p>
                      <a:endParaRPr lang="en-US" sz="1400"/>
                    </a:p>
                  </a:txBody>
                  <a:tcPr/>
                </a:tc>
                <a:tc>
                  <a:txBody>
                    <a:bodyPr/>
                    <a:lstStyle/>
                    <a:p>
                      <a:endParaRPr lang="en-US" sz="1400"/>
                    </a:p>
                  </a:txBody>
                  <a:tcPr/>
                </a:tc>
              </a:tr>
              <a:tr h="304800">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graphicFrame>
        <p:nvGraphicFramePr>
          <p:cNvPr id="13" name="Table 12"/>
          <p:cNvGraphicFramePr>
            <a:graphicFrameLocks noGrp="1"/>
          </p:cNvGraphicFramePr>
          <p:nvPr/>
        </p:nvGraphicFramePr>
        <p:xfrm>
          <a:off x="304800" y="4465638"/>
          <a:ext cx="8382000" cy="1736910"/>
        </p:xfrm>
        <a:graphic>
          <a:graphicData uri="http://schemas.openxmlformats.org/drawingml/2006/table">
            <a:tbl>
              <a:tblPr firstRow="1" bandRow="1">
                <a:tableStyleId>{5C22544A-7EE6-4342-B048-85BDC9FD1C3A}</a:tableStyleId>
              </a:tblPr>
              <a:tblGrid>
                <a:gridCol w="5638800"/>
                <a:gridCol w="2743200"/>
              </a:tblGrid>
              <a:tr h="518008">
                <a:tc>
                  <a:txBody>
                    <a:bodyPr/>
                    <a:lstStyle/>
                    <a:p>
                      <a:r>
                        <a:rPr lang="en-US" sz="1400" dirty="0" smtClean="0"/>
                        <a:t>Top Strategic</a:t>
                      </a:r>
                      <a:r>
                        <a:rPr lang="en-US" sz="1400" baseline="0" dirty="0" smtClean="0"/>
                        <a:t> Initiatives</a:t>
                      </a:r>
                      <a:endParaRPr lang="en-US" sz="1400" dirty="0"/>
                    </a:p>
                  </a:txBody>
                  <a:tcPr marT="45675" marB="45675"/>
                </a:tc>
                <a:tc>
                  <a:txBody>
                    <a:bodyPr/>
                    <a:lstStyle/>
                    <a:p>
                      <a:r>
                        <a:rPr lang="en-US" sz="1400" dirty="0" smtClean="0"/>
                        <a:t>Supporting</a:t>
                      </a:r>
                      <a:r>
                        <a:rPr lang="en-US" sz="1400" baseline="0" dirty="0" smtClean="0"/>
                        <a:t> Which Strategic Goals</a:t>
                      </a:r>
                      <a:endParaRPr lang="en-US" sz="1400" dirty="0"/>
                    </a:p>
                  </a:txBody>
                  <a:tcPr marT="45675" marB="45675"/>
                </a:tc>
              </a:tr>
              <a:tr h="304679">
                <a:tc>
                  <a:txBody>
                    <a:bodyPr/>
                    <a:lstStyle/>
                    <a:p>
                      <a:endParaRPr lang="en-US" sz="1400" dirty="0"/>
                    </a:p>
                  </a:txBody>
                  <a:tcPr marT="45675" marB="45675"/>
                </a:tc>
                <a:tc>
                  <a:txBody>
                    <a:bodyPr/>
                    <a:lstStyle/>
                    <a:p>
                      <a:endParaRPr lang="en-US" sz="1400" dirty="0"/>
                    </a:p>
                  </a:txBody>
                  <a:tcPr marT="45675" marB="45675"/>
                </a:tc>
              </a:tr>
              <a:tr h="304679">
                <a:tc>
                  <a:txBody>
                    <a:bodyPr/>
                    <a:lstStyle/>
                    <a:p>
                      <a:endParaRPr lang="en-US" sz="1400"/>
                    </a:p>
                  </a:txBody>
                  <a:tcPr marT="45675" marB="45675"/>
                </a:tc>
                <a:tc>
                  <a:txBody>
                    <a:bodyPr/>
                    <a:lstStyle/>
                    <a:p>
                      <a:endParaRPr lang="en-US" sz="1400"/>
                    </a:p>
                  </a:txBody>
                  <a:tcPr marT="45675" marB="45675"/>
                </a:tc>
              </a:tr>
              <a:tr h="304679">
                <a:tc>
                  <a:txBody>
                    <a:bodyPr/>
                    <a:lstStyle/>
                    <a:p>
                      <a:endParaRPr lang="en-US" sz="1400"/>
                    </a:p>
                  </a:txBody>
                  <a:tcPr marT="45675" marB="45675"/>
                </a:tc>
                <a:tc>
                  <a:txBody>
                    <a:bodyPr/>
                    <a:lstStyle/>
                    <a:p>
                      <a:endParaRPr lang="en-US" sz="1400"/>
                    </a:p>
                  </a:txBody>
                  <a:tcPr marT="45675" marB="45675"/>
                </a:tc>
              </a:tr>
              <a:tr h="304679">
                <a:tc>
                  <a:txBody>
                    <a:bodyPr/>
                    <a:lstStyle/>
                    <a:p>
                      <a:endParaRPr lang="en-US" sz="1400" dirty="0"/>
                    </a:p>
                  </a:txBody>
                  <a:tcPr marT="45675" marB="45675"/>
                </a:tc>
                <a:tc>
                  <a:txBody>
                    <a:bodyPr/>
                    <a:lstStyle/>
                    <a:p>
                      <a:endParaRPr lang="en-US" sz="1400" dirty="0"/>
                    </a:p>
                  </a:txBody>
                  <a:tcPr marT="45675" marB="45675"/>
                </a:tc>
              </a:tr>
            </a:tbl>
          </a:graphicData>
        </a:graphic>
      </p:graphicFrame>
      <p:sp>
        <p:nvSpPr>
          <p:cNvPr id="34865" name="TextBox 2"/>
          <p:cNvSpPr txBox="1">
            <a:spLocks noChangeArrowheads="1"/>
          </p:cNvSpPr>
          <p:nvPr/>
        </p:nvSpPr>
        <p:spPr bwMode="auto">
          <a:xfrm>
            <a:off x="304800" y="1219200"/>
            <a:ext cx="336550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algn="l" eaLnBrk="1" hangingPunct="1">
              <a:lnSpc>
                <a:spcPct val="110000"/>
              </a:lnSpc>
              <a:buFont typeface="Arial" charset="0"/>
              <a:buChar char="•"/>
            </a:pPr>
            <a:r>
              <a:rPr lang="en-US" b="0"/>
              <a:t>Supporting commentary and context</a:t>
            </a:r>
          </a:p>
          <a:p>
            <a:pPr lvl="1" algn="l" eaLnBrk="1" hangingPunct="1">
              <a:lnSpc>
                <a:spcPct val="110000"/>
              </a:lnSpc>
              <a:buFont typeface="Arial" charset="0"/>
              <a:buChar char="•"/>
            </a:pPr>
            <a:r>
              <a:rPr lang="en-US" b="0"/>
              <a:t>Inhibitors / challenges</a:t>
            </a:r>
          </a:p>
          <a:p>
            <a:pPr lvl="1" algn="l" eaLnBrk="1" hangingPunct="1">
              <a:lnSpc>
                <a:spcPct val="110000"/>
              </a:lnSpc>
              <a:buFont typeface="Arial" charset="0"/>
              <a:buChar char="•"/>
            </a:pPr>
            <a:r>
              <a:rPr lang="en-US" b="0"/>
              <a:t>Perspectives on IBM </a:t>
            </a:r>
          </a:p>
        </p:txBody>
      </p:sp>
      <p:sp>
        <p:nvSpPr>
          <p:cNvPr id="3" name="Footer Placeholder 2"/>
          <p:cNvSpPr>
            <a:spLocks noGrp="1"/>
          </p:cNvSpPr>
          <p:nvPr>
            <p:ph type="ftr" sz="quarter" idx="12"/>
          </p:nvPr>
        </p:nvSpPr>
        <p:spPr/>
        <p:txBody>
          <a:bodyPr/>
          <a:lstStyle/>
          <a:p>
            <a:pPr>
              <a:defRPr/>
            </a:pPr>
            <a:r>
              <a:rPr lang="en-US"/>
              <a:t>IBM Confidential once client specific information added</a:t>
            </a:r>
            <a:endParaRPr lang="en-US" b="1">
              <a:solidFill>
                <a:srgbClr val="354CF9"/>
              </a:solidFill>
            </a:endParaRPr>
          </a:p>
        </p:txBody>
      </p:sp>
      <p:sp>
        <p:nvSpPr>
          <p:cNvPr id="3486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ＭＳ Ｐゴシック" charset="0"/>
                <a:cs typeface="ＭＳ Ｐゴシック" charset="0"/>
              </a:defRPr>
            </a:lvl1pPr>
            <a:lvl2pPr marL="742950" indent="-285750" eaLnBrk="0" hangingPunct="0">
              <a:defRPr sz="1400" b="1">
                <a:solidFill>
                  <a:schemeClr val="tx1"/>
                </a:solidFill>
                <a:latin typeface="Arial" charset="0"/>
                <a:ea typeface="ＭＳ Ｐゴシック" charset="0"/>
              </a:defRPr>
            </a:lvl2pPr>
            <a:lvl3pPr marL="1143000" indent="-228600" eaLnBrk="0" hangingPunct="0">
              <a:defRPr sz="1400" b="1">
                <a:solidFill>
                  <a:schemeClr val="tx1"/>
                </a:solidFill>
                <a:latin typeface="Arial" charset="0"/>
                <a:ea typeface="ＭＳ Ｐゴシック" charset="0"/>
              </a:defRPr>
            </a:lvl3pPr>
            <a:lvl4pPr marL="1600200" indent="-228600" eaLnBrk="0" hangingPunct="0">
              <a:defRPr sz="1400" b="1">
                <a:solidFill>
                  <a:schemeClr val="tx1"/>
                </a:solidFill>
                <a:latin typeface="Arial" charset="0"/>
                <a:ea typeface="ＭＳ Ｐゴシック" charset="0"/>
              </a:defRPr>
            </a:lvl4pPr>
            <a:lvl5pPr marL="2057400" indent="-228600" eaLnBrk="0" hangingPunct="0">
              <a:defRPr sz="1400" b="1">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1400" b="1">
                <a:solidFill>
                  <a:schemeClr val="tx1"/>
                </a:solidFill>
                <a:latin typeface="Arial" charset="0"/>
                <a:ea typeface="ＭＳ Ｐゴシック" charset="0"/>
              </a:defRPr>
            </a:lvl9pPr>
          </a:lstStyle>
          <a:p>
            <a:pPr eaLnBrk="1" hangingPunct="1"/>
            <a:fld id="{5187E775-C614-A148-80AC-4D2027286480}" type="slidenum">
              <a:rPr lang="en-US" sz="800" b="0">
                <a:cs typeface="Arial" charset="0"/>
              </a:rPr>
              <a:pPr eaLnBrk="1" hangingPunct="1"/>
              <a:t>9</a:t>
            </a:fld>
            <a:endParaRPr lang="en-US" sz="800" b="0">
              <a:cs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4696ff39519bd2b907b96c7d98e8e13ca8ad35"/>
</p:tagLst>
</file>

<file path=ppt/theme/theme1.xml><?xml version="1.0" encoding="utf-8"?>
<a:theme xmlns:a="http://schemas.openxmlformats.org/drawingml/2006/main" name="CVM template">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SalesConnect template</Template>
  <TotalTime>56854</TotalTime>
  <Words>2937</Words>
  <Application>Microsoft Office PowerPoint</Application>
  <PresentationFormat>On-screen Show (4:3)</PresentationFormat>
  <Paragraphs>363</Paragraphs>
  <Slides>18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MS Gothic</vt:lpstr>
      <vt:lpstr>MS PGothic</vt:lpstr>
      <vt:lpstr>MS PGothic</vt:lpstr>
      <vt:lpstr>Arial</vt:lpstr>
      <vt:lpstr>Calibri</vt:lpstr>
      <vt:lpstr>Lucida Sans Unicode</vt:lpstr>
      <vt:lpstr>Times New Roman</vt:lpstr>
      <vt:lpstr>Wingdings</vt:lpstr>
      <vt:lpstr>CVM template</vt:lpstr>
      <vt:lpstr>Worksheet</vt:lpstr>
      <vt:lpstr>PowerPoint Presentation</vt:lpstr>
      <vt:lpstr>Instructions for use</vt:lpstr>
      <vt:lpstr>Table of Contents</vt:lpstr>
      <vt:lpstr>1. Enterprise Background (2-3 slides)  (+7, +4)</vt:lpstr>
      <vt:lpstr>Enterprise Background</vt:lpstr>
      <vt:lpstr>2. Enterprise Business Objectives (overview) (2-3 slides) (+9, +5)</vt:lpstr>
      <vt:lpstr>Enterprise Business Perspective: &lt;Role&gt;</vt:lpstr>
      <vt:lpstr>3. Enterprise IT Objectives (overview) (2-3 slides)  (+9, +5)</vt:lpstr>
      <vt:lpstr>Client IT Perspective: &lt;Role&gt;</vt:lpstr>
      <vt:lpstr>4. Technical Account Overview (2-3 slides)  (+7, +1)</vt:lpstr>
      <vt:lpstr>Technical Account Overview (Inventory) </vt:lpstr>
      <vt:lpstr>5. IBM (ART/THA) Gap Analysis Summary (3-12 slides) (+8, +3)</vt:lpstr>
      <vt:lpstr>IBM (ART/THA) Gap Analysis Summary</vt:lpstr>
      <vt:lpstr>6. IBM Projects, Strategy and Plans  (3-6 slides) (+10, +8)</vt:lpstr>
      <vt:lpstr>IBM Projects, Strategy and Plans</vt:lpstr>
      <vt:lpstr>IBM Projects and Opportunities / SC Milestones</vt:lpstr>
      <vt:lpstr>7. Technical Relationship Map (1-2 slides)  (+7, +5)</vt:lpstr>
      <vt:lpstr>Technical Relationship Map</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IBM_ADMIN</dc:creator>
  <cp:lastModifiedBy>Leo Marland</cp:lastModifiedBy>
  <cp:revision>450</cp:revision>
  <dcterms:created xsi:type="dcterms:W3CDTF">2012-09-18T17:09:57Z</dcterms:created>
  <dcterms:modified xsi:type="dcterms:W3CDTF">2015-05-22T00:37:17Z</dcterms:modified>
</cp:coreProperties>
</file>