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1065" r:id="rId5"/>
    <p:sldId id="274" r:id="rId6"/>
    <p:sldId id="1234" r:id="rId7"/>
    <p:sldId id="321" r:id="rId8"/>
    <p:sldId id="1220" r:id="rId9"/>
    <p:sldId id="1221" r:id="rId10"/>
    <p:sldId id="1230" r:id="rId11"/>
    <p:sldId id="1229" r:id="rId12"/>
    <p:sldId id="1216" r:id="rId13"/>
    <p:sldId id="1225" r:id="rId14"/>
    <p:sldId id="1224" r:id="rId15"/>
    <p:sldId id="1226" r:id="rId16"/>
    <p:sldId id="292" r:id="rId17"/>
    <p:sldId id="1235" r:id="rId18"/>
    <p:sldId id="276" r:id="rId19"/>
    <p:sldId id="293" r:id="rId20"/>
    <p:sldId id="291" r:id="rId21"/>
    <p:sldId id="290" r:id="rId22"/>
    <p:sldId id="289" r:id="rId23"/>
    <p:sldId id="277" r:id="rId24"/>
    <p:sldId id="284" r:id="rId25"/>
    <p:sldId id="278" r:id="rId26"/>
    <p:sldId id="279" r:id="rId27"/>
    <p:sldId id="282" r:id="rId28"/>
    <p:sldId id="285" r:id="rId29"/>
    <p:sldId id="286" r:id="rId30"/>
    <p:sldId id="287" r:id="rId31"/>
    <p:sldId id="268" r:id="rId32"/>
  </p:sldIdLst>
  <p:sldSz cx="12192000" cy="6858000"/>
  <p:notesSz cx="7102475" cy="9388475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Shtil" initials="DS" lastIdx="1" clrIdx="0"/>
  <p:cmAuthor id="2" name="Diana Shtil" initials="D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714"/>
    <a:srgbClr val="FB3449"/>
    <a:srgbClr val="7D868C"/>
    <a:srgbClr val="00FCCC"/>
    <a:srgbClr val="00BD6B"/>
    <a:srgbClr val="DDF5FF"/>
    <a:srgbClr val="FF85FF"/>
    <a:srgbClr val="EF3A4C"/>
    <a:srgbClr val="13A3AD"/>
    <a:srgbClr val="001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12" autoAdjust="0"/>
    <p:restoredTop sz="79592" autoAdjust="0"/>
  </p:normalViewPr>
  <p:slideViewPr>
    <p:cSldViewPr snapToGrid="0" showGuides="1">
      <p:cViewPr varScale="1">
        <p:scale>
          <a:sx n="100" d="100"/>
          <a:sy n="100" d="100"/>
        </p:scale>
        <p:origin x="632" y="176"/>
      </p:cViewPr>
      <p:guideLst/>
    </p:cSldViewPr>
  </p:slideViewPr>
  <p:outlineViewPr>
    <p:cViewPr>
      <p:scale>
        <a:sx n="33" d="100"/>
        <a:sy n="33" d="100"/>
      </p:scale>
      <p:origin x="0" y="-124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3653"/>
    </p:cViewPr>
  </p:sorterViewPr>
  <p:notesViewPr>
    <p:cSldViewPr snapToGrid="0">
      <p:cViewPr varScale="1">
        <p:scale>
          <a:sx n="116" d="100"/>
          <a:sy n="116" d="100"/>
        </p:scale>
        <p:origin x="3664" y="84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471054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n-US" sz="800" dirty="0">
              <a:solidFill>
                <a:srgbClr val="9AA3AC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4" y="2"/>
            <a:ext cx="3077739" cy="471054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3E60773A-BE0B-4106-9DE7-FA7126C79AD6}" type="datetimeFigureOut">
              <a:rPr lang="en-US" sz="800" smtClean="0">
                <a:solidFill>
                  <a:srgbClr val="9AA3AC"/>
                </a:solidFill>
                <a:latin typeface="Arial" panose="020B0604020202020204" pitchFamily="34" charset="0"/>
              </a:rPr>
              <a:t>5/22/19</a:t>
            </a:fld>
            <a:endParaRPr lang="en-US" sz="800" dirty="0">
              <a:solidFill>
                <a:srgbClr val="9AA3AC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7423"/>
            <a:ext cx="3077739" cy="471053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r>
              <a:rPr lang="en-US" sz="800" dirty="0">
                <a:solidFill>
                  <a:srgbClr val="9AA3AC"/>
                </a:solidFill>
                <a:latin typeface="Arial" panose="020B0604020202020204" pitchFamily="34" charset="0"/>
                <a:ea typeface="ＭＳ Ｐゴシック" pitchFamily="34" charset="-128"/>
              </a:rPr>
              <a:t>©2018 Gigamon. All rights reserved.</a:t>
            </a:r>
            <a:endParaRPr lang="en-US" sz="800" dirty="0">
              <a:solidFill>
                <a:srgbClr val="9AA3AC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4" y="8917423"/>
            <a:ext cx="3077739" cy="471053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944CEB3E-4AAE-4AE8-89D6-334B0099711D}" type="slidenum">
              <a:rPr lang="en-US" sz="800" smtClean="0">
                <a:solidFill>
                  <a:srgbClr val="9AA3AC"/>
                </a:solidFill>
                <a:latin typeface="Arial" panose="020B0604020202020204" pitchFamily="34" charset="0"/>
              </a:rPr>
              <a:t>‹#›</a:t>
            </a:fld>
            <a:endParaRPr lang="en-US" sz="800" dirty="0">
              <a:solidFill>
                <a:srgbClr val="9AA3A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5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471054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800">
                <a:solidFill>
                  <a:srgbClr val="9AA3A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2"/>
            <a:ext cx="3077739" cy="471054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800">
                <a:solidFill>
                  <a:srgbClr val="9AA3A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6284BA-ABB3-48E3-A8B9-6FB8F4D1845E}" type="datetimeFigureOut">
              <a:rPr lang="en-US" smtClean="0"/>
              <a:pPr/>
              <a:t>5/22/19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5338" y="576263"/>
            <a:ext cx="5511800" cy="3100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32756" y="3781159"/>
            <a:ext cx="6636964" cy="5031588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423"/>
            <a:ext cx="3077739" cy="471053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800">
                <a:solidFill>
                  <a:srgbClr val="9AA3A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ea typeface="ＭＳ Ｐゴシック" pitchFamily="34" charset="-128"/>
              </a:rPr>
              <a:t>©2018 Gigamon. All rights reserved.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8917423"/>
            <a:ext cx="3077739" cy="471053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800">
                <a:solidFill>
                  <a:srgbClr val="9AA3A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13C8D8-AD8E-4FFD-95E6-8F6E9A5B1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2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VDS – 2013</a:t>
            </a:r>
          </a:p>
          <a:p>
            <a:r>
              <a:rPr lang="en-US" dirty="0"/>
              <a:t>VSS – 2014</a:t>
            </a:r>
          </a:p>
          <a:p>
            <a:r>
              <a:rPr lang="en-US" dirty="0"/>
              <a:t>G-</a:t>
            </a:r>
            <a:r>
              <a:rPr lang="en-US" dirty="0" err="1"/>
              <a:t>vTAP</a:t>
            </a:r>
            <a:r>
              <a:rPr lang="en-US" dirty="0"/>
              <a:t> – 2016</a:t>
            </a:r>
          </a:p>
          <a:p>
            <a:r>
              <a:rPr lang="en-US" dirty="0" err="1"/>
              <a:t>vTAP</a:t>
            </a:r>
            <a:r>
              <a:rPr lang="en-US" dirty="0"/>
              <a:t> Azure – 2018/19</a:t>
            </a:r>
          </a:p>
          <a:p>
            <a:r>
              <a:rPr lang="en-US" dirty="0" err="1"/>
              <a:t>vTAP</a:t>
            </a:r>
            <a:r>
              <a:rPr lang="en-US" dirty="0"/>
              <a:t> AWS – 2019</a:t>
            </a:r>
          </a:p>
          <a:p>
            <a:r>
              <a:rPr lang="en-US" dirty="0" err="1"/>
              <a:t>GigaContainer</a:t>
            </a:r>
            <a:r>
              <a:rPr lang="en-US" dirty="0"/>
              <a:t> – 2019</a:t>
            </a:r>
          </a:p>
          <a:p>
            <a:r>
              <a:rPr lang="en-US" dirty="0"/>
              <a:t>NSX-T – 2019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/>
              <a:t>V Series – AWS – 2016</a:t>
            </a:r>
          </a:p>
          <a:p>
            <a:r>
              <a:rPr lang="en-US" dirty="0"/>
              <a:t>V Series – Azure – 2018</a:t>
            </a:r>
          </a:p>
          <a:p>
            <a:r>
              <a:rPr lang="en-US" dirty="0"/>
              <a:t>V Series – </a:t>
            </a:r>
            <a:r>
              <a:rPr lang="en-US" dirty="0" err="1"/>
              <a:t>Openstack</a:t>
            </a:r>
            <a:r>
              <a:rPr lang="en-US" dirty="0"/>
              <a:t> – 2018</a:t>
            </a:r>
          </a:p>
          <a:p>
            <a:r>
              <a:rPr lang="en-US" dirty="0"/>
              <a:t>V Series 2.0 –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C8D8-AD8E-4FFD-95E6-8F6E9A5B1B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8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3C8D8-AD8E-4FFD-95E6-8F6E9A5B1B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7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3C8D8-AD8E-4FFD-95E6-8F6E9A5B1B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5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3C8D8-AD8E-4FFD-95E6-8F6E9A5B1B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8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3C8D8-AD8E-4FFD-95E6-8F6E9A5B1B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2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C8D8-AD8E-4FFD-95E6-8F6E9A5B1B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6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C8D8-AD8E-4FFD-95E6-8F6E9A5B1B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6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24B1CC-C9FE-4196-B7B6-DCFA3C7288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3"/>
          <p:cNvSpPr>
            <a:spLocks noGrp="1"/>
          </p:cNvSpPr>
          <p:nvPr userDrawn="1">
            <p:ph type="body" sz="quarter" idx="13" hasCustomPrompt="1"/>
          </p:nvPr>
        </p:nvSpPr>
        <p:spPr bwMode="black">
          <a:xfrm>
            <a:off x="633421" y="5153740"/>
            <a:ext cx="6934474" cy="1220158"/>
          </a:xfrm>
        </p:spPr>
        <p:txBody>
          <a:bodyPr vert="horz" lIns="0" tIns="0" rIns="0" bIns="0" numCol="2" rtlCol="0" anchor="t" anchorCtr="0">
            <a:normAutofit/>
          </a:bodyPr>
          <a:lstStyle>
            <a:lvl1pPr>
              <a:defRPr lang="en-US" sz="1600" b="0" dirty="0"/>
            </a:lvl1pPr>
          </a:lstStyle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Speaker Name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Speaker Role / Job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black">
          <a:xfrm>
            <a:off x="641041" y="3812393"/>
            <a:ext cx="6927252" cy="1026105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lang="en-US" sz="2800" dirty="0"/>
            </a:lvl1pPr>
          </a:lstStyle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black">
          <a:xfrm>
            <a:off x="641042" y="2049235"/>
            <a:ext cx="6927252" cy="148178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4200" spc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211" name="Group 4">
            <a:extLst>
              <a:ext uri="{FF2B5EF4-FFF2-40B4-BE49-F238E27FC236}">
                <a16:creationId xmlns:a16="http://schemas.microsoft.com/office/drawing/2014/main" id="{A7532270-8F9D-4851-B3DA-1D89C788FF7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32773" y="775607"/>
            <a:ext cx="1374522" cy="897855"/>
            <a:chOff x="1831" y="848"/>
            <a:chExt cx="4014" cy="2622"/>
          </a:xfrm>
          <a:solidFill>
            <a:schemeClr val="accent1"/>
          </a:solidFill>
        </p:grpSpPr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29AB873D-1AE9-4B5D-A98F-3B8FB26C9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4" name="Freeform 6">
              <a:extLst>
                <a:ext uri="{FF2B5EF4-FFF2-40B4-BE49-F238E27FC236}">
                  <a16:creationId xmlns:a16="http://schemas.microsoft.com/office/drawing/2014/main" id="{7B35EC0D-642F-460F-860E-7A99A6B36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Freeform 7">
              <a:extLst>
                <a:ext uri="{FF2B5EF4-FFF2-40B4-BE49-F238E27FC236}">
                  <a16:creationId xmlns:a16="http://schemas.microsoft.com/office/drawing/2014/main" id="{150E432D-6545-456A-B5B3-20FF91DF0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CF4ACF4D-7F3B-47BC-AE4C-D6E4C428A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F060EB05-59FA-422F-A380-E83D6445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E47E799F-2367-49F4-A9D5-77F65917D4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ED2117C0-D70B-4F31-BA36-95748AE0B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6DBA4B01-EECE-4A39-8DCF-BCC15A8F3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1139F7D-68CC-4AC1-86F1-462A1ACBB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3928886E-EBB3-472F-BBD5-D8807E5F8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FFED21-FA0B-4109-A98A-160FAFAD8614}"/>
              </a:ext>
            </a:extLst>
          </p:cNvPr>
          <p:cNvSpPr txBox="1"/>
          <p:nvPr userDrawn="1"/>
        </p:nvSpPr>
        <p:spPr>
          <a:xfrm rot="20084663">
            <a:off x="6133934" y="4345299"/>
            <a:ext cx="373977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75874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7"/>
          </p:nvPr>
        </p:nvSpPr>
        <p:spPr>
          <a:xfrm>
            <a:off x="647701" y="1714499"/>
            <a:ext cx="5295899" cy="41529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8"/>
          </p:nvPr>
        </p:nvSpPr>
        <p:spPr>
          <a:xfrm>
            <a:off x="6248398" y="1714499"/>
            <a:ext cx="5305431" cy="41529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81B02-4A2C-43E2-A47B-E64A10CF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66D216D-FBE0-4253-BCF0-38550D40E281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79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ide-by-Side Content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95955" y="1721230"/>
            <a:ext cx="5086436" cy="59681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lang="en-US" sz="2400" b="0" i="0" cap="none" dirty="0">
                <a:solidFill>
                  <a:schemeClr val="accent1"/>
                </a:solidFill>
                <a:cs typeface="Arial"/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445559" y="1721230"/>
            <a:ext cx="5086436" cy="59681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lang="en-US" sz="2400" b="0" i="0" cap="none">
                <a:solidFill>
                  <a:schemeClr val="accent1"/>
                </a:solidFill>
                <a:cs typeface="Arial"/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119A1B4-570D-44D5-A76A-78872C0FE1D8}"/>
              </a:ext>
            </a:extLst>
          </p:cNvPr>
          <p:cNvSpPr/>
          <p:nvPr userDrawn="1"/>
        </p:nvSpPr>
        <p:spPr>
          <a:xfrm rot="5400000">
            <a:off x="697501" y="1967807"/>
            <a:ext cx="140710" cy="12130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8175" y="1710471"/>
            <a:ext cx="0" cy="4103264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119A1B4-570D-44D5-A76A-78872C0FE1D8}"/>
              </a:ext>
            </a:extLst>
          </p:cNvPr>
          <p:cNvSpPr/>
          <p:nvPr userDrawn="1"/>
        </p:nvSpPr>
        <p:spPr>
          <a:xfrm rot="5400000">
            <a:off x="6245524" y="1967807"/>
            <a:ext cx="140710" cy="12130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86198" y="1710471"/>
            <a:ext cx="0" cy="4096176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 userDrawn="1">
            <p:ph sz="quarter" idx="21"/>
          </p:nvPr>
        </p:nvSpPr>
        <p:spPr>
          <a:xfrm>
            <a:off x="895955" y="2415212"/>
            <a:ext cx="5086436" cy="3459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 userDrawn="1">
            <p:ph sz="quarter" idx="22"/>
          </p:nvPr>
        </p:nvSpPr>
        <p:spPr>
          <a:xfrm>
            <a:off x="6445559" y="2415212"/>
            <a:ext cx="5086436" cy="3459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DCD7D5-3E1B-4021-B41B-258ACC1D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10">
            <a:extLst>
              <a:ext uri="{FF2B5EF4-FFF2-40B4-BE49-F238E27FC236}">
                <a16:creationId xmlns:a16="http://schemas.microsoft.com/office/drawing/2014/main" id="{0CC6BA6F-9CD8-425B-82C6-3CCCB080C5DB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75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ide-by-Side Content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38175" y="1880583"/>
            <a:ext cx="5305424" cy="59681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lang="en-US" sz="2400" b="0" i="0" cap="none" dirty="0">
                <a:solidFill>
                  <a:schemeClr val="accent1"/>
                </a:solidFill>
                <a:cs typeface="Arial"/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248398" y="1878099"/>
            <a:ext cx="5283597" cy="59681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lang="en-US" sz="2400" b="0" i="0" cap="none">
                <a:solidFill>
                  <a:schemeClr val="accent1"/>
                </a:solidFill>
                <a:cs typeface="Arial"/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119A1B4-570D-44D5-A76A-78872C0FE1D8}"/>
              </a:ext>
            </a:extLst>
          </p:cNvPr>
          <p:cNvSpPr/>
          <p:nvPr userDrawn="1"/>
        </p:nvSpPr>
        <p:spPr>
          <a:xfrm rot="10800000">
            <a:off x="649532" y="1782426"/>
            <a:ext cx="140710" cy="12130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 flipH="1">
            <a:off x="638175" y="1719715"/>
            <a:ext cx="5086436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 userDrawn="1">
            <p:ph sz="quarter" idx="21" hasCustomPrompt="1"/>
          </p:nvPr>
        </p:nvSpPr>
        <p:spPr>
          <a:xfrm>
            <a:off x="660002" y="2667867"/>
            <a:ext cx="5283597" cy="32044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 userDrawn="1">
            <p:ph sz="quarter" idx="22" hasCustomPrompt="1"/>
          </p:nvPr>
        </p:nvSpPr>
        <p:spPr>
          <a:xfrm>
            <a:off x="6248398" y="2665383"/>
            <a:ext cx="5283597" cy="32044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119A1B4-570D-44D5-A76A-78872C0FE1D8}"/>
              </a:ext>
            </a:extLst>
          </p:cNvPr>
          <p:cNvSpPr/>
          <p:nvPr userDrawn="1"/>
        </p:nvSpPr>
        <p:spPr>
          <a:xfrm rot="10800000">
            <a:off x="6259755" y="1782426"/>
            <a:ext cx="140710" cy="12130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 flipH="1">
            <a:off x="6248398" y="1719715"/>
            <a:ext cx="5295902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5BD20BC-B5E3-402F-BB65-BFC716AE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10">
            <a:extLst>
              <a:ext uri="{FF2B5EF4-FFF2-40B4-BE49-F238E27FC236}">
                <a16:creationId xmlns:a16="http://schemas.microsoft.com/office/drawing/2014/main" id="{698CC4CB-0D27-42C5-B917-30E42FFC28E4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5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ide-by-Side Content (Option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 userDrawn="1">
            <p:ph sz="quarter" idx="21" hasCustomPrompt="1"/>
          </p:nvPr>
        </p:nvSpPr>
        <p:spPr>
          <a:xfrm>
            <a:off x="660002" y="2667867"/>
            <a:ext cx="5283597" cy="3204411"/>
          </a:xfrm>
        </p:spPr>
        <p:txBody>
          <a:bodyPr lIns="182880" tIns="0" rIns="0" bIns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 userDrawn="1">
            <p:ph sz="quarter" idx="22" hasCustomPrompt="1"/>
          </p:nvPr>
        </p:nvSpPr>
        <p:spPr>
          <a:xfrm>
            <a:off x="6248398" y="2665383"/>
            <a:ext cx="5283597" cy="3204411"/>
          </a:xfrm>
        </p:spPr>
        <p:txBody>
          <a:bodyPr lIns="182880" tIns="0" rIns="0" bIns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BD20BC-B5E3-402F-BB65-BFC716AE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10">
            <a:extLst>
              <a:ext uri="{FF2B5EF4-FFF2-40B4-BE49-F238E27FC236}">
                <a16:creationId xmlns:a16="http://schemas.microsoft.com/office/drawing/2014/main" id="{698CC4CB-0D27-42C5-B917-30E42FFC28E4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9C2494-1AD0-F34A-BD3E-604A9B2210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175" y="1714499"/>
            <a:ext cx="5305424" cy="791567"/>
          </a:xfrm>
          <a:custGeom>
            <a:avLst/>
            <a:gdLst>
              <a:gd name="connsiteX0" fmla="*/ 221304 w 5305424"/>
              <a:gd name="connsiteY0" fmla="*/ 646492 h 791567"/>
              <a:gd name="connsiteX1" fmla="*/ 389588 w 5305424"/>
              <a:gd name="connsiteY1" fmla="*/ 646492 h 791567"/>
              <a:gd name="connsiteX2" fmla="*/ 305446 w 5305424"/>
              <a:gd name="connsiteY2" fmla="*/ 791567 h 791567"/>
              <a:gd name="connsiteX3" fmla="*/ 0 w 5305424"/>
              <a:gd name="connsiteY3" fmla="*/ 0 h 791567"/>
              <a:gd name="connsiteX4" fmla="*/ 5305424 w 5305424"/>
              <a:gd name="connsiteY4" fmla="*/ 0 h 791567"/>
              <a:gd name="connsiteX5" fmla="*/ 5305424 w 5305424"/>
              <a:gd name="connsiteY5" fmla="*/ 596815 h 791567"/>
              <a:gd name="connsiteX6" fmla="*/ 0 w 5305424"/>
              <a:gd name="connsiteY6" fmla="*/ 596815 h 79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5424" h="791567">
                <a:moveTo>
                  <a:pt x="221304" y="646492"/>
                </a:moveTo>
                <a:lnTo>
                  <a:pt x="389588" y="646492"/>
                </a:lnTo>
                <a:lnTo>
                  <a:pt x="305446" y="791567"/>
                </a:lnTo>
                <a:close/>
                <a:moveTo>
                  <a:pt x="0" y="0"/>
                </a:moveTo>
                <a:lnTo>
                  <a:pt x="5305424" y="0"/>
                </a:lnTo>
                <a:lnTo>
                  <a:pt x="5305424" y="596815"/>
                </a:lnTo>
                <a:lnTo>
                  <a:pt x="0" y="5968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91440" bIns="274320" rtlCol="0" anchor="ctr">
            <a:noAutofit/>
          </a:bodyPr>
          <a:lstStyle>
            <a:lvl1pPr>
              <a:lnSpc>
                <a:spcPct val="100000"/>
              </a:lnSpc>
              <a:defRPr lang="en-US" sz="1800" b="0" i="0" cap="none" dirty="0">
                <a:solidFill>
                  <a:schemeClr val="tx1"/>
                </a:solidFill>
                <a:cs typeface="Arial"/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59544F-B8FA-F246-ADB5-32A0BA13AF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8398" y="1714499"/>
            <a:ext cx="5283597" cy="791567"/>
          </a:xfrm>
          <a:custGeom>
            <a:avLst/>
            <a:gdLst>
              <a:gd name="connsiteX0" fmla="*/ 225772 w 5283597"/>
              <a:gd name="connsiteY0" fmla="*/ 646492 h 791567"/>
              <a:gd name="connsiteX1" fmla="*/ 394056 w 5283597"/>
              <a:gd name="connsiteY1" fmla="*/ 646492 h 791567"/>
              <a:gd name="connsiteX2" fmla="*/ 309914 w 5283597"/>
              <a:gd name="connsiteY2" fmla="*/ 791567 h 791567"/>
              <a:gd name="connsiteX3" fmla="*/ 0 w 5283597"/>
              <a:gd name="connsiteY3" fmla="*/ 0 h 791567"/>
              <a:gd name="connsiteX4" fmla="*/ 5283597 w 5283597"/>
              <a:gd name="connsiteY4" fmla="*/ 0 h 791567"/>
              <a:gd name="connsiteX5" fmla="*/ 5283597 w 5283597"/>
              <a:gd name="connsiteY5" fmla="*/ 596815 h 791567"/>
              <a:gd name="connsiteX6" fmla="*/ 0 w 5283597"/>
              <a:gd name="connsiteY6" fmla="*/ 596815 h 79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83597" h="791567">
                <a:moveTo>
                  <a:pt x="225772" y="646492"/>
                </a:moveTo>
                <a:lnTo>
                  <a:pt x="394056" y="646492"/>
                </a:lnTo>
                <a:lnTo>
                  <a:pt x="309914" y="791567"/>
                </a:lnTo>
                <a:close/>
                <a:moveTo>
                  <a:pt x="0" y="0"/>
                </a:moveTo>
                <a:lnTo>
                  <a:pt x="5283597" y="0"/>
                </a:lnTo>
                <a:lnTo>
                  <a:pt x="5283597" y="596815"/>
                </a:lnTo>
                <a:lnTo>
                  <a:pt x="0" y="5968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91440" bIns="274320" rtlCol="0" anchor="ctr">
            <a:noAutofit/>
          </a:bodyPr>
          <a:lstStyle>
            <a:lvl1pPr>
              <a:lnSpc>
                <a:spcPct val="100000"/>
              </a:lnSpc>
              <a:defRPr lang="en-US" sz="1800" b="0" i="0" cap="none">
                <a:solidFill>
                  <a:schemeClr val="tx1"/>
                </a:solidFill>
                <a:cs typeface="Arial"/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8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-by-Side Content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38174" y="1880583"/>
            <a:ext cx="3276101" cy="5968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0" i="0" cap="none">
                <a:solidFill>
                  <a:schemeClr val="accent1"/>
                </a:solidFill>
                <a:latin typeface="+mn-lt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473891" y="1880583"/>
            <a:ext cx="3276101" cy="5968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0" i="0" cap="none">
                <a:solidFill>
                  <a:schemeClr val="accent1"/>
                </a:solidFill>
                <a:latin typeface="+mn-lt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8309608" y="1880583"/>
            <a:ext cx="3276101" cy="5968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0" i="0" cap="none">
                <a:solidFill>
                  <a:schemeClr val="accent1"/>
                </a:solidFill>
                <a:latin typeface="+mn-lt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 hasCustomPrompt="1"/>
          </p:nvPr>
        </p:nvSpPr>
        <p:spPr>
          <a:xfrm>
            <a:off x="660003" y="2667868"/>
            <a:ext cx="3276101" cy="32044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31" hasCustomPrompt="1"/>
          </p:nvPr>
        </p:nvSpPr>
        <p:spPr>
          <a:xfrm>
            <a:off x="4484805" y="2667868"/>
            <a:ext cx="3276101" cy="32044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32" hasCustomPrompt="1"/>
          </p:nvPr>
        </p:nvSpPr>
        <p:spPr>
          <a:xfrm>
            <a:off x="8309608" y="2667868"/>
            <a:ext cx="3276101" cy="32044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3A7CF-F330-4836-9D35-47ED22C7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10">
            <a:extLst>
              <a:ext uri="{FF2B5EF4-FFF2-40B4-BE49-F238E27FC236}">
                <a16:creationId xmlns:a16="http://schemas.microsoft.com/office/drawing/2014/main" id="{768C8DA9-73B6-4F2B-9890-ABAE39B1A167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119A1B4-570D-44D5-A76A-78872C0FE1D8}"/>
              </a:ext>
            </a:extLst>
          </p:cNvPr>
          <p:cNvSpPr/>
          <p:nvPr userDrawn="1"/>
        </p:nvSpPr>
        <p:spPr>
          <a:xfrm rot="10800000">
            <a:off x="649532" y="1782426"/>
            <a:ext cx="140710" cy="12130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 flipH="1">
            <a:off x="638175" y="1719715"/>
            <a:ext cx="3276100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119A1B4-570D-44D5-A76A-78872C0FE1D8}"/>
              </a:ext>
            </a:extLst>
          </p:cNvPr>
          <p:cNvSpPr/>
          <p:nvPr userDrawn="1"/>
        </p:nvSpPr>
        <p:spPr>
          <a:xfrm rot="10800000">
            <a:off x="4473891" y="1782426"/>
            <a:ext cx="140710" cy="12130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2534" y="1719715"/>
            <a:ext cx="3276100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119A1B4-570D-44D5-A76A-78872C0FE1D8}"/>
              </a:ext>
            </a:extLst>
          </p:cNvPr>
          <p:cNvSpPr/>
          <p:nvPr userDrawn="1"/>
        </p:nvSpPr>
        <p:spPr>
          <a:xfrm rot="10800000">
            <a:off x="8320966" y="1782426"/>
            <a:ext cx="140710" cy="12130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09609" y="1719715"/>
            <a:ext cx="3276100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-by-Side Content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30" hasCustomPrompt="1"/>
          </p:nvPr>
        </p:nvSpPr>
        <p:spPr>
          <a:xfrm>
            <a:off x="660003" y="2667868"/>
            <a:ext cx="3276101" cy="32044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31" hasCustomPrompt="1"/>
          </p:nvPr>
        </p:nvSpPr>
        <p:spPr>
          <a:xfrm>
            <a:off x="4484805" y="2667868"/>
            <a:ext cx="3276101" cy="32044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32" hasCustomPrompt="1"/>
          </p:nvPr>
        </p:nvSpPr>
        <p:spPr>
          <a:xfrm>
            <a:off x="8309608" y="2667868"/>
            <a:ext cx="3276101" cy="32044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3A7CF-F330-4836-9D35-47ED22C7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10">
            <a:extLst>
              <a:ext uri="{FF2B5EF4-FFF2-40B4-BE49-F238E27FC236}">
                <a16:creationId xmlns:a16="http://schemas.microsoft.com/office/drawing/2014/main" id="{768C8DA9-73B6-4F2B-9890-ABAE39B1A167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C1FA7FF-26BC-784E-AF1E-75C3A93267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174" y="1714499"/>
            <a:ext cx="3297930" cy="791567"/>
          </a:xfrm>
          <a:custGeom>
            <a:avLst/>
            <a:gdLst>
              <a:gd name="connsiteX0" fmla="*/ 221305 w 3297930"/>
              <a:gd name="connsiteY0" fmla="*/ 646492 h 791567"/>
              <a:gd name="connsiteX1" fmla="*/ 389589 w 3297930"/>
              <a:gd name="connsiteY1" fmla="*/ 646492 h 791567"/>
              <a:gd name="connsiteX2" fmla="*/ 305447 w 3297930"/>
              <a:gd name="connsiteY2" fmla="*/ 791567 h 791567"/>
              <a:gd name="connsiteX3" fmla="*/ 0 w 3297930"/>
              <a:gd name="connsiteY3" fmla="*/ 0 h 791567"/>
              <a:gd name="connsiteX4" fmla="*/ 3297930 w 3297930"/>
              <a:gd name="connsiteY4" fmla="*/ 0 h 791567"/>
              <a:gd name="connsiteX5" fmla="*/ 3297930 w 3297930"/>
              <a:gd name="connsiteY5" fmla="*/ 596815 h 791567"/>
              <a:gd name="connsiteX6" fmla="*/ 0 w 3297930"/>
              <a:gd name="connsiteY6" fmla="*/ 596815 h 79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7930" h="791567">
                <a:moveTo>
                  <a:pt x="221305" y="646492"/>
                </a:moveTo>
                <a:lnTo>
                  <a:pt x="389589" y="646492"/>
                </a:lnTo>
                <a:lnTo>
                  <a:pt x="305447" y="791567"/>
                </a:lnTo>
                <a:close/>
                <a:moveTo>
                  <a:pt x="0" y="0"/>
                </a:moveTo>
                <a:lnTo>
                  <a:pt x="3297930" y="0"/>
                </a:lnTo>
                <a:lnTo>
                  <a:pt x="3297930" y="596815"/>
                </a:lnTo>
                <a:lnTo>
                  <a:pt x="0" y="5968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91440" bIns="274320" rtlCol="0" anchor="ctr">
            <a:noAutofit/>
          </a:bodyPr>
          <a:lstStyle>
            <a:lvl1pPr>
              <a:defRPr lang="en-US" sz="1800" b="0" i="0" cap="none" spc="-50" baseline="0" dirty="0">
                <a:solidFill>
                  <a:schemeClr val="tx1"/>
                </a:solidFill>
                <a:cs typeface="Arial"/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12A37B8-A4F8-EA44-B719-832CE24225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73891" y="1714498"/>
            <a:ext cx="3276101" cy="791566"/>
          </a:xfrm>
          <a:custGeom>
            <a:avLst/>
            <a:gdLst>
              <a:gd name="connsiteX0" fmla="*/ 219104 w 3276101"/>
              <a:gd name="connsiteY0" fmla="*/ 646491 h 791566"/>
              <a:gd name="connsiteX1" fmla="*/ 387388 w 3276101"/>
              <a:gd name="connsiteY1" fmla="*/ 646491 h 791566"/>
              <a:gd name="connsiteX2" fmla="*/ 303246 w 3276101"/>
              <a:gd name="connsiteY2" fmla="*/ 791566 h 791566"/>
              <a:gd name="connsiteX3" fmla="*/ 0 w 3276101"/>
              <a:gd name="connsiteY3" fmla="*/ 0 h 791566"/>
              <a:gd name="connsiteX4" fmla="*/ 3276101 w 3276101"/>
              <a:gd name="connsiteY4" fmla="*/ 0 h 791566"/>
              <a:gd name="connsiteX5" fmla="*/ 3276101 w 3276101"/>
              <a:gd name="connsiteY5" fmla="*/ 596815 h 791566"/>
              <a:gd name="connsiteX6" fmla="*/ 0 w 3276101"/>
              <a:gd name="connsiteY6" fmla="*/ 596815 h 7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101" h="791566">
                <a:moveTo>
                  <a:pt x="219104" y="646491"/>
                </a:moveTo>
                <a:lnTo>
                  <a:pt x="387388" y="646491"/>
                </a:lnTo>
                <a:lnTo>
                  <a:pt x="303246" y="791566"/>
                </a:lnTo>
                <a:close/>
                <a:moveTo>
                  <a:pt x="0" y="0"/>
                </a:moveTo>
                <a:lnTo>
                  <a:pt x="3276101" y="0"/>
                </a:lnTo>
                <a:lnTo>
                  <a:pt x="3276101" y="596815"/>
                </a:lnTo>
                <a:lnTo>
                  <a:pt x="0" y="5968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91440" bIns="274320" rtlCol="0" anchor="ctr">
            <a:noAutofit/>
          </a:bodyPr>
          <a:lstStyle>
            <a:lvl1pPr>
              <a:defRPr lang="en-US" sz="1800" b="0" i="0" cap="none" spc="-50" baseline="0" dirty="0">
                <a:solidFill>
                  <a:schemeClr val="tx1"/>
                </a:solidFill>
                <a:cs typeface="Arial"/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E251090-EC64-5642-AA57-7A63DCC1C47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9608" y="1714499"/>
            <a:ext cx="3276101" cy="791567"/>
          </a:xfrm>
          <a:custGeom>
            <a:avLst/>
            <a:gdLst>
              <a:gd name="connsiteX0" fmla="*/ 216902 w 3276101"/>
              <a:gd name="connsiteY0" fmla="*/ 646492 h 791567"/>
              <a:gd name="connsiteX1" fmla="*/ 385186 w 3276101"/>
              <a:gd name="connsiteY1" fmla="*/ 646492 h 791567"/>
              <a:gd name="connsiteX2" fmla="*/ 301044 w 3276101"/>
              <a:gd name="connsiteY2" fmla="*/ 791567 h 791567"/>
              <a:gd name="connsiteX3" fmla="*/ 0 w 3276101"/>
              <a:gd name="connsiteY3" fmla="*/ 0 h 791567"/>
              <a:gd name="connsiteX4" fmla="*/ 3276101 w 3276101"/>
              <a:gd name="connsiteY4" fmla="*/ 0 h 791567"/>
              <a:gd name="connsiteX5" fmla="*/ 3276101 w 3276101"/>
              <a:gd name="connsiteY5" fmla="*/ 596815 h 791567"/>
              <a:gd name="connsiteX6" fmla="*/ 0 w 3276101"/>
              <a:gd name="connsiteY6" fmla="*/ 596815 h 79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101" h="791567">
                <a:moveTo>
                  <a:pt x="216902" y="646492"/>
                </a:moveTo>
                <a:lnTo>
                  <a:pt x="385186" y="646492"/>
                </a:lnTo>
                <a:lnTo>
                  <a:pt x="301044" y="791567"/>
                </a:lnTo>
                <a:close/>
                <a:moveTo>
                  <a:pt x="0" y="0"/>
                </a:moveTo>
                <a:lnTo>
                  <a:pt x="3276101" y="0"/>
                </a:lnTo>
                <a:lnTo>
                  <a:pt x="3276101" y="596815"/>
                </a:lnTo>
                <a:lnTo>
                  <a:pt x="0" y="5968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91440" bIns="274320" rtlCol="0" anchor="ctr">
            <a:noAutofit/>
          </a:bodyPr>
          <a:lstStyle>
            <a:lvl1pPr>
              <a:defRPr lang="en-US" sz="1800" b="0" i="0" cap="none" spc="-50" baseline="0" dirty="0">
                <a:solidFill>
                  <a:schemeClr val="tx1"/>
                </a:solidFill>
                <a:cs typeface="Arial"/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3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97545" y="1722517"/>
            <a:ext cx="2339944" cy="5968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 cap="none">
                <a:solidFill>
                  <a:schemeClr val="accent1"/>
                </a:solidFill>
                <a:latin typeface="+mn-lt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3673543" y="1722517"/>
            <a:ext cx="2339944" cy="5968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 cap="none">
                <a:solidFill>
                  <a:schemeClr val="accent1"/>
                </a:solidFill>
                <a:latin typeface="+mn-lt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6449541" y="1722517"/>
            <a:ext cx="2301579" cy="5968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 cap="none">
                <a:solidFill>
                  <a:schemeClr val="accent1"/>
                </a:solidFill>
                <a:latin typeface="+mn-lt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0" hasCustomPrompt="1"/>
          </p:nvPr>
        </p:nvSpPr>
        <p:spPr>
          <a:xfrm>
            <a:off x="897545" y="2416500"/>
            <a:ext cx="2339944" cy="34667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31" hasCustomPrompt="1"/>
          </p:nvPr>
        </p:nvSpPr>
        <p:spPr>
          <a:xfrm>
            <a:off x="3656207" y="2416500"/>
            <a:ext cx="2339944" cy="34667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32" hasCustomPrompt="1"/>
          </p:nvPr>
        </p:nvSpPr>
        <p:spPr>
          <a:xfrm>
            <a:off x="6453168" y="2416500"/>
            <a:ext cx="2339944" cy="34667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164559" y="1711759"/>
            <a:ext cx="190264" cy="4151376"/>
            <a:chOff x="8050384" y="1822615"/>
            <a:chExt cx="190264" cy="415137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C959C9-500D-4A61-A88B-E5D8031A81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050384" y="1822615"/>
              <a:ext cx="0" cy="4151376"/>
            </a:xfrm>
            <a:prstGeom prst="line">
              <a:avLst/>
            </a:prstGeom>
            <a:ln w="254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119A1B4-570D-44D5-A76A-78872C0FE1D8}"/>
                </a:ext>
              </a:extLst>
            </p:cNvPr>
            <p:cNvSpPr/>
            <p:nvPr userDrawn="1"/>
          </p:nvSpPr>
          <p:spPr>
            <a:xfrm rot="5400000">
              <a:off x="8109642" y="2079951"/>
              <a:ext cx="140710" cy="12130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3401367" y="1711759"/>
            <a:ext cx="190332" cy="4151376"/>
            <a:chOff x="4344246" y="1822615"/>
            <a:chExt cx="190332" cy="4151376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A119A1B4-570D-44D5-A76A-78872C0FE1D8}"/>
                </a:ext>
              </a:extLst>
            </p:cNvPr>
            <p:cNvSpPr/>
            <p:nvPr userDrawn="1"/>
          </p:nvSpPr>
          <p:spPr>
            <a:xfrm rot="5400000">
              <a:off x="4403572" y="2079951"/>
              <a:ext cx="140710" cy="12130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C959C9-500D-4A61-A88B-E5D8031A81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344246" y="1822615"/>
              <a:ext cx="0" cy="4151376"/>
            </a:xfrm>
            <a:prstGeom prst="line">
              <a:avLst/>
            </a:prstGeom>
            <a:ln w="254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638175" y="1711759"/>
            <a:ext cx="190332" cy="4151376"/>
            <a:chOff x="638175" y="1822615"/>
            <a:chExt cx="190332" cy="4151376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119A1B4-570D-44D5-A76A-78872C0FE1D8}"/>
                </a:ext>
              </a:extLst>
            </p:cNvPr>
            <p:cNvSpPr/>
            <p:nvPr userDrawn="1"/>
          </p:nvSpPr>
          <p:spPr>
            <a:xfrm rot="5400000">
              <a:off x="697501" y="2079951"/>
              <a:ext cx="140710" cy="12130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C959C9-500D-4A61-A88B-E5D8031A81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8175" y="1822615"/>
              <a:ext cx="0" cy="4151376"/>
            </a:xfrm>
            <a:prstGeom prst="line">
              <a:avLst/>
            </a:prstGeom>
            <a:ln w="254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9187175" y="1722517"/>
            <a:ext cx="2339944" cy="5968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 cap="none">
                <a:solidFill>
                  <a:schemeClr val="accent1"/>
                </a:solidFill>
                <a:latin typeface="+mn-lt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34" hasCustomPrompt="1"/>
          </p:nvPr>
        </p:nvSpPr>
        <p:spPr>
          <a:xfrm>
            <a:off x="9173530" y="2416500"/>
            <a:ext cx="2339944" cy="34667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927682" y="1711759"/>
            <a:ext cx="190264" cy="4154203"/>
            <a:chOff x="8050384" y="1822615"/>
            <a:chExt cx="190264" cy="415420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C959C9-500D-4A61-A88B-E5D8031A81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050384" y="1822615"/>
              <a:ext cx="0" cy="4154203"/>
            </a:xfrm>
            <a:prstGeom prst="line">
              <a:avLst/>
            </a:prstGeom>
            <a:ln w="25400" cmpd="sng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119A1B4-570D-44D5-A76A-78872C0FE1D8}"/>
                </a:ext>
              </a:extLst>
            </p:cNvPr>
            <p:cNvSpPr/>
            <p:nvPr userDrawn="1"/>
          </p:nvSpPr>
          <p:spPr>
            <a:xfrm rot="5400000">
              <a:off x="8109642" y="2079951"/>
              <a:ext cx="140710" cy="12130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E4F51D1F-66DF-45D3-8CCB-966C1684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16467"/>
            <a:ext cx="10906130" cy="500201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Subtitle 10">
            <a:extLst>
              <a:ext uri="{FF2B5EF4-FFF2-40B4-BE49-F238E27FC236}">
                <a16:creationId xmlns:a16="http://schemas.microsoft.com/office/drawing/2014/main" id="{580D5CE8-1B2B-4604-A30F-C443E8ABC498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28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BAF84-7D34-48E5-9D97-7354AE20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16467"/>
            <a:ext cx="10906130" cy="50020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D43F88-9C49-42E2-AE28-E68E1307351E}"/>
              </a:ext>
            </a:extLst>
          </p:cNvPr>
          <p:cNvSpPr/>
          <p:nvPr userDrawn="1"/>
        </p:nvSpPr>
        <p:spPr>
          <a:xfrm>
            <a:off x="8913812" y="2286000"/>
            <a:ext cx="1828802" cy="18288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CB9C38-2A4B-41F6-8147-E2D666E4051F}"/>
              </a:ext>
            </a:extLst>
          </p:cNvPr>
          <p:cNvSpPr/>
          <p:nvPr userDrawn="1"/>
        </p:nvSpPr>
        <p:spPr>
          <a:xfrm>
            <a:off x="5181599" y="2286000"/>
            <a:ext cx="1828802" cy="18288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5A839-B7D6-45CC-8886-95CF1E1DC6B7}"/>
              </a:ext>
            </a:extLst>
          </p:cNvPr>
          <p:cNvSpPr/>
          <p:nvPr userDrawn="1"/>
        </p:nvSpPr>
        <p:spPr>
          <a:xfrm>
            <a:off x="1446212" y="2286000"/>
            <a:ext cx="1828802" cy="18288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 Placeholder 44">
            <a:extLst>
              <a:ext uri="{FF2B5EF4-FFF2-40B4-BE49-F238E27FC236}">
                <a16:creationId xmlns:a16="http://schemas.microsoft.com/office/drawing/2014/main" id="{755498B6-792C-4669-9771-57F3B0612D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3186" y="4514894"/>
            <a:ext cx="2834854" cy="1190625"/>
          </a:xfr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/>
            </a:lvl2pPr>
          </a:lstStyle>
          <a:p>
            <a:pPr lvl="0"/>
            <a:r>
              <a:rPr lang="en-US" dirty="0"/>
              <a:t>Arial 21pt Callout</a:t>
            </a:r>
          </a:p>
          <a:p>
            <a:pPr lvl="1"/>
            <a:r>
              <a:rPr lang="en-US" dirty="0"/>
              <a:t>Sub-callouts are 16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  <p:sp>
        <p:nvSpPr>
          <p:cNvPr id="49" name="Text Placeholder 44">
            <a:extLst>
              <a:ext uri="{FF2B5EF4-FFF2-40B4-BE49-F238E27FC236}">
                <a16:creationId xmlns:a16="http://schemas.microsoft.com/office/drawing/2014/main" id="{9B225447-64CB-4B20-B288-C7F89F907D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8573" y="4514894"/>
            <a:ext cx="2834854" cy="1190625"/>
          </a:xfr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/>
            </a:lvl2pPr>
          </a:lstStyle>
          <a:p>
            <a:pPr lvl="0"/>
            <a:r>
              <a:rPr lang="en-US" dirty="0"/>
              <a:t>Arial 21pt Callout</a:t>
            </a:r>
          </a:p>
          <a:p>
            <a:pPr lvl="1"/>
            <a:r>
              <a:rPr lang="en-US" dirty="0"/>
              <a:t>Sub-callouts are 16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  <p:sp>
        <p:nvSpPr>
          <p:cNvPr id="50" name="Text Placeholder 44">
            <a:extLst>
              <a:ext uri="{FF2B5EF4-FFF2-40B4-BE49-F238E27FC236}">
                <a16:creationId xmlns:a16="http://schemas.microsoft.com/office/drawing/2014/main" id="{02C57DDE-D7B3-4D0F-96E9-52C79874B5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786" y="4514894"/>
            <a:ext cx="2834854" cy="1190625"/>
          </a:xfr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/>
            </a:lvl2pPr>
          </a:lstStyle>
          <a:p>
            <a:pPr lvl="0"/>
            <a:r>
              <a:rPr lang="en-US" dirty="0"/>
              <a:t>Arial 21pt Callout</a:t>
            </a:r>
          </a:p>
          <a:p>
            <a:pPr lvl="1"/>
            <a:r>
              <a:rPr lang="en-US" dirty="0"/>
              <a:t>Sub-callouts are 16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</p:spTree>
    <p:extLst>
      <p:ext uri="{BB962C8B-B14F-4D97-AF65-F5344CB8AC3E}">
        <p14:creationId xmlns:p14="http://schemas.microsoft.com/office/powerpoint/2010/main" val="40225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BAF84-7D34-48E5-9D97-7354AE20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16467"/>
            <a:ext cx="10906130" cy="50020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D43F88-9C49-42E2-AE28-E68E1307351E}"/>
              </a:ext>
            </a:extLst>
          </p:cNvPr>
          <p:cNvSpPr/>
          <p:nvPr userDrawn="1"/>
        </p:nvSpPr>
        <p:spPr>
          <a:xfrm>
            <a:off x="6571835" y="2286000"/>
            <a:ext cx="1830322" cy="183032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CB9C38-2A4B-41F6-8147-E2D666E4051F}"/>
              </a:ext>
            </a:extLst>
          </p:cNvPr>
          <p:cNvSpPr/>
          <p:nvPr userDrawn="1"/>
        </p:nvSpPr>
        <p:spPr>
          <a:xfrm>
            <a:off x="3769051" y="2286000"/>
            <a:ext cx="1830322" cy="183032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5A839-B7D6-45CC-8886-95CF1E1DC6B7}"/>
              </a:ext>
            </a:extLst>
          </p:cNvPr>
          <p:cNvSpPr/>
          <p:nvPr userDrawn="1"/>
        </p:nvSpPr>
        <p:spPr>
          <a:xfrm>
            <a:off x="966267" y="2286000"/>
            <a:ext cx="1830322" cy="183032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 Placeholder 44">
            <a:extLst>
              <a:ext uri="{FF2B5EF4-FFF2-40B4-BE49-F238E27FC236}">
                <a16:creationId xmlns:a16="http://schemas.microsoft.com/office/drawing/2014/main" id="{755498B6-792C-4669-9771-57F3B0612D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128" y="4514894"/>
            <a:ext cx="2514600" cy="1190625"/>
          </a:xfr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/>
            </a:lvl2pPr>
          </a:lstStyle>
          <a:p>
            <a:pPr lvl="0"/>
            <a:r>
              <a:rPr lang="en-US" dirty="0"/>
              <a:t>Arial 21pt Callout</a:t>
            </a:r>
          </a:p>
          <a:p>
            <a:pPr lvl="1"/>
            <a:r>
              <a:rPr lang="en-US" dirty="0"/>
              <a:t>Sub-callouts are 16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  <p:sp>
        <p:nvSpPr>
          <p:cNvPr id="49" name="Text Placeholder 44">
            <a:extLst>
              <a:ext uri="{FF2B5EF4-FFF2-40B4-BE49-F238E27FC236}">
                <a16:creationId xmlns:a16="http://schemas.microsoft.com/office/drawing/2014/main" id="{9B225447-64CB-4B20-B288-C7F89F907D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6912" y="4514894"/>
            <a:ext cx="2514600" cy="1190625"/>
          </a:xfr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/>
            </a:lvl2pPr>
          </a:lstStyle>
          <a:p>
            <a:pPr lvl="0"/>
            <a:r>
              <a:rPr lang="en-US" dirty="0"/>
              <a:t>Arial 21pt Callout</a:t>
            </a:r>
          </a:p>
          <a:p>
            <a:pPr lvl="1"/>
            <a:r>
              <a:rPr lang="en-US" dirty="0"/>
              <a:t>Sub-callouts are 16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  <p:sp>
        <p:nvSpPr>
          <p:cNvPr id="50" name="Text Placeholder 44">
            <a:extLst>
              <a:ext uri="{FF2B5EF4-FFF2-40B4-BE49-F238E27FC236}">
                <a16:creationId xmlns:a16="http://schemas.microsoft.com/office/drawing/2014/main" id="{02C57DDE-D7B3-4D0F-96E9-52C79874B5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9696" y="4514894"/>
            <a:ext cx="2514600" cy="1190625"/>
          </a:xfr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/>
            </a:lvl2pPr>
          </a:lstStyle>
          <a:p>
            <a:pPr lvl="0"/>
            <a:r>
              <a:rPr lang="en-US" dirty="0"/>
              <a:t>Arial 21pt Callout</a:t>
            </a:r>
          </a:p>
          <a:p>
            <a:pPr lvl="1"/>
            <a:r>
              <a:rPr lang="en-US" dirty="0"/>
              <a:t>Sub-callouts are 16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B6776D-5B0A-46CB-AB52-F4E3C984FC0E}"/>
              </a:ext>
            </a:extLst>
          </p:cNvPr>
          <p:cNvSpPr/>
          <p:nvPr userDrawn="1"/>
        </p:nvSpPr>
        <p:spPr>
          <a:xfrm>
            <a:off x="9374618" y="2286000"/>
            <a:ext cx="1830322" cy="183032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5406F8CF-1D58-44A6-8764-FAFBE51230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32479" y="4514894"/>
            <a:ext cx="2514600" cy="1190625"/>
          </a:xfr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/>
            </a:lvl2pPr>
          </a:lstStyle>
          <a:p>
            <a:pPr lvl="0"/>
            <a:r>
              <a:rPr lang="en-US" dirty="0"/>
              <a:t>Arial 21pt Callout</a:t>
            </a:r>
          </a:p>
          <a:p>
            <a:pPr lvl="1"/>
            <a:r>
              <a:rPr lang="en-US" dirty="0"/>
              <a:t>Sub-callouts are 16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</p:spTree>
    <p:extLst>
      <p:ext uri="{BB962C8B-B14F-4D97-AF65-F5344CB8AC3E}">
        <p14:creationId xmlns:p14="http://schemas.microsoft.com/office/powerpoint/2010/main" val="22616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5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BAF84-7D34-48E5-9D97-7354AE20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16467"/>
            <a:ext cx="10906130" cy="50020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D43F88-9C49-42E2-AE28-E68E1307351E}"/>
              </a:ext>
            </a:extLst>
          </p:cNvPr>
          <p:cNvSpPr/>
          <p:nvPr userDrawn="1"/>
        </p:nvSpPr>
        <p:spPr>
          <a:xfrm>
            <a:off x="5187887" y="2285110"/>
            <a:ext cx="1825756" cy="182575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CB9C38-2A4B-41F6-8147-E2D666E4051F}"/>
              </a:ext>
            </a:extLst>
          </p:cNvPr>
          <p:cNvSpPr/>
          <p:nvPr userDrawn="1"/>
        </p:nvSpPr>
        <p:spPr>
          <a:xfrm>
            <a:off x="2941415" y="2285110"/>
            <a:ext cx="1825756" cy="182575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5A839-B7D6-45CC-8886-95CF1E1DC6B7}"/>
              </a:ext>
            </a:extLst>
          </p:cNvPr>
          <p:cNvSpPr/>
          <p:nvPr userDrawn="1"/>
        </p:nvSpPr>
        <p:spPr>
          <a:xfrm>
            <a:off x="694943" y="2285110"/>
            <a:ext cx="1825756" cy="182575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 Placeholder 44">
            <a:extLst>
              <a:ext uri="{FF2B5EF4-FFF2-40B4-BE49-F238E27FC236}">
                <a16:creationId xmlns:a16="http://schemas.microsoft.com/office/drawing/2014/main" id="{755498B6-792C-4669-9771-57F3B0612D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4514894"/>
            <a:ext cx="1920240" cy="1190625"/>
          </a:xfrm>
        </p:spPr>
        <p:txBody>
          <a:bodyPr/>
          <a:lstStyle>
            <a:lvl1pPr algn="ctr">
              <a:spcBef>
                <a:spcPts val="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/>
            </a:lvl2pPr>
          </a:lstStyle>
          <a:p>
            <a:pPr lvl="0"/>
            <a:r>
              <a:rPr lang="en-US" dirty="0"/>
              <a:t>Arial 18 </a:t>
            </a:r>
            <a:r>
              <a:rPr lang="en-US" dirty="0" err="1"/>
              <a:t>pt</a:t>
            </a:r>
            <a:r>
              <a:rPr lang="en-US" dirty="0"/>
              <a:t> Callout</a:t>
            </a:r>
          </a:p>
          <a:p>
            <a:pPr lvl="1"/>
            <a:r>
              <a:rPr lang="en-US" dirty="0"/>
              <a:t>Sub-callouts are 12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  <p:sp>
        <p:nvSpPr>
          <p:cNvPr id="49" name="Text Placeholder 44">
            <a:extLst>
              <a:ext uri="{FF2B5EF4-FFF2-40B4-BE49-F238E27FC236}">
                <a16:creationId xmlns:a16="http://schemas.microsoft.com/office/drawing/2014/main" id="{9B225447-64CB-4B20-B288-C7F89F907D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4173" y="4514894"/>
            <a:ext cx="1920240" cy="1190625"/>
          </a:xfrm>
        </p:spPr>
        <p:txBody>
          <a:bodyPr/>
          <a:lstStyle>
            <a:lvl1pPr algn="ctr">
              <a:spcBef>
                <a:spcPts val="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/>
            </a:lvl2pPr>
          </a:lstStyle>
          <a:p>
            <a:pPr lvl="0"/>
            <a:r>
              <a:rPr lang="en-US" dirty="0"/>
              <a:t>Arial 18 </a:t>
            </a:r>
            <a:r>
              <a:rPr lang="en-US" dirty="0" err="1"/>
              <a:t>pt</a:t>
            </a:r>
            <a:r>
              <a:rPr lang="en-US" dirty="0"/>
              <a:t> Callout</a:t>
            </a:r>
          </a:p>
          <a:p>
            <a:pPr lvl="1"/>
            <a:r>
              <a:rPr lang="en-US" dirty="0"/>
              <a:t>Sub-callouts are 12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  <p:sp>
        <p:nvSpPr>
          <p:cNvPr id="50" name="Text Placeholder 44">
            <a:extLst>
              <a:ext uri="{FF2B5EF4-FFF2-40B4-BE49-F238E27FC236}">
                <a16:creationId xmlns:a16="http://schemas.microsoft.com/office/drawing/2014/main" id="{02C57DDE-D7B3-4D0F-96E9-52C79874B5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40645" y="4514894"/>
            <a:ext cx="1920240" cy="1190625"/>
          </a:xfrm>
        </p:spPr>
        <p:txBody>
          <a:bodyPr/>
          <a:lstStyle>
            <a:lvl1pPr algn="ctr">
              <a:spcBef>
                <a:spcPts val="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/>
            </a:lvl2pPr>
          </a:lstStyle>
          <a:p>
            <a:pPr lvl="0"/>
            <a:r>
              <a:rPr lang="en-US" dirty="0"/>
              <a:t>Arial 18 </a:t>
            </a:r>
            <a:r>
              <a:rPr lang="en-US" dirty="0" err="1"/>
              <a:t>pt</a:t>
            </a:r>
            <a:r>
              <a:rPr lang="en-US" dirty="0"/>
              <a:t> Callout</a:t>
            </a:r>
          </a:p>
          <a:p>
            <a:pPr lvl="1"/>
            <a:r>
              <a:rPr lang="en-US" dirty="0"/>
              <a:t>Sub-callouts are 12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B6776D-5B0A-46CB-AB52-F4E3C984FC0E}"/>
              </a:ext>
            </a:extLst>
          </p:cNvPr>
          <p:cNvSpPr/>
          <p:nvPr userDrawn="1"/>
        </p:nvSpPr>
        <p:spPr>
          <a:xfrm>
            <a:off x="7434359" y="2285110"/>
            <a:ext cx="1825756" cy="182575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5406F8CF-1D58-44A6-8764-FAFBE51230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87117" y="4514894"/>
            <a:ext cx="1920240" cy="1190625"/>
          </a:xfrm>
        </p:spPr>
        <p:txBody>
          <a:bodyPr/>
          <a:lstStyle>
            <a:lvl1pPr algn="ctr">
              <a:spcBef>
                <a:spcPts val="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/>
            </a:lvl2pPr>
          </a:lstStyle>
          <a:p>
            <a:pPr lvl="0"/>
            <a:r>
              <a:rPr lang="en-US" dirty="0"/>
              <a:t>Arial 18 </a:t>
            </a:r>
            <a:r>
              <a:rPr lang="en-US" dirty="0" err="1"/>
              <a:t>pt</a:t>
            </a:r>
            <a:r>
              <a:rPr lang="en-US" dirty="0"/>
              <a:t> Callout</a:t>
            </a:r>
          </a:p>
          <a:p>
            <a:pPr lvl="1"/>
            <a:r>
              <a:rPr lang="en-US" dirty="0"/>
              <a:t>Sub-callouts are 12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91ADF0-B4AB-4CAD-A108-C0CAB213EA72}"/>
              </a:ext>
            </a:extLst>
          </p:cNvPr>
          <p:cNvSpPr/>
          <p:nvPr userDrawn="1"/>
        </p:nvSpPr>
        <p:spPr>
          <a:xfrm>
            <a:off x="9680833" y="2285110"/>
            <a:ext cx="1825756" cy="182575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 Placeholder 44">
            <a:extLst>
              <a:ext uri="{FF2B5EF4-FFF2-40B4-BE49-F238E27FC236}">
                <a16:creationId xmlns:a16="http://schemas.microsoft.com/office/drawing/2014/main" id="{293DD3AE-97FB-4849-B6DE-77ED67A2A8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33591" y="4514894"/>
            <a:ext cx="1920240" cy="1190625"/>
          </a:xfrm>
        </p:spPr>
        <p:txBody>
          <a:bodyPr/>
          <a:lstStyle>
            <a:lvl1pPr algn="ctr">
              <a:spcBef>
                <a:spcPts val="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spcBef>
                <a:spcPts val="0"/>
              </a:spcBef>
              <a:buFontTx/>
              <a:buNone/>
              <a:defRPr sz="1200"/>
            </a:lvl2pPr>
          </a:lstStyle>
          <a:p>
            <a:pPr lvl="0"/>
            <a:r>
              <a:rPr lang="en-US" dirty="0"/>
              <a:t>Arial 18 </a:t>
            </a:r>
            <a:r>
              <a:rPr lang="en-US" dirty="0" err="1"/>
              <a:t>pt</a:t>
            </a:r>
            <a:r>
              <a:rPr lang="en-US" dirty="0"/>
              <a:t> Callout</a:t>
            </a:r>
          </a:p>
          <a:p>
            <a:pPr lvl="1"/>
            <a:r>
              <a:rPr lang="en-US" dirty="0"/>
              <a:t>Sub-callouts are 12 </a:t>
            </a:r>
            <a:r>
              <a:rPr lang="en-US" dirty="0" err="1"/>
              <a:t>pt</a:t>
            </a:r>
            <a:r>
              <a:rPr lang="en-US" dirty="0"/>
              <a:t> Arial, two lines maximum</a:t>
            </a:r>
          </a:p>
        </p:txBody>
      </p:sp>
    </p:spTree>
    <p:extLst>
      <p:ext uri="{BB962C8B-B14F-4D97-AF65-F5344CB8AC3E}">
        <p14:creationId xmlns:p14="http://schemas.microsoft.com/office/powerpoint/2010/main" val="26362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5F907-C67C-4BB8-AA61-0A4DF1DA3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2" name="Text Placeholder 3"/>
          <p:cNvSpPr>
            <a:spLocks noGrp="1"/>
          </p:cNvSpPr>
          <p:nvPr userDrawn="1">
            <p:ph type="body" sz="quarter" idx="13" hasCustomPrompt="1"/>
          </p:nvPr>
        </p:nvSpPr>
        <p:spPr bwMode="black">
          <a:xfrm>
            <a:off x="633421" y="5153740"/>
            <a:ext cx="6934474" cy="1220158"/>
          </a:xfrm>
        </p:spPr>
        <p:txBody>
          <a:bodyPr vert="horz" lIns="0" tIns="0" rIns="0" bIns="0" numCol="2" rtlCol="0" anchor="t" anchorCtr="0">
            <a:normAutofit/>
          </a:bodyPr>
          <a:lstStyle>
            <a:lvl1pPr>
              <a:defRPr lang="en-US" sz="16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Speaker Name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Speaker Role / Job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black">
          <a:xfrm>
            <a:off x="641041" y="3812393"/>
            <a:ext cx="6927252" cy="1026105"/>
          </a:xfrm>
        </p:spPr>
        <p:txBody>
          <a:bodyPr vert="horz" wrap="square" lIns="0" tIns="0" rIns="0" bIns="0" rtlCol="0" anchor="t">
            <a:normAutofit/>
          </a:bodyPr>
          <a:lstStyle>
            <a:lvl1pPr>
              <a:defRPr lang="en-US" sz="2800" dirty="0">
                <a:solidFill>
                  <a:schemeClr val="tx1"/>
                </a:solidFill>
              </a:defRPr>
            </a:lvl1pPr>
          </a:lstStyle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black">
          <a:xfrm>
            <a:off x="641042" y="2049235"/>
            <a:ext cx="6927252" cy="148178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4200" spc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211" name="Group 4">
            <a:extLst>
              <a:ext uri="{FF2B5EF4-FFF2-40B4-BE49-F238E27FC236}">
                <a16:creationId xmlns:a16="http://schemas.microsoft.com/office/drawing/2014/main" id="{A7532270-8F9D-4851-B3DA-1D89C788FF7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32773" y="775607"/>
            <a:ext cx="1374522" cy="897855"/>
            <a:chOff x="1831" y="848"/>
            <a:chExt cx="4014" cy="2622"/>
          </a:xfrm>
          <a:solidFill>
            <a:schemeClr val="tx1"/>
          </a:solidFill>
        </p:grpSpPr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29AB873D-1AE9-4B5D-A98F-3B8FB26C9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4" name="Freeform 6">
              <a:extLst>
                <a:ext uri="{FF2B5EF4-FFF2-40B4-BE49-F238E27FC236}">
                  <a16:creationId xmlns:a16="http://schemas.microsoft.com/office/drawing/2014/main" id="{7B35EC0D-642F-460F-860E-7A99A6B36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Freeform 7">
              <a:extLst>
                <a:ext uri="{FF2B5EF4-FFF2-40B4-BE49-F238E27FC236}">
                  <a16:creationId xmlns:a16="http://schemas.microsoft.com/office/drawing/2014/main" id="{150E432D-6545-456A-B5B3-20FF91DF0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CF4ACF4D-7F3B-47BC-AE4C-D6E4C428A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F060EB05-59FA-422F-A380-E83D6445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E47E799F-2367-49F4-A9D5-77F65917D4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ED2117C0-D70B-4F31-BA36-95748AE0B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6DBA4B01-EECE-4A39-8DCF-BCC15A8F3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1139F7D-68CC-4AC1-86F1-462A1ACBB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3928886E-EBB3-472F-BBD5-D8807E5F8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491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BAF84-7D34-48E5-9D97-7354AE20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16467"/>
            <a:ext cx="10906130" cy="50020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10">
            <a:extLst>
              <a:ext uri="{FF2B5EF4-FFF2-40B4-BE49-F238E27FC236}">
                <a16:creationId xmlns:a16="http://schemas.microsoft.com/office/drawing/2014/main" id="{4EC0EECA-86CD-40AF-9029-3DB61DE2D960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9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71985D-EBF5-4DB0-8E6D-5B0C80DD7FAE}"/>
              </a:ext>
            </a:extLst>
          </p:cNvPr>
          <p:cNvSpPr/>
          <p:nvPr/>
        </p:nvSpPr>
        <p:spPr>
          <a:xfrm>
            <a:off x="4760437" y="522498"/>
            <a:ext cx="62653" cy="53304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6933" y="517586"/>
            <a:ext cx="4381500" cy="5307482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Isosceles Triangle 10">
            <a:extLst>
              <a:ext uri="{FF2B5EF4-FFF2-40B4-BE49-F238E27FC236}">
                <a16:creationId xmlns:a16="http://schemas.microsoft.com/office/drawing/2014/main" id="{A70EEA49-407B-4883-9EE6-1372AC98F43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876178" y="312253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FA0F051-B6BB-4651-969F-C4BA5171A3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81614" y="517525"/>
            <a:ext cx="6262687" cy="5340350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8ACB974-8829-4662-961E-8923435BD2A8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512957" y="1363979"/>
            <a:ext cx="365760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71985D-EBF5-4DB0-8E6D-5B0C80DD7FAE}"/>
              </a:ext>
            </a:extLst>
          </p:cNvPr>
          <p:cNvSpPr/>
          <p:nvPr/>
        </p:nvSpPr>
        <p:spPr>
          <a:xfrm>
            <a:off x="4760437" y="522498"/>
            <a:ext cx="62653" cy="53304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Isosceles Triangle 10">
            <a:extLst>
              <a:ext uri="{FF2B5EF4-FFF2-40B4-BE49-F238E27FC236}">
                <a16:creationId xmlns:a16="http://schemas.microsoft.com/office/drawing/2014/main" id="{A70EEA49-407B-4883-9EE6-1372AC98F43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876178" y="312253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FA0F051-B6BB-4651-969F-C4BA5171A3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81614" y="517525"/>
            <a:ext cx="6262687" cy="5340350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DF823-D4CD-4E21-97FD-5D84A83132CF}"/>
              </a:ext>
            </a:extLst>
          </p:cNvPr>
          <p:cNvSpPr/>
          <p:nvPr userDrawn="1"/>
        </p:nvSpPr>
        <p:spPr>
          <a:xfrm>
            <a:off x="789737" y="1640760"/>
            <a:ext cx="3104040" cy="3104038"/>
          </a:xfrm>
          <a:prstGeom prst="ellipse">
            <a:avLst/>
          </a:prstGeom>
          <a:noFill/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9978B9-BDB2-482E-AB0C-C51567ED119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3232" y="2739548"/>
            <a:ext cx="1797050" cy="906463"/>
          </a:xfrm>
        </p:spPr>
        <p:txBody>
          <a:bodyPr anchor="ctr"/>
          <a:lstStyle>
            <a:lvl1pPr algn="ctr">
              <a:defRPr sz="6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223801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68706D5-899F-472A-BB3D-BFD1C9A54486}"/>
              </a:ext>
            </a:extLst>
          </p:cNvPr>
          <p:cNvSpPr/>
          <p:nvPr userDrawn="1"/>
        </p:nvSpPr>
        <p:spPr>
          <a:xfrm>
            <a:off x="777329" y="1797702"/>
            <a:ext cx="3200400" cy="3200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3A2C2-0C17-4A84-A408-301E60D316CC}"/>
              </a:ext>
            </a:extLst>
          </p:cNvPr>
          <p:cNvSpPr/>
          <p:nvPr userDrawn="1"/>
        </p:nvSpPr>
        <p:spPr>
          <a:xfrm>
            <a:off x="4760437" y="522498"/>
            <a:ext cx="62653" cy="53304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Isosceles Triangle 10">
            <a:extLst>
              <a:ext uri="{FF2B5EF4-FFF2-40B4-BE49-F238E27FC236}">
                <a16:creationId xmlns:a16="http://schemas.microsoft.com/office/drawing/2014/main" id="{38196A4B-76B7-4B0F-B92D-22C210339C99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876178" y="312253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8945790-D3ED-4EF8-96F6-E277C46808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81614" y="517525"/>
            <a:ext cx="6262687" cy="5340350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5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647702" y="1714500"/>
            <a:ext cx="3428998" cy="4152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>
          <a:xfrm>
            <a:off x="4389966" y="1714499"/>
            <a:ext cx="7163864" cy="41529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C81E5D-C1B0-4BDD-A80F-FF82EE54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10">
            <a:extLst>
              <a:ext uri="{FF2B5EF4-FFF2-40B4-BE49-F238E27FC236}">
                <a16:creationId xmlns:a16="http://schemas.microsoft.com/office/drawing/2014/main" id="{0DF0B47A-2F5D-4107-84EE-FA44B3C365F2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6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647702" y="1714500"/>
            <a:ext cx="7161646" cy="4152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>
          <a:xfrm>
            <a:off x="8121650" y="516467"/>
            <a:ext cx="3432180" cy="5350933"/>
          </a:xfrm>
        </p:spPr>
        <p:txBody>
          <a:bodyPr anchor="ctr"/>
          <a:lstStyle>
            <a:lvl1pPr marL="293688" indent="-231775">
              <a:spcBef>
                <a:spcPts val="24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tabLst/>
              <a:defRPr sz="1600" b="1">
                <a:solidFill>
                  <a:schemeClr val="accent1"/>
                </a:solidFill>
              </a:defRPr>
            </a:lvl1pPr>
            <a:lvl2pPr marL="293688" indent="0">
              <a:buSzPct val="100000"/>
              <a:buFont typeface=".AppleSystemUIFont" charset="-120"/>
              <a:buChar char="​"/>
              <a:tabLst/>
              <a:defRPr sz="1600"/>
            </a:lvl2pPr>
            <a:lvl3pPr marL="293688" indent="0">
              <a:buSzPct val="100000"/>
              <a:buFont typeface=".AppleSystemUIFont" charset="-120"/>
              <a:buChar char="​"/>
              <a:tabLst/>
              <a:defRPr sz="1600"/>
            </a:lvl3pPr>
            <a:lvl4pPr marL="293688" indent="0">
              <a:buSzPct val="100000"/>
              <a:buFont typeface=".AppleSystemUIFont" charset="-120"/>
              <a:buChar char="​"/>
              <a:tabLst/>
              <a:defRPr sz="1600"/>
            </a:lvl4pPr>
            <a:lvl5pPr marL="293688" indent="0">
              <a:buSzPct val="100000"/>
              <a:buFont typeface=".AppleSystemUIFont" charset="-120"/>
              <a:buChar char="​"/>
              <a:tabLst/>
              <a:defRPr sz="1600"/>
            </a:lvl5pPr>
            <a:lvl6pPr marL="293688" indent="0">
              <a:buFont typeface=".AppleSystemUIFont" charset="-120"/>
              <a:buChar char="​"/>
              <a:tabLst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C81E5D-C1B0-4BDD-A80F-FF82EE54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16467"/>
            <a:ext cx="7161647" cy="5002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10">
            <a:extLst>
              <a:ext uri="{FF2B5EF4-FFF2-40B4-BE49-F238E27FC236}">
                <a16:creationId xmlns:a16="http://schemas.microsoft.com/office/drawing/2014/main" id="{0DF0B47A-2F5D-4107-84EE-FA44B3C365F2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2" y="1027118"/>
            <a:ext cx="7161646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000ED-C5A2-45C0-B191-7336DDB5388C}"/>
              </a:ext>
            </a:extLst>
          </p:cNvPr>
          <p:cNvCxnSpPr>
            <a:cxnSpLocks/>
          </p:cNvCxnSpPr>
          <p:nvPr userDrawn="1"/>
        </p:nvCxnSpPr>
        <p:spPr>
          <a:xfrm>
            <a:off x="8121650" y="516467"/>
            <a:ext cx="0" cy="5363207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shot Layout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49" y="4930066"/>
            <a:ext cx="2654301" cy="927270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 baseline="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F51D1F-66DF-45D3-8CCB-966C1684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Subtitle 10">
            <a:extLst>
              <a:ext uri="{FF2B5EF4-FFF2-40B4-BE49-F238E27FC236}">
                <a16:creationId xmlns:a16="http://schemas.microsoft.com/office/drawing/2014/main" id="{580D5CE8-1B2B-4604-A30F-C443E8ABC498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>
            <a:off x="638174" y="4617466"/>
            <a:ext cx="10893821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759324" y="467508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768849" y="1708031"/>
            <a:ext cx="2654300" cy="2738406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shot Layout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32099" y="4930066"/>
            <a:ext cx="2654301" cy="927270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 baseline="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707151" y="4930066"/>
            <a:ext cx="2654301" cy="927270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F51D1F-66DF-45D3-8CCB-966C1684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10">
            <a:extLst>
              <a:ext uri="{FF2B5EF4-FFF2-40B4-BE49-F238E27FC236}">
                <a16:creationId xmlns:a16="http://schemas.microsoft.com/office/drawing/2014/main" id="{580D5CE8-1B2B-4604-A30F-C443E8ABC498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4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707151" y="4682749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>
            <a:off x="638174" y="4617466"/>
            <a:ext cx="10893821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2822574" y="467508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32099" y="1708031"/>
            <a:ext cx="2654300" cy="2738406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4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6707152" y="1708031"/>
            <a:ext cx="2654300" cy="2738406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shot Layout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F51D1F-66DF-45D3-8CCB-966C1684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10">
            <a:extLst>
              <a:ext uri="{FF2B5EF4-FFF2-40B4-BE49-F238E27FC236}">
                <a16:creationId xmlns:a16="http://schemas.microsoft.com/office/drawing/2014/main" id="{580D5CE8-1B2B-4604-A30F-C443E8ABC498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4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381714" y="467508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>
            <a:off x="638174" y="4617466"/>
            <a:ext cx="10893821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7702" y="467508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47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120560" y="467508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7701" y="4930066"/>
            <a:ext cx="2654301" cy="910753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 baseline="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81713" y="4930066"/>
            <a:ext cx="2654301" cy="910753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20560" y="4930066"/>
            <a:ext cx="2654301" cy="910753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647701" y="1716657"/>
            <a:ext cx="2654300" cy="2729779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4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4381713" y="1716657"/>
            <a:ext cx="2654300" cy="2729779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55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8120559" y="1716657"/>
            <a:ext cx="2654300" cy="2729779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 userDrawn="1"/>
        </p:nvSpPr>
        <p:spPr bwMode="white">
          <a:xfrm>
            <a:off x="0" y="1"/>
            <a:ext cx="12192000" cy="6528817"/>
          </a:xfrm>
          <a:custGeom>
            <a:avLst/>
            <a:gdLst>
              <a:gd name="connsiteX0" fmla="*/ 0 w 12192000"/>
              <a:gd name="connsiteY0" fmla="*/ 0 h 6528817"/>
              <a:gd name="connsiteX1" fmla="*/ 3845294 w 12192000"/>
              <a:gd name="connsiteY1" fmla="*/ 0 h 6528817"/>
              <a:gd name="connsiteX2" fmla="*/ 3845294 w 12192000"/>
              <a:gd name="connsiteY2" fmla="*/ 1 h 6528817"/>
              <a:gd name="connsiteX3" fmla="*/ 4760193 w 12192000"/>
              <a:gd name="connsiteY3" fmla="*/ 1 h 6528817"/>
              <a:gd name="connsiteX4" fmla="*/ 7107998 w 12192000"/>
              <a:gd name="connsiteY4" fmla="*/ 3978792 h 6528817"/>
              <a:gd name="connsiteX5" fmla="*/ 9396414 w 12192000"/>
              <a:gd name="connsiteY5" fmla="*/ 0 h 6528817"/>
              <a:gd name="connsiteX6" fmla="*/ 9664238 w 12192000"/>
              <a:gd name="connsiteY6" fmla="*/ 0 h 6528817"/>
              <a:gd name="connsiteX7" fmla="*/ 7317824 w 12192000"/>
              <a:gd name="connsiteY7" fmla="*/ 4079632 h 6528817"/>
              <a:gd name="connsiteX8" fmla="*/ 12192000 w 12192000"/>
              <a:gd name="connsiteY8" fmla="*/ 4079632 h 6528817"/>
              <a:gd name="connsiteX9" fmla="*/ 12192000 w 12192000"/>
              <a:gd name="connsiteY9" fmla="*/ 4313855 h 6528817"/>
              <a:gd name="connsiteX10" fmla="*/ 7305712 w 12192000"/>
              <a:gd name="connsiteY10" fmla="*/ 4313855 h 6528817"/>
              <a:gd name="connsiteX11" fmla="*/ 8612718 w 12192000"/>
              <a:gd name="connsiteY11" fmla="*/ 6528817 h 6528817"/>
              <a:gd name="connsiteX12" fmla="*/ 3845294 w 12192000"/>
              <a:gd name="connsiteY12" fmla="*/ 6528817 h 6528817"/>
              <a:gd name="connsiteX13" fmla="*/ 647700 w 12192000"/>
              <a:gd name="connsiteY13" fmla="*/ 6528817 h 6528817"/>
              <a:gd name="connsiteX14" fmla="*/ 0 w 12192000"/>
              <a:gd name="connsiteY14" fmla="*/ 6528817 h 6528817"/>
              <a:gd name="connsiteX15" fmla="*/ 0 w 12192000"/>
              <a:gd name="connsiteY15" fmla="*/ 0 h 65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528817">
                <a:moveTo>
                  <a:pt x="0" y="0"/>
                </a:moveTo>
                <a:lnTo>
                  <a:pt x="3845294" y="0"/>
                </a:lnTo>
                <a:lnTo>
                  <a:pt x="3845294" y="1"/>
                </a:lnTo>
                <a:lnTo>
                  <a:pt x="4760193" y="1"/>
                </a:lnTo>
                <a:lnTo>
                  <a:pt x="7107998" y="3978792"/>
                </a:lnTo>
                <a:lnTo>
                  <a:pt x="9396414" y="0"/>
                </a:lnTo>
                <a:lnTo>
                  <a:pt x="9664238" y="0"/>
                </a:lnTo>
                <a:lnTo>
                  <a:pt x="7317824" y="4079632"/>
                </a:lnTo>
                <a:lnTo>
                  <a:pt x="12192000" y="4079632"/>
                </a:lnTo>
                <a:lnTo>
                  <a:pt x="12192000" y="4313855"/>
                </a:lnTo>
                <a:lnTo>
                  <a:pt x="7305712" y="4313855"/>
                </a:lnTo>
                <a:lnTo>
                  <a:pt x="8612718" y="6528817"/>
                </a:lnTo>
                <a:lnTo>
                  <a:pt x="3845294" y="6528817"/>
                </a:lnTo>
                <a:lnTo>
                  <a:pt x="647700" y="6528817"/>
                </a:lnTo>
                <a:lnTo>
                  <a:pt x="0" y="65288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1003300" dist="38100" algn="t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noFill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25908" y="4130675"/>
            <a:ext cx="375666" cy="3238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11687584" y="1"/>
            <a:ext cx="504417" cy="877013"/>
          </a:xfrm>
          <a:custGeom>
            <a:avLst/>
            <a:gdLst>
              <a:gd name="connsiteX0" fmla="*/ 0 w 504417"/>
              <a:gd name="connsiteY0" fmla="*/ 0 h 877013"/>
              <a:gd name="connsiteX1" fmla="*/ 267824 w 504417"/>
              <a:gd name="connsiteY1" fmla="*/ 0 h 877013"/>
              <a:gd name="connsiteX2" fmla="*/ 504417 w 504417"/>
              <a:gd name="connsiteY2" fmla="*/ 411357 h 877013"/>
              <a:gd name="connsiteX3" fmla="*/ 504417 w 504417"/>
              <a:gd name="connsiteY3" fmla="*/ 877013 h 877013"/>
              <a:gd name="connsiteX4" fmla="*/ 0 w 504417"/>
              <a:gd name="connsiteY4" fmla="*/ 0 h 87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417" h="877013">
                <a:moveTo>
                  <a:pt x="0" y="0"/>
                </a:moveTo>
                <a:lnTo>
                  <a:pt x="267824" y="0"/>
                </a:lnTo>
                <a:lnTo>
                  <a:pt x="504417" y="411357"/>
                </a:lnTo>
                <a:lnTo>
                  <a:pt x="504417" y="87701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  <a:effectLst>
            <a:outerShdw blurRad="1003300" dist="38100" algn="t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1372F-65D8-4F21-AD22-4F24DC129887}"/>
              </a:ext>
            </a:extLst>
          </p:cNvPr>
          <p:cNvSpPr/>
          <p:nvPr userDrawn="1"/>
        </p:nvSpPr>
        <p:spPr bwMode="white">
          <a:xfrm>
            <a:off x="0" y="6528816"/>
            <a:ext cx="12192000" cy="32918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660C9E1-65D8-4F81-96E9-3737ED6BD3C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604839" y="6605387"/>
            <a:ext cx="371837" cy="1760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640A27-C9D3-4DBE-8647-6D8DC99E1A8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C667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r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C667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ＭＳ Ｐゴシック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2286001"/>
            <a:ext cx="5097780" cy="2282478"/>
          </a:xfrm>
          <a:noFill/>
        </p:spPr>
        <p:txBody>
          <a:bodyPr wrap="square" lIns="0" tIns="0" rIns="0" bIns="0" rtlCol="0">
            <a:normAutofit/>
          </a:bodyPr>
          <a:lstStyle>
            <a:lvl1pPr>
              <a:defRPr lang="en-US" sz="34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914400">
              <a:lnSpc>
                <a:spcPct val="88000"/>
              </a:lnSpc>
            </a:pPr>
            <a:r>
              <a:rPr lang="en-US" dirty="0"/>
              <a:t>Click to Edit Segue Text</a:t>
            </a:r>
          </a:p>
        </p:txBody>
      </p:sp>
      <p:sp>
        <p:nvSpPr>
          <p:cNvPr id="7" name="Subtitle 10"/>
          <p:cNvSpPr>
            <a:spLocks noGrp="1"/>
          </p:cNvSpPr>
          <p:nvPr>
            <p:ph type="subTitle" idx="16" hasCustomPrompt="1"/>
          </p:nvPr>
        </p:nvSpPr>
        <p:spPr>
          <a:xfrm>
            <a:off x="647700" y="4723622"/>
            <a:ext cx="5097780" cy="867001"/>
          </a:xfrm>
          <a:noFill/>
        </p:spPr>
        <p:txBody>
          <a:bodyPr wrap="square" lIns="0" tIns="0" rIns="0" bIns="0" rtlCol="0">
            <a:normAutofit/>
          </a:bodyPr>
          <a:lstStyle>
            <a:lvl1pPr>
              <a:defRPr lang="en-US" sz="21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>
              <a:lnSpc>
                <a:spcPct val="110000"/>
              </a:lnSpc>
            </a:pPr>
            <a:r>
              <a:rPr lang="en-US" dirty="0"/>
              <a:t>Click to edit optional subtitle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BC779DDE-9814-4627-B3EA-03CF2F3970F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16333" y="6435965"/>
            <a:ext cx="499594" cy="326341"/>
            <a:chOff x="1831" y="848"/>
            <a:chExt cx="4014" cy="2622"/>
          </a:xfrm>
          <a:solidFill>
            <a:schemeClr val="accent1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2622177-C185-43E3-9FD3-CD3A0FDBC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779B21EF-8F2A-4677-A852-0655431E10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2CCF61D-D5AA-443E-9854-4DC9455E4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BBABB75-696D-4EBE-B1FA-F908817A6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A218082-79EC-457B-9D24-DD904FE5D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34A8FADE-1978-45A7-BE44-B0A125B97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C831A016-FCB6-4C92-B949-0C4B6668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7A60D00C-96F1-4F73-B0EB-D1BAA9250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CEA98A9-88A1-46AE-B3FA-159014C3C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B32380E-EDFB-4016-B97C-015688615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AF8EB612-E245-4E6F-B941-7782010FB5E7}"/>
              </a:ext>
            </a:extLst>
          </p:cNvPr>
          <p:cNvSpPr/>
          <p:nvPr userDrawn="1"/>
        </p:nvSpPr>
        <p:spPr>
          <a:xfrm>
            <a:off x="9781239" y="6585686"/>
            <a:ext cx="19062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C6670">
                    <a:lumMod val="60000"/>
                    <a:lumOff val="40000"/>
                  </a:srgbClr>
                </a:solidFill>
                <a:effectLst/>
                <a:uLnTx/>
                <a:uFillTx/>
                <a:ea typeface="ＭＳ Ｐゴシック" pitchFamily="34" charset="-128"/>
              </a:rPr>
              <a:t>© 2018 Gigamon.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49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shot Layout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F51D1F-66DF-45D3-8CCB-966C1684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10">
            <a:extLst>
              <a:ext uri="{FF2B5EF4-FFF2-40B4-BE49-F238E27FC236}">
                <a16:creationId xmlns:a16="http://schemas.microsoft.com/office/drawing/2014/main" id="{580D5CE8-1B2B-4604-A30F-C443E8ABC498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4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464194" y="3718119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>
            <a:off x="638174" y="3652836"/>
            <a:ext cx="10893821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8174" y="371045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47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230111" y="371045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48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054215" y="371045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7699" y="3979503"/>
            <a:ext cx="1824219" cy="1456475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 baseline="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464194" y="3979503"/>
            <a:ext cx="1824219" cy="1456475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30111" y="3979503"/>
            <a:ext cx="1824219" cy="1456475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54215" y="3979503"/>
            <a:ext cx="1824219" cy="1456475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647699" y="1718926"/>
            <a:ext cx="1824219" cy="1814662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4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3464195" y="1718926"/>
            <a:ext cx="1824219" cy="1814662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55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6230111" y="1718926"/>
            <a:ext cx="1824219" cy="1814662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6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9054215" y="1718926"/>
            <a:ext cx="1824219" cy="1814662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eadshot Layout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F51D1F-66DF-45D3-8CCB-966C1684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10">
            <a:extLst>
              <a:ext uri="{FF2B5EF4-FFF2-40B4-BE49-F238E27FC236}">
                <a16:creationId xmlns:a16="http://schemas.microsoft.com/office/drawing/2014/main" id="{580D5CE8-1B2B-4604-A30F-C443E8ABC498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4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2867633" y="352067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>
            <a:off x="638174" y="3463056"/>
            <a:ext cx="10893821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8174" y="352067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47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5097091" y="352067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48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7326549" y="352067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49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560492" y="3520671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7699" y="3789723"/>
            <a:ext cx="1824219" cy="1385592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 baseline="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867632" y="3789723"/>
            <a:ext cx="1824219" cy="1385592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97090" y="3789723"/>
            <a:ext cx="1824219" cy="1385592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26548" y="3789723"/>
            <a:ext cx="1824219" cy="1385592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560492" y="3789723"/>
            <a:ext cx="1824219" cy="1385592"/>
          </a:xfrm>
        </p:spPr>
        <p:txBody>
          <a:bodyPr/>
          <a:lstStyle>
            <a:lvl1pPr marL="14288" indent="0">
              <a:spcBef>
                <a:spcPts val="0"/>
              </a:spcBef>
              <a:tabLst/>
              <a:defRPr sz="1800">
                <a:solidFill>
                  <a:schemeClr val="accent1"/>
                </a:solidFill>
              </a:defRPr>
            </a:lvl1pPr>
            <a:lvl2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2pPr>
            <a:lvl3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3pPr>
            <a:lvl4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4pPr>
            <a:lvl5pPr marL="14288" indent="0">
              <a:spcBef>
                <a:spcPts val="0"/>
              </a:spcBef>
              <a:buSzPct val="100000"/>
              <a:buFont typeface=".AppleSystemUIFont" charset="-120"/>
              <a:buChar char="​"/>
              <a:tabLst/>
              <a:defRPr sz="1600"/>
            </a:lvl5pPr>
          </a:lstStyle>
          <a:p>
            <a:pPr lvl="0"/>
            <a:r>
              <a:rPr lang="en-US" dirty="0"/>
              <a:t>Insert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647699" y="1729422"/>
            <a:ext cx="1622887" cy="1614385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4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2867632" y="1729422"/>
            <a:ext cx="1622887" cy="1614385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5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5097090" y="1729422"/>
            <a:ext cx="1622887" cy="1614385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6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7326548" y="1729422"/>
            <a:ext cx="1622887" cy="1614385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7" name="Picture Placeholder 9"/>
          <p:cNvSpPr>
            <a:spLocks noGrp="1"/>
          </p:cNvSpPr>
          <p:nvPr>
            <p:ph type="pic" sz="quarter" idx="28"/>
          </p:nvPr>
        </p:nvSpPr>
        <p:spPr>
          <a:xfrm>
            <a:off x="9560492" y="1729422"/>
            <a:ext cx="1622887" cy="1614385"/>
          </a:xfrm>
          <a:effectLst>
            <a:outerShdw blurRad="101600" dist="88900" dir="30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4">
            <a:extLst>
              <a:ext uri="{FF2B5EF4-FFF2-40B4-BE49-F238E27FC236}">
                <a16:creationId xmlns:a16="http://schemas.microsoft.com/office/drawing/2014/main" id="{6DAED810-61CD-4F95-A418-ED8DFF285B6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25374" y="2289037"/>
            <a:ext cx="3490329" cy="2279927"/>
            <a:chOff x="1831" y="848"/>
            <a:chExt cx="4014" cy="2622"/>
          </a:xfrm>
          <a:solidFill>
            <a:schemeClr val="tx1"/>
          </a:solidFill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08DDDC1-E45C-4083-BBCD-8498E2F413CB}"/>
                </a:ext>
              </a:extLst>
            </p:cNvPr>
            <p:cNvSpPr>
              <a:spLocks/>
            </p:cNvSpPr>
            <p:nvPr/>
          </p:nvSpPr>
          <p:spPr bwMode="black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57D31B99-0272-491D-92C8-2401E444E1D1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74F93E-63B5-49B8-9CF1-AE7A292EB84F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B33CE11B-D0FB-433F-B10D-74673BF67F72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B457C64C-9B3C-4314-A243-F316AED923E5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83EFC46E-1424-4568-A1E3-CF2324E2825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6D1E5955-B837-4D97-A83B-A3B94D7AA721}"/>
                </a:ext>
              </a:extLst>
            </p:cNvPr>
            <p:cNvSpPr>
              <a:spLocks/>
            </p:cNvSpPr>
            <p:nvPr/>
          </p:nvSpPr>
          <p:spPr bwMode="black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C299A00C-82D0-4066-A1DD-0426D725B0AF}"/>
                </a:ext>
              </a:extLst>
            </p:cNvPr>
            <p:cNvSpPr>
              <a:spLocks/>
            </p:cNvSpPr>
            <p:nvPr/>
          </p:nvSpPr>
          <p:spPr bwMode="black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2D5EA73-1FF3-4EE1-8C6B-3ADFB7D95672}"/>
                </a:ext>
              </a:extLst>
            </p:cNvPr>
            <p:cNvSpPr>
              <a:spLocks/>
            </p:cNvSpPr>
            <p:nvPr/>
          </p:nvSpPr>
          <p:spPr bwMode="black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8B24E6D4-F492-4B9D-964E-2E6D4A5CA44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6E9343-42EC-45D5-A274-C20A2E0ABEF6}"/>
              </a:ext>
            </a:extLst>
          </p:cNvPr>
          <p:cNvSpPr/>
          <p:nvPr userDrawn="1"/>
        </p:nvSpPr>
        <p:spPr>
          <a:xfrm>
            <a:off x="7218680" y="6563360"/>
            <a:ext cx="4810760" cy="1817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Tri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6B266E5-46B1-4EAD-A199-FCD3C9D5C3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7" name="Group 4">
            <a:extLst>
              <a:ext uri="{FF2B5EF4-FFF2-40B4-BE49-F238E27FC236}">
                <a16:creationId xmlns:a16="http://schemas.microsoft.com/office/drawing/2014/main" id="{6DAED810-61CD-4F95-A418-ED8DFF285B6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838008" y="2289037"/>
            <a:ext cx="3490329" cy="2279927"/>
            <a:chOff x="1831" y="848"/>
            <a:chExt cx="4014" cy="2622"/>
          </a:xfrm>
          <a:solidFill>
            <a:schemeClr val="accent1"/>
          </a:solidFill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08DDDC1-E45C-4083-BBCD-8498E2F41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57D31B99-0272-491D-92C8-2401E444E1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74F93E-63B5-49B8-9CF1-AE7A292EB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B33CE11B-D0FB-433F-B10D-74673BF67F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B457C64C-9B3C-4314-A243-F316AED92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83EFC46E-1424-4568-A1E3-CF2324E282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6D1E5955-B837-4D97-A83B-A3B94D7AA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C299A00C-82D0-4066-A1DD-0426D725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2D5EA73-1FF3-4EE1-8C6B-3ADFB7D95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8B24E6D4-F492-4B9D-964E-2E6D4A5CA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6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4">
            <a:extLst>
              <a:ext uri="{FF2B5EF4-FFF2-40B4-BE49-F238E27FC236}">
                <a16:creationId xmlns:a16="http://schemas.microsoft.com/office/drawing/2014/main" id="{6DAED810-61CD-4F95-A418-ED8DFF285B6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225374" y="2289037"/>
            <a:ext cx="3490329" cy="2279927"/>
            <a:chOff x="1831" y="848"/>
            <a:chExt cx="4014" cy="2622"/>
          </a:xfrm>
          <a:solidFill>
            <a:schemeClr val="accent1"/>
          </a:solidFill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F08DDDC1-E45C-4083-BBCD-8498E2F41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57D31B99-0272-491D-92C8-2401E444E1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CD74F93E-63B5-49B8-9CF1-AE7A292EB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B33CE11B-D0FB-433F-B10D-74673BF67F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B457C64C-9B3C-4314-A243-F316AED92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83EFC46E-1424-4568-A1E3-CF2324E282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6D1E5955-B837-4D97-A83B-A3B94D7AA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C299A00C-82D0-4066-A1DD-0426D725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62D5EA73-1FF3-4EE1-8C6B-3ADFB7D95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8B24E6D4-F492-4B9D-964E-2E6D4A5CA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C012ACC-5042-4DA5-8140-0936AEAD728E}"/>
              </a:ext>
            </a:extLst>
          </p:cNvPr>
          <p:cNvSpPr/>
          <p:nvPr userDrawn="1"/>
        </p:nvSpPr>
        <p:spPr bwMode="white">
          <a:xfrm>
            <a:off x="0" y="6280030"/>
            <a:ext cx="1026543" cy="57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89F8A5-8E17-42C3-9297-4B1F0D9460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3178C82-8AE3-4336-BFF7-BB995FA81B0A}"/>
              </a:ext>
            </a:extLst>
          </p:cNvPr>
          <p:cNvSpPr txBox="1"/>
          <p:nvPr userDrawn="1"/>
        </p:nvSpPr>
        <p:spPr>
          <a:xfrm>
            <a:off x="1190726" y="2948184"/>
            <a:ext cx="4140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0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3B5490-2BC8-4B2B-A263-0496059B0145}"/>
              </a:ext>
            </a:extLst>
          </p:cNvPr>
          <p:cNvCxnSpPr/>
          <p:nvPr userDrawn="1"/>
        </p:nvCxnSpPr>
        <p:spPr>
          <a:xfrm>
            <a:off x="686699" y="2610007"/>
            <a:ext cx="0" cy="1784351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8BB0DD3E-4477-4452-96DA-87F606D1723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16333" y="6435965"/>
            <a:ext cx="499594" cy="326341"/>
            <a:chOff x="1831" y="848"/>
            <a:chExt cx="4014" cy="2622"/>
          </a:xfrm>
          <a:solidFill>
            <a:schemeClr val="accent1"/>
          </a:solidFill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02D826B-1D2F-4CCE-84D8-25944494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6C56AD3C-C358-46E0-80C0-3F3DED69A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4E5461FA-3160-41BD-BCBA-E6A7E7782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5005F7D0-82EF-4AFE-A943-0329076CA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423A4E39-DF5F-49A9-8480-C5DA26F9B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3051F17D-7A95-4A82-9F18-2C11814206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85EEE3EF-0FEB-4321-B2B8-808386954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A0FF5078-D855-4AA1-BA18-85417E527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886916C4-C6E0-4443-8CAA-62B8E7D9A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303C5871-B24C-4E14-9CC4-7BC25421A0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9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8788A2C-FA3E-4BCB-BB7B-D0FB5FD4A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43178C82-8AE3-4336-BFF7-BB995FA81B0A}"/>
              </a:ext>
            </a:extLst>
          </p:cNvPr>
          <p:cNvSpPr txBox="1"/>
          <p:nvPr userDrawn="1"/>
        </p:nvSpPr>
        <p:spPr>
          <a:xfrm>
            <a:off x="1190726" y="2948184"/>
            <a:ext cx="44694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0" dirty="0">
                <a:solidFill>
                  <a:schemeClr val="accent3"/>
                </a:solidFill>
              </a:rPr>
              <a:t>Questions?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3B5490-2BC8-4B2B-A263-0496059B0145}"/>
              </a:ext>
            </a:extLst>
          </p:cNvPr>
          <p:cNvCxnSpPr/>
          <p:nvPr userDrawn="1"/>
        </p:nvCxnSpPr>
        <p:spPr>
          <a:xfrm>
            <a:off x="686699" y="2610007"/>
            <a:ext cx="0" cy="1784351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05B22CB4-C2A4-484A-AD87-946B10F21A5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16333" y="6435965"/>
            <a:ext cx="499594" cy="326341"/>
            <a:chOff x="1831" y="848"/>
            <a:chExt cx="4014" cy="2622"/>
          </a:xfrm>
          <a:solidFill>
            <a:schemeClr val="accent1"/>
          </a:solidFill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8031609E-9D84-441D-9C82-B553DE177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4D9F511F-F9ED-4431-8477-AF7E4DEA9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3368296B-6666-4DFC-B947-87A3DD897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625E5DA-9C14-4D87-A3C4-C600A448E0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AD92FDCD-212C-451E-BB4D-8866207D0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65219E4E-B60A-4069-9A55-36301F776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D99A8F47-0975-4442-942C-FCA29985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0DBA478-C38A-474D-923A-6F9A77EFC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E6CCC0DD-4290-4FBB-A396-EA7B4999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2D0636D5-D9BA-45D1-834D-CB754A5BA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3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88829" cy="6858000"/>
            <a:chOff x="1588" y="0"/>
            <a:chExt cx="12188829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0FF742-F814-403C-A700-E39ACBDED8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893"/>
              <a:ext cx="12188825" cy="6856214"/>
            </a:xfrm>
            <a:prstGeom prst="rect">
              <a:avLst/>
            </a:prstGeom>
          </p:spPr>
        </p:pic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7B537039-E180-4CCC-B0DA-DF44C1820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3769" y="0"/>
              <a:ext cx="6091180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201F0267-2E36-4801-A344-6E2764529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4" y="0"/>
              <a:ext cx="6085589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79C6BDC2-CC08-44A7-AA6A-451712C29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24" y="0"/>
              <a:ext cx="6085589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6BED7ECB-5B34-4F31-A7AC-611C8BC30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3769" y="0"/>
              <a:ext cx="6091180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A53709F6-384F-4CDA-B623-9F0ED94C5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5" y="3429000"/>
              <a:ext cx="12182361" cy="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9CED01B9-80B3-4B8F-A8A5-62EB92173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4" y="0"/>
              <a:ext cx="0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BE421790-66D5-45C1-ACEA-7578EC92C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4" y="0"/>
              <a:ext cx="12180123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04B02744-1407-4DFC-A08D-A37D12671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4" y="0"/>
              <a:ext cx="12180123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78801942-8C78-4370-942E-37ECEABB3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26" y="0"/>
              <a:ext cx="4057804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DAF2DD8B-0ADA-4FDA-BC18-C45784C77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752" y="3429000"/>
              <a:ext cx="8118964" cy="3429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0F816042-901A-4B7C-935E-907D08B1A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3429000"/>
              <a:ext cx="4057804" cy="3429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7B84472A-B4DB-4749-86FB-9724B888E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6027" y="0"/>
              <a:ext cx="4058923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42F100A9-0893-4F09-8888-C1C4D1510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3" y="3429000"/>
              <a:ext cx="8118964" cy="3429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845F500E-BB0F-4D0B-9989-809F207D9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1494" y="3429000"/>
              <a:ext cx="4058923" cy="3429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3E6DA396-1CA5-4156-B4A0-C5AEE2F2A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984" y="0"/>
              <a:ext cx="0" cy="685800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46C28510-3D78-4AB7-BE44-0242DF7F1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3788" y="0"/>
              <a:ext cx="0" cy="685800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DBE715E-8970-4F03-B5AF-B943114952FE}"/>
                </a:ext>
              </a:extLst>
            </p:cNvPr>
            <p:cNvGrpSpPr/>
            <p:nvPr userDrawn="1"/>
          </p:nvGrpSpPr>
          <p:grpSpPr>
            <a:xfrm>
              <a:off x="1592" y="2286001"/>
              <a:ext cx="12188825" cy="2286000"/>
              <a:chOff x="1592" y="2286001"/>
              <a:chExt cx="12188825" cy="2286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64FB678-8E1F-47AC-B75E-962238F4364E}"/>
                  </a:ext>
                </a:extLst>
              </p:cNvPr>
              <p:cNvCxnSpPr/>
              <p:nvPr/>
            </p:nvCxnSpPr>
            <p:spPr>
              <a:xfrm rot="16200000">
                <a:off x="6096005" y="-1522412"/>
                <a:ext cx="0" cy="12188825"/>
              </a:xfrm>
              <a:prstGeom prst="line">
                <a:avLst/>
              </a:prstGeom>
              <a:ln w="95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3B5349-A1F3-4434-9146-C34C915ADF47}"/>
                  </a:ext>
                </a:extLst>
              </p:cNvPr>
              <p:cNvCxnSpPr/>
              <p:nvPr/>
            </p:nvCxnSpPr>
            <p:spPr>
              <a:xfrm rot="16200000">
                <a:off x="6096005" y="-3808412"/>
                <a:ext cx="0" cy="12188825"/>
              </a:xfrm>
              <a:prstGeom prst="line">
                <a:avLst/>
              </a:prstGeom>
              <a:ln w="952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B7FEDE4C-B153-4BCC-99B0-FC2425DCB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2" y="0"/>
              <a:ext cx="4057804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49D3479E-9641-442D-9D31-9929E4AC6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2752" y="0"/>
              <a:ext cx="8118964" cy="3426762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676D5FD1-37B5-4877-B5F0-AA0A3312A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2" y="0"/>
              <a:ext cx="4057804" cy="3426762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10BA2A2F-6B13-4886-962D-E6D112358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1494" y="0"/>
              <a:ext cx="4058923" cy="6858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50F72EA5-9B12-4C8A-983A-CB6998395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93" y="0"/>
              <a:ext cx="8118964" cy="3429000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FD35A332-AC6D-4DE7-8F55-E6A3DC790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31494" y="0"/>
              <a:ext cx="4058923" cy="3426762"/>
            </a:xfrm>
            <a:prstGeom prst="line">
              <a:avLst/>
            </a:prstGeom>
            <a:ln w="3175">
              <a:solidFill>
                <a:srgbClr val="82B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8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59872" y="975360"/>
            <a:ext cx="9975273" cy="49252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DO NOT USE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THIS MASTER LAYOUT</a:t>
            </a:r>
          </a:p>
          <a:p>
            <a:pPr algn="ctr"/>
            <a:endParaRPr lang="en-US" sz="48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Any master layouts</a:t>
            </a:r>
            <a:r>
              <a:rPr lang="en-US" sz="3600" baseline="0" dirty="0">
                <a:solidFill>
                  <a:schemeClr val="tx1"/>
                </a:solidFill>
              </a:rPr>
              <a:t> appearing after this one are </a:t>
            </a:r>
            <a:r>
              <a:rPr lang="en-US" sz="3600" b="1" baseline="0" dirty="0">
                <a:solidFill>
                  <a:schemeClr val="tx1"/>
                </a:solidFill>
              </a:rPr>
              <a:t>rogue</a:t>
            </a:r>
            <a:r>
              <a:rPr lang="en-US" sz="3600" baseline="0" dirty="0">
                <a:solidFill>
                  <a:schemeClr val="tx1"/>
                </a:solidFill>
              </a:rPr>
              <a:t> and should be deleted.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/>
          </p:cNvSpPr>
          <p:nvPr userDrawn="1"/>
        </p:nvSpPr>
        <p:spPr bwMode="white">
          <a:xfrm>
            <a:off x="167640" y="154305"/>
            <a:ext cx="11856720" cy="65493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 List/Content Slide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2257"/>
            <a:ext cx="11277600" cy="4267200"/>
          </a:xfrm>
        </p:spPr>
        <p:txBody>
          <a:bodyPr lIns="0" tIns="0" rIns="0" bIns="0">
            <a:noAutofit/>
          </a:bodyPr>
          <a:lstStyle>
            <a:lvl1pPr marL="232828" indent="-232828">
              <a:buClr>
                <a:schemeClr val="bg1"/>
              </a:buClr>
              <a:defRPr sz="2400" kern="0" spc="0">
                <a:solidFill>
                  <a:schemeClr val="bg1"/>
                </a:solidFill>
                <a:latin typeface="+mn-lt"/>
              </a:defRPr>
            </a:lvl1pPr>
            <a:lvl2pPr marL="611702" indent="-232828">
              <a:buClr>
                <a:schemeClr val="bg1"/>
              </a:buClr>
              <a:defRPr sz="2000" kern="0" spc="0">
                <a:solidFill>
                  <a:schemeClr val="bg1"/>
                </a:solidFill>
                <a:latin typeface="+mn-lt"/>
              </a:defRPr>
            </a:lvl2pPr>
            <a:lvl3pPr marL="990575" indent="-230712">
              <a:buClr>
                <a:schemeClr val="bg1"/>
              </a:buClr>
              <a:defRPr sz="1800" kern="0" spc="0">
                <a:solidFill>
                  <a:schemeClr val="bg1"/>
                </a:solidFill>
                <a:latin typeface="+mn-lt"/>
              </a:defRPr>
            </a:lvl3pPr>
            <a:lvl4pPr marL="1293252" indent="-224361">
              <a:buClr>
                <a:schemeClr val="bg1"/>
              </a:buClr>
              <a:defRPr sz="1400" kern="0" spc="0">
                <a:solidFill>
                  <a:schemeClr val="bg1"/>
                </a:solidFill>
                <a:latin typeface="+mn-lt"/>
              </a:defRPr>
            </a:lvl4pPr>
            <a:lvl5pPr marL="1674242" indent="-226478">
              <a:buClr>
                <a:schemeClr val="bg1"/>
              </a:buClr>
              <a:defRPr sz="1067" kern="0" spc="0">
                <a:solidFill>
                  <a:srgbClr val="25282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59317" y="6174639"/>
            <a:ext cx="11267016" cy="18764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1104" y="0"/>
            <a:ext cx="10217370" cy="1158240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10"/>
          <p:cNvSpPr>
            <a:spLocks noGrp="1"/>
          </p:cNvSpPr>
          <p:nvPr>
            <p:ph type="subTitle" idx="16"/>
          </p:nvPr>
        </p:nvSpPr>
        <p:spPr>
          <a:xfrm>
            <a:off x="456642" y="1255719"/>
            <a:ext cx="10211358" cy="561211"/>
          </a:xfrm>
        </p:spPr>
        <p:txBody>
          <a:bodyPr anchor="t">
            <a:noAutofit/>
          </a:bodyPr>
          <a:lstStyle>
            <a:lvl1pPr marL="0" indent="0">
              <a:buNone/>
              <a:defRPr sz="2000" cap="all">
                <a:solidFill>
                  <a:srgbClr val="3E4D54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0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108764F-1A93-4688-A7BC-74E773DAF18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211" name="Group 4">
            <a:extLst>
              <a:ext uri="{FF2B5EF4-FFF2-40B4-BE49-F238E27FC236}">
                <a16:creationId xmlns:a16="http://schemas.microsoft.com/office/drawing/2014/main" id="{A7532270-8F9D-4851-B3DA-1D89C788FF7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32773" y="775607"/>
            <a:ext cx="1374522" cy="897855"/>
            <a:chOff x="1831" y="848"/>
            <a:chExt cx="4014" cy="2622"/>
          </a:xfrm>
          <a:solidFill>
            <a:schemeClr val="accent1"/>
          </a:solidFill>
        </p:grpSpPr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29AB873D-1AE9-4B5D-A98F-3B8FB26C9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4" name="Freeform 6">
              <a:extLst>
                <a:ext uri="{FF2B5EF4-FFF2-40B4-BE49-F238E27FC236}">
                  <a16:creationId xmlns:a16="http://schemas.microsoft.com/office/drawing/2014/main" id="{7B35EC0D-642F-460F-860E-7A99A6B364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Freeform 7">
              <a:extLst>
                <a:ext uri="{FF2B5EF4-FFF2-40B4-BE49-F238E27FC236}">
                  <a16:creationId xmlns:a16="http://schemas.microsoft.com/office/drawing/2014/main" id="{150E432D-6545-456A-B5B3-20FF91DF0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CF4ACF4D-7F3B-47BC-AE4C-D6E4C428A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F060EB05-59FA-422F-A380-E83D6445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E47E799F-2367-49F4-A9D5-77F65917D4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ED2117C0-D70B-4F31-BA36-95748AE0B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6DBA4B01-EECE-4A39-8DCF-BCC15A8F3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11139F7D-68CC-4AC1-86F1-462A1ACBB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3928886E-EBB3-472F-BBD5-D8807E5F8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8166C97-CB0D-43A1-82AD-DFE38D19C33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25908" y="4283075"/>
            <a:ext cx="375666" cy="3238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69EA810-DA2A-42C3-8B4C-DE3F5180E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0100" y="2438401"/>
            <a:ext cx="5097780" cy="2282478"/>
          </a:xfrm>
          <a:noFill/>
        </p:spPr>
        <p:txBody>
          <a:bodyPr wrap="square" lIns="0" tIns="0" rIns="0" bIns="0" rtlCol="0">
            <a:normAutofit/>
          </a:bodyPr>
          <a:lstStyle>
            <a:lvl1pPr>
              <a:defRPr lang="en-US" sz="34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914400">
              <a:lnSpc>
                <a:spcPct val="88000"/>
              </a:lnSpc>
            </a:pPr>
            <a:r>
              <a:rPr lang="en-US" dirty="0"/>
              <a:t>Click to Edit Segue Text</a:t>
            </a:r>
          </a:p>
        </p:txBody>
      </p:sp>
      <p:sp>
        <p:nvSpPr>
          <p:cNvPr id="19" name="Subtitle 10">
            <a:extLst>
              <a:ext uri="{FF2B5EF4-FFF2-40B4-BE49-F238E27FC236}">
                <a16:creationId xmlns:a16="http://schemas.microsoft.com/office/drawing/2014/main" id="{0C60C511-A3C9-4AEB-AA7F-98266709EF0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800100" y="4876022"/>
            <a:ext cx="5097780" cy="867001"/>
          </a:xfrm>
          <a:noFill/>
        </p:spPr>
        <p:txBody>
          <a:bodyPr wrap="square" lIns="0" tIns="0" rIns="0" bIns="0" rtlCol="0">
            <a:normAutofit/>
          </a:bodyPr>
          <a:lstStyle>
            <a:lvl1pPr>
              <a:defRPr lang="en-US" sz="21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>
              <a:lnSpc>
                <a:spcPct val="110000"/>
              </a:lnSpc>
            </a:pPr>
            <a:r>
              <a:rPr lang="en-US" dirty="0"/>
              <a:t>Click to edit optional subtitle</a:t>
            </a:r>
          </a:p>
        </p:txBody>
      </p:sp>
    </p:spTree>
    <p:extLst>
      <p:ext uri="{BB962C8B-B14F-4D97-AF65-F5344CB8AC3E}">
        <p14:creationId xmlns:p14="http://schemas.microsoft.com/office/powerpoint/2010/main" val="299581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AF23-A600-024A-9B77-34CE1B12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2C0E-B343-3E4F-9973-0B9C3F26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3B23-9DD7-DF45-B713-48508D9B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A6B-8232-3F4C-8FBE-DE4740C60FE0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4150-45F7-B84D-9FDF-F5F4739B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4FC7-7A29-8B40-B3FB-E68F6C2B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CE2DE-9CB1-9B4D-8BFF-A930CE81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44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E6BFB6E-1438-499E-8162-6F1F2AC3A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AD11B4D-9E79-4A2C-B63D-B4421694923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50392" y="4154826"/>
            <a:ext cx="151193" cy="13033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2C959C9-500D-4A61-A88B-E5D8031A8130}"/>
              </a:ext>
            </a:extLst>
          </p:cNvPr>
          <p:cNvCxnSpPr>
            <a:cxnSpLocks/>
          </p:cNvCxnSpPr>
          <p:nvPr userDrawn="1"/>
        </p:nvCxnSpPr>
        <p:spPr>
          <a:xfrm>
            <a:off x="932997" y="4097211"/>
            <a:ext cx="7608024" cy="0"/>
          </a:xfrm>
          <a:prstGeom prst="line">
            <a:avLst/>
          </a:prstGeom>
          <a:ln w="254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7066" y="4337213"/>
            <a:ext cx="7701327" cy="484689"/>
          </a:xfrm>
          <a:noFill/>
        </p:spPr>
        <p:txBody>
          <a:bodyPr wrap="square" lIns="0" tIns="0" rIns="0" bIns="0" rtlCol="0">
            <a:normAutofit/>
          </a:bodyPr>
          <a:lstStyle>
            <a:lvl1pPr>
              <a:defRPr lang="en-US" sz="2000" dirty="0">
                <a:solidFill>
                  <a:schemeClr val="accent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914400">
              <a:lnSpc>
                <a:spcPct val="88000"/>
              </a:lnSpc>
            </a:pPr>
            <a:r>
              <a:rPr lang="en-US" dirty="0"/>
              <a:t>Click to edit attribution</a:t>
            </a:r>
          </a:p>
        </p:txBody>
      </p:sp>
      <p:sp>
        <p:nvSpPr>
          <p:cNvPr id="7" name="Subtitle 10"/>
          <p:cNvSpPr>
            <a:spLocks noGrp="1"/>
          </p:cNvSpPr>
          <p:nvPr>
            <p:ph type="subTitle" idx="16" hasCustomPrompt="1"/>
          </p:nvPr>
        </p:nvSpPr>
        <p:spPr>
          <a:xfrm>
            <a:off x="937066" y="5020087"/>
            <a:ext cx="7701327" cy="639965"/>
          </a:xfrm>
          <a:noFill/>
        </p:spPr>
        <p:txBody>
          <a:bodyPr wrap="square" lIns="0" tIns="0" rIns="0" bIns="0" rtlCol="0">
            <a:normAutofit/>
          </a:bodyPr>
          <a:lstStyle>
            <a:lvl1pPr>
              <a:def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914400">
              <a:lnSpc>
                <a:spcPct val="110000"/>
              </a:lnSpc>
            </a:pPr>
            <a:r>
              <a:rPr lang="en-US" dirty="0"/>
              <a:t>Click to edit any secondary attribute information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27292" y="810946"/>
            <a:ext cx="7811101" cy="2932027"/>
          </a:xfrm>
        </p:spPr>
        <p:txBody>
          <a:bodyPr anchor="b">
            <a:normAutofit/>
          </a:bodyPr>
          <a:lstStyle>
            <a:lvl1pPr marL="122238" indent="-122238" algn="l">
              <a:lnSpc>
                <a:spcPct val="110000"/>
              </a:lnSpc>
              <a:buClrTx/>
              <a:buFont typeface="Arial" panose="020B0604020202020204" pitchFamily="34" charset="0"/>
              <a:buChar char="“"/>
              <a:defRPr sz="3200">
                <a:solidFill>
                  <a:schemeClr val="accent3"/>
                </a:solidFill>
              </a:defRPr>
            </a:lvl1pPr>
            <a:lvl2pPr marL="111125" indent="-111125" algn="l">
              <a:buClrTx/>
              <a:buSzPct val="100000"/>
              <a:buFont typeface="Arial" panose="020B0604020202020204" pitchFamily="34" charset="0"/>
              <a:buChar char="“"/>
              <a:defRPr sz="2800">
                <a:solidFill>
                  <a:schemeClr val="accent3"/>
                </a:solidFill>
              </a:defRPr>
            </a:lvl2pPr>
            <a:lvl3pPr marL="112713" indent="-112713" algn="l">
              <a:buClrTx/>
              <a:buSzPct val="100000"/>
              <a:buFont typeface="Arial" panose="020B0604020202020204" pitchFamily="34" charset="0"/>
              <a:buChar char="“"/>
              <a:defRPr sz="2400">
                <a:solidFill>
                  <a:schemeClr val="accent3"/>
                </a:solidFill>
              </a:defRPr>
            </a:lvl3pPr>
            <a:lvl4pPr marL="122238" indent="-122238" algn="l">
              <a:buClrTx/>
              <a:buSzPct val="100000"/>
              <a:buFont typeface="Arial" panose="020B0604020202020204" pitchFamily="34" charset="0"/>
              <a:buChar char="“"/>
              <a:defRPr>
                <a:solidFill>
                  <a:schemeClr val="accent3"/>
                </a:solidFill>
              </a:defRPr>
            </a:lvl4pPr>
            <a:lvl5pPr marL="112713" indent="-112713" algn="l">
              <a:buClrTx/>
              <a:buSzPct val="100000"/>
              <a:buFont typeface="Arial" panose="020B0604020202020204" pitchFamily="34" charset="0"/>
              <a:buChar char="“"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quote”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9" name="Group 4">
            <a:extLst>
              <a:ext uri="{FF2B5EF4-FFF2-40B4-BE49-F238E27FC236}">
                <a16:creationId xmlns:a16="http://schemas.microsoft.com/office/drawing/2014/main" id="{A55CC86B-000A-481D-B32D-802886E2C8E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16333" y="6435965"/>
            <a:ext cx="499594" cy="326341"/>
            <a:chOff x="1831" y="848"/>
            <a:chExt cx="4014" cy="2622"/>
          </a:xfrm>
          <a:solidFill>
            <a:schemeClr val="accent1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3CA8696-1540-4C76-B9D8-5E1DA0A56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DE2DD4EF-589B-4C67-9130-E0B8419D5A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FBF94C29-2044-4777-9CA6-A6E8561C4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1B20F3E-F64D-46E9-865A-8073F5D1A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4A023430-FD87-46F8-9CE3-19EA5DE14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089E188D-BFB4-4BAC-AB52-C0F114464F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69E08D4A-631E-49CA-BE4D-20759C897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494A9229-6846-430D-95A5-23866F990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6C179CF0-387C-4587-8596-25CF4E63C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86A76AA6-ECCC-42B0-BD7E-876FE6433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24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443FE38-D1CA-4BC8-9421-F82BDE9BA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019C58-124E-4BAF-B1B5-6FF47B261ECA}"/>
              </a:ext>
            </a:extLst>
          </p:cNvPr>
          <p:cNvSpPr txBox="1"/>
          <p:nvPr userDrawn="1"/>
        </p:nvSpPr>
        <p:spPr>
          <a:xfrm>
            <a:off x="636495" y="3023636"/>
            <a:ext cx="2510118" cy="8024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4200" b="0" i="0" kern="1200" dirty="0">
                <a:solidFill>
                  <a:schemeClr val="accent3"/>
                </a:solidFill>
                <a:latin typeface="+mn-lt"/>
                <a:ea typeface="+mj-ea"/>
                <a:cs typeface="Arial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4F831-94A0-4CA5-A6C1-1AF1A548C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4025958" y="1028213"/>
            <a:ext cx="4729501" cy="4829122"/>
          </a:xfrm>
          <a:gradFill flip="none" rotWithShape="1">
            <a:gsLst>
              <a:gs pos="1000">
                <a:schemeClr val="bg2"/>
              </a:gs>
              <a:gs pos="1000">
                <a:schemeClr val="bg2">
                  <a:alpha val="0"/>
                </a:schemeClr>
              </a:gs>
            </a:gsLst>
            <a:lin ang="10800000" scaled="1"/>
            <a:tileRect/>
          </a:gradFill>
        </p:spPr>
        <p:txBody>
          <a:bodyPr anchor="ctr"/>
          <a:lstStyle>
            <a:lvl1pPr marL="546100" indent="0">
              <a:lnSpc>
                <a:spcPct val="100000"/>
              </a:lnSpc>
              <a:spcBef>
                <a:spcPts val="1800"/>
              </a:spcBef>
              <a:defRPr>
                <a:solidFill>
                  <a:schemeClr val="tx2"/>
                </a:solidFill>
              </a:defRPr>
            </a:lvl1pPr>
            <a:lvl2pPr marL="546100" indent="-238125">
              <a:lnSpc>
                <a:spcPct val="100000"/>
              </a:lnSpc>
              <a:spcBef>
                <a:spcPts val="1800"/>
              </a:spcBef>
              <a:defRPr sz="2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C92F4E-6E61-4FE1-BA59-CC619407B83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16333" y="6435965"/>
            <a:ext cx="499594" cy="326341"/>
            <a:chOff x="1831" y="848"/>
            <a:chExt cx="4014" cy="2622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D55E306-E4A8-42F3-B691-2ADA9B684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236C73A-9854-482E-AA85-500B0F2A6E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0AC8A811-18CE-44E0-BEA1-7AECB37FA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EC9A48F-13ED-4CAF-9DFF-44225D6DB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D7A990A-C22D-4632-A78C-85A4737FA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EF57378-E4FE-498E-8009-A9A537C8A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598FDF-2E5E-45E5-AD07-71A3F5D48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F322A517-FD67-4315-830E-BBFD9A03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58444DEA-83C1-4A15-B302-5EE3EE595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A0CDF118-F90F-4E2D-B3AA-054FBC6C2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7700C25-869E-49C8-BB92-0DBF5B4F503A}"/>
              </a:ext>
            </a:extLst>
          </p:cNvPr>
          <p:cNvSpPr/>
          <p:nvPr userDrawn="1"/>
        </p:nvSpPr>
        <p:spPr>
          <a:xfrm>
            <a:off x="4501684" y="6585686"/>
            <a:ext cx="4309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9AA3AC"/>
                </a:solidFill>
                <a:effectLst/>
                <a:uLnTx/>
                <a:uFillTx/>
                <a:ea typeface="ＭＳ Ｐゴシック" pitchFamily="34" charset="-128"/>
              </a:rPr>
              <a:t>Confidential and Proprietary. For Internal Use Only.  © 2018 Gigamon.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02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/Content Slide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47701" y="1714500"/>
            <a:ext cx="10906129" cy="4152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C0CA-1ECE-4E95-A2A6-D7C647BE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6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BAF84-7D34-48E5-9D97-7354AE20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516467"/>
            <a:ext cx="10906130" cy="50020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84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Bullet List/Content Slide_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0"/>
          <p:cNvSpPr>
            <a:spLocks noGrp="1"/>
          </p:cNvSpPr>
          <p:nvPr>
            <p:ph type="subTitle" idx="16"/>
          </p:nvPr>
        </p:nvSpPr>
        <p:spPr>
          <a:xfrm>
            <a:off x="647701" y="1027118"/>
            <a:ext cx="10906129" cy="302150"/>
          </a:xfrm>
        </p:spPr>
        <p:txBody>
          <a:bodyPr anchor="t">
            <a:normAutofit/>
          </a:bodyPr>
          <a:lstStyle>
            <a:lvl1pPr marL="0" indent="0">
              <a:buNone/>
              <a:defRPr sz="21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47701" y="1714500"/>
            <a:ext cx="10906129" cy="4152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C0CA-1ECE-4E95-A2A6-D7C647BE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39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4.png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AF21B6-C907-4DBB-AFCC-006A6FADB200}"/>
              </a:ext>
            </a:extLst>
          </p:cNvPr>
          <p:cNvSpPr/>
          <p:nvPr userDrawn="1"/>
        </p:nvSpPr>
        <p:spPr>
          <a:xfrm>
            <a:off x="9781239" y="6585686"/>
            <a:ext cx="19062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9AA3AC"/>
                </a:solidFill>
                <a:effectLst/>
                <a:uLnTx/>
                <a:uFillTx/>
                <a:ea typeface="ＭＳ Ｐゴシック" pitchFamily="34" charset="-128"/>
              </a:rPr>
              <a:t>© 2018 Gigamon.  All rights reserved.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2660C9E1-65D8-4F81-96E9-3737ED6BD3C5}"/>
              </a:ext>
            </a:extLst>
          </p:cNvPr>
          <p:cNvSpPr txBox="1">
            <a:spLocks/>
          </p:cNvSpPr>
          <p:nvPr userDrawn="1">
            <p:custDataLst>
              <p:tags r:id="rId42"/>
            </p:custDataLst>
          </p:nvPr>
        </p:nvSpPr>
        <p:spPr>
          <a:xfrm>
            <a:off x="11604839" y="6605387"/>
            <a:ext cx="371837" cy="1760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640A27-C9D3-4DBE-8647-6D8DC99E1A8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C667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r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C667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ＭＳ Ｐゴシック" pitchFamily="34" charset="-128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47700" y="1714500"/>
            <a:ext cx="10906132" cy="415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 userDrawn="1">
            <p:ph type="title"/>
          </p:nvPr>
        </p:nvSpPr>
        <p:spPr>
          <a:xfrm>
            <a:off x="647701" y="516467"/>
            <a:ext cx="10906130" cy="500201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EB945AB5-2664-42A5-9DB8-8EB785AA15C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16333" y="6435965"/>
            <a:ext cx="499594" cy="326341"/>
            <a:chOff x="1831" y="848"/>
            <a:chExt cx="4014" cy="2622"/>
          </a:xfrm>
          <a:solidFill>
            <a:schemeClr val="accent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6F3785D-343A-42E7-B64E-70A0F8CB2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" y="2782"/>
              <a:ext cx="600" cy="550"/>
            </a:xfrm>
            <a:custGeom>
              <a:avLst/>
              <a:gdLst>
                <a:gd name="T0" fmla="*/ 255 w 340"/>
                <a:gd name="T1" fmla="*/ 194 h 311"/>
                <a:gd name="T2" fmla="*/ 179 w 340"/>
                <a:gd name="T3" fmla="*/ 194 h 311"/>
                <a:gd name="T4" fmla="*/ 179 w 340"/>
                <a:gd name="T5" fmla="*/ 137 h 311"/>
                <a:gd name="T6" fmla="*/ 340 w 340"/>
                <a:gd name="T7" fmla="*/ 137 h 311"/>
                <a:gd name="T8" fmla="*/ 340 w 340"/>
                <a:gd name="T9" fmla="*/ 291 h 311"/>
                <a:gd name="T10" fmla="*/ 193 w 340"/>
                <a:gd name="T11" fmla="*/ 311 h 311"/>
                <a:gd name="T12" fmla="*/ 0 w 340"/>
                <a:gd name="T13" fmla="*/ 158 h 311"/>
                <a:gd name="T14" fmla="*/ 184 w 340"/>
                <a:gd name="T15" fmla="*/ 0 h 311"/>
                <a:gd name="T16" fmla="*/ 340 w 340"/>
                <a:gd name="T17" fmla="*/ 100 h 311"/>
                <a:gd name="T18" fmla="*/ 247 w 340"/>
                <a:gd name="T19" fmla="*/ 100 h 311"/>
                <a:gd name="T20" fmla="*/ 182 w 340"/>
                <a:gd name="T21" fmla="*/ 55 h 311"/>
                <a:gd name="T22" fmla="*/ 89 w 340"/>
                <a:gd name="T23" fmla="*/ 153 h 311"/>
                <a:gd name="T24" fmla="*/ 190 w 340"/>
                <a:gd name="T25" fmla="*/ 253 h 311"/>
                <a:gd name="T26" fmla="*/ 255 w 340"/>
                <a:gd name="T27" fmla="*/ 244 h 311"/>
                <a:gd name="T28" fmla="*/ 255 w 340"/>
                <a:gd name="T29" fmla="*/ 19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0" h="311">
                  <a:moveTo>
                    <a:pt x="255" y="194"/>
                  </a:moveTo>
                  <a:cubicBezTo>
                    <a:pt x="179" y="194"/>
                    <a:pt x="179" y="194"/>
                    <a:pt x="179" y="194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340" y="137"/>
                    <a:pt x="340" y="137"/>
                    <a:pt x="340" y="137"/>
                  </a:cubicBezTo>
                  <a:cubicBezTo>
                    <a:pt x="340" y="291"/>
                    <a:pt x="340" y="291"/>
                    <a:pt x="340" y="291"/>
                  </a:cubicBezTo>
                  <a:cubicBezTo>
                    <a:pt x="297" y="304"/>
                    <a:pt x="247" y="311"/>
                    <a:pt x="193" y="311"/>
                  </a:cubicBezTo>
                  <a:cubicBezTo>
                    <a:pt x="64" y="311"/>
                    <a:pt x="0" y="260"/>
                    <a:pt x="0" y="158"/>
                  </a:cubicBezTo>
                  <a:cubicBezTo>
                    <a:pt x="0" y="57"/>
                    <a:pt x="65" y="0"/>
                    <a:pt x="184" y="0"/>
                  </a:cubicBezTo>
                  <a:cubicBezTo>
                    <a:pt x="284" y="0"/>
                    <a:pt x="336" y="33"/>
                    <a:pt x="340" y="100"/>
                  </a:cubicBezTo>
                  <a:cubicBezTo>
                    <a:pt x="247" y="100"/>
                    <a:pt x="247" y="100"/>
                    <a:pt x="247" y="100"/>
                  </a:cubicBezTo>
                  <a:cubicBezTo>
                    <a:pt x="246" y="73"/>
                    <a:pt x="222" y="55"/>
                    <a:pt x="182" y="55"/>
                  </a:cubicBezTo>
                  <a:cubicBezTo>
                    <a:pt x="122" y="55"/>
                    <a:pt x="89" y="90"/>
                    <a:pt x="89" y="153"/>
                  </a:cubicBezTo>
                  <a:cubicBezTo>
                    <a:pt x="89" y="219"/>
                    <a:pt x="123" y="253"/>
                    <a:pt x="190" y="253"/>
                  </a:cubicBezTo>
                  <a:cubicBezTo>
                    <a:pt x="210" y="253"/>
                    <a:pt x="232" y="250"/>
                    <a:pt x="255" y="244"/>
                  </a:cubicBezTo>
                  <a:lnTo>
                    <a:pt x="255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6691908-93C8-4EA9-9833-6E9A8FDE3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789"/>
              <a:ext cx="154" cy="534"/>
            </a:xfrm>
            <a:custGeom>
              <a:avLst/>
              <a:gdLst>
                <a:gd name="T0" fmla="*/ 0 w 154"/>
                <a:gd name="T1" fmla="*/ 0 h 534"/>
                <a:gd name="T2" fmla="*/ 154 w 154"/>
                <a:gd name="T3" fmla="*/ 0 h 534"/>
                <a:gd name="T4" fmla="*/ 154 w 154"/>
                <a:gd name="T5" fmla="*/ 105 h 534"/>
                <a:gd name="T6" fmla="*/ 0 w 154"/>
                <a:gd name="T7" fmla="*/ 105 h 534"/>
                <a:gd name="T8" fmla="*/ 0 w 154"/>
                <a:gd name="T9" fmla="*/ 0 h 534"/>
                <a:gd name="T10" fmla="*/ 7 w 154"/>
                <a:gd name="T11" fmla="*/ 161 h 534"/>
                <a:gd name="T12" fmla="*/ 148 w 154"/>
                <a:gd name="T13" fmla="*/ 161 h 534"/>
                <a:gd name="T14" fmla="*/ 148 w 154"/>
                <a:gd name="T15" fmla="*/ 534 h 534"/>
                <a:gd name="T16" fmla="*/ 7 w 154"/>
                <a:gd name="T17" fmla="*/ 534 h 534"/>
                <a:gd name="T18" fmla="*/ 7 w 154"/>
                <a:gd name="T19" fmla="*/ 1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534">
                  <a:moveTo>
                    <a:pt x="0" y="0"/>
                  </a:moveTo>
                  <a:lnTo>
                    <a:pt x="154" y="0"/>
                  </a:lnTo>
                  <a:lnTo>
                    <a:pt x="154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7" y="161"/>
                  </a:moveTo>
                  <a:lnTo>
                    <a:pt x="148" y="161"/>
                  </a:lnTo>
                  <a:lnTo>
                    <a:pt x="148" y="534"/>
                  </a:lnTo>
                  <a:lnTo>
                    <a:pt x="7" y="534"/>
                  </a:lnTo>
                  <a:lnTo>
                    <a:pt x="7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DA3600B-611F-4DF3-BE31-1E051FC6F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4" y="2941"/>
              <a:ext cx="498" cy="529"/>
            </a:xfrm>
            <a:custGeom>
              <a:avLst/>
              <a:gdLst>
                <a:gd name="T0" fmla="*/ 203 w 282"/>
                <a:gd name="T1" fmla="*/ 5 h 299"/>
                <a:gd name="T2" fmla="*/ 282 w 282"/>
                <a:gd name="T3" fmla="*/ 5 h 299"/>
                <a:gd name="T4" fmla="*/ 279 w 282"/>
                <a:gd name="T5" fmla="*/ 53 h 299"/>
                <a:gd name="T6" fmla="*/ 279 w 282"/>
                <a:gd name="T7" fmla="*/ 161 h 299"/>
                <a:gd name="T8" fmla="*/ 260 w 282"/>
                <a:gd name="T9" fmla="*/ 254 h 299"/>
                <a:gd name="T10" fmla="*/ 131 w 282"/>
                <a:gd name="T11" fmla="*/ 299 h 299"/>
                <a:gd name="T12" fmla="*/ 11 w 282"/>
                <a:gd name="T13" fmla="*/ 225 h 299"/>
                <a:gd name="T14" fmla="*/ 91 w 282"/>
                <a:gd name="T15" fmla="*/ 225 h 299"/>
                <a:gd name="T16" fmla="*/ 134 w 282"/>
                <a:gd name="T17" fmla="*/ 253 h 299"/>
                <a:gd name="T18" fmla="*/ 199 w 282"/>
                <a:gd name="T19" fmla="*/ 190 h 299"/>
                <a:gd name="T20" fmla="*/ 199 w 282"/>
                <a:gd name="T21" fmla="*/ 173 h 299"/>
                <a:gd name="T22" fmla="*/ 109 w 282"/>
                <a:gd name="T23" fmla="*/ 208 h 299"/>
                <a:gd name="T24" fmla="*/ 0 w 282"/>
                <a:gd name="T25" fmla="*/ 106 h 299"/>
                <a:gd name="T26" fmla="*/ 113 w 282"/>
                <a:gd name="T27" fmla="*/ 0 h 299"/>
                <a:gd name="T28" fmla="*/ 201 w 282"/>
                <a:gd name="T29" fmla="*/ 37 h 299"/>
                <a:gd name="T30" fmla="*/ 203 w 282"/>
                <a:gd name="T31" fmla="*/ 5 h 299"/>
                <a:gd name="T32" fmla="*/ 140 w 282"/>
                <a:gd name="T33" fmla="*/ 162 h 299"/>
                <a:gd name="T34" fmla="*/ 200 w 282"/>
                <a:gd name="T35" fmla="*/ 103 h 299"/>
                <a:gd name="T36" fmla="*/ 141 w 282"/>
                <a:gd name="T37" fmla="*/ 46 h 299"/>
                <a:gd name="T38" fmla="*/ 83 w 282"/>
                <a:gd name="T39" fmla="*/ 106 h 299"/>
                <a:gd name="T40" fmla="*/ 140 w 282"/>
                <a:gd name="T41" fmla="*/ 16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2" h="299">
                  <a:moveTo>
                    <a:pt x="203" y="5"/>
                  </a:moveTo>
                  <a:cubicBezTo>
                    <a:pt x="282" y="5"/>
                    <a:pt x="282" y="5"/>
                    <a:pt x="282" y="5"/>
                  </a:cubicBezTo>
                  <a:cubicBezTo>
                    <a:pt x="280" y="22"/>
                    <a:pt x="279" y="38"/>
                    <a:pt x="279" y="53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9" y="201"/>
                    <a:pt x="278" y="231"/>
                    <a:pt x="260" y="254"/>
                  </a:cubicBezTo>
                  <a:cubicBezTo>
                    <a:pt x="236" y="285"/>
                    <a:pt x="195" y="299"/>
                    <a:pt x="131" y="299"/>
                  </a:cubicBezTo>
                  <a:cubicBezTo>
                    <a:pt x="52" y="299"/>
                    <a:pt x="12" y="275"/>
                    <a:pt x="1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2" y="244"/>
                    <a:pt x="106" y="253"/>
                    <a:pt x="134" y="253"/>
                  </a:cubicBezTo>
                  <a:cubicBezTo>
                    <a:pt x="178" y="253"/>
                    <a:pt x="199" y="233"/>
                    <a:pt x="199" y="190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78" y="196"/>
                    <a:pt x="147" y="208"/>
                    <a:pt x="109" y="208"/>
                  </a:cubicBezTo>
                  <a:cubicBezTo>
                    <a:pt x="43" y="208"/>
                    <a:pt x="0" y="165"/>
                    <a:pt x="0" y="106"/>
                  </a:cubicBezTo>
                  <a:cubicBezTo>
                    <a:pt x="0" y="41"/>
                    <a:pt x="42" y="0"/>
                    <a:pt x="113" y="0"/>
                  </a:cubicBezTo>
                  <a:cubicBezTo>
                    <a:pt x="146" y="0"/>
                    <a:pt x="175" y="12"/>
                    <a:pt x="201" y="37"/>
                  </a:cubicBezTo>
                  <a:cubicBezTo>
                    <a:pt x="201" y="25"/>
                    <a:pt x="202" y="14"/>
                    <a:pt x="203" y="5"/>
                  </a:cubicBezTo>
                  <a:close/>
                  <a:moveTo>
                    <a:pt x="140" y="162"/>
                  </a:moveTo>
                  <a:cubicBezTo>
                    <a:pt x="179" y="162"/>
                    <a:pt x="200" y="141"/>
                    <a:pt x="200" y="103"/>
                  </a:cubicBezTo>
                  <a:cubicBezTo>
                    <a:pt x="200" y="67"/>
                    <a:pt x="178" y="46"/>
                    <a:pt x="141" y="46"/>
                  </a:cubicBezTo>
                  <a:cubicBezTo>
                    <a:pt x="104" y="46"/>
                    <a:pt x="83" y="68"/>
                    <a:pt x="83" y="106"/>
                  </a:cubicBezTo>
                  <a:cubicBezTo>
                    <a:pt x="83" y="139"/>
                    <a:pt x="105" y="162"/>
                    <a:pt x="140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7E30AB0-811B-4CC1-B6D7-29033A46B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2" y="2941"/>
              <a:ext cx="462" cy="391"/>
            </a:xfrm>
            <a:custGeom>
              <a:avLst/>
              <a:gdLst>
                <a:gd name="T0" fmla="*/ 83 w 262"/>
                <a:gd name="T1" fmla="*/ 221 h 221"/>
                <a:gd name="T2" fmla="*/ 0 w 262"/>
                <a:gd name="T3" fmla="*/ 157 h 221"/>
                <a:gd name="T4" fmla="*/ 32 w 262"/>
                <a:gd name="T5" fmla="*/ 98 h 221"/>
                <a:gd name="T6" fmla="*/ 140 w 262"/>
                <a:gd name="T7" fmla="*/ 84 h 221"/>
                <a:gd name="T8" fmla="*/ 179 w 262"/>
                <a:gd name="T9" fmla="*/ 84 h 221"/>
                <a:gd name="T10" fmla="*/ 180 w 262"/>
                <a:gd name="T11" fmla="*/ 78 h 221"/>
                <a:gd name="T12" fmla="*/ 140 w 262"/>
                <a:gd name="T13" fmla="*/ 42 h 221"/>
                <a:gd name="T14" fmla="*/ 95 w 262"/>
                <a:gd name="T15" fmla="*/ 68 h 221"/>
                <a:gd name="T16" fmla="*/ 13 w 262"/>
                <a:gd name="T17" fmla="*/ 68 h 221"/>
                <a:gd name="T18" fmla="*/ 141 w 262"/>
                <a:gd name="T19" fmla="*/ 0 h 221"/>
                <a:gd name="T20" fmla="*/ 257 w 262"/>
                <a:gd name="T21" fmla="*/ 81 h 221"/>
                <a:gd name="T22" fmla="*/ 257 w 262"/>
                <a:gd name="T23" fmla="*/ 189 h 221"/>
                <a:gd name="T24" fmla="*/ 262 w 262"/>
                <a:gd name="T25" fmla="*/ 216 h 221"/>
                <a:gd name="T26" fmla="*/ 186 w 262"/>
                <a:gd name="T27" fmla="*/ 216 h 221"/>
                <a:gd name="T28" fmla="*/ 181 w 262"/>
                <a:gd name="T29" fmla="*/ 189 h 221"/>
                <a:gd name="T30" fmla="*/ 181 w 262"/>
                <a:gd name="T31" fmla="*/ 185 h 221"/>
                <a:gd name="T32" fmla="*/ 83 w 262"/>
                <a:gd name="T33" fmla="*/ 221 h 221"/>
                <a:gd name="T34" fmla="*/ 173 w 262"/>
                <a:gd name="T35" fmla="*/ 122 h 221"/>
                <a:gd name="T36" fmla="*/ 84 w 262"/>
                <a:gd name="T37" fmla="*/ 152 h 221"/>
                <a:gd name="T38" fmla="*/ 124 w 262"/>
                <a:gd name="T39" fmla="*/ 175 h 221"/>
                <a:gd name="T40" fmla="*/ 179 w 262"/>
                <a:gd name="T41" fmla="*/ 127 h 221"/>
                <a:gd name="T42" fmla="*/ 179 w 262"/>
                <a:gd name="T43" fmla="*/ 122 h 221"/>
                <a:gd name="T44" fmla="*/ 173 w 262"/>
                <a:gd name="T45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221">
                  <a:moveTo>
                    <a:pt x="83" y="221"/>
                  </a:moveTo>
                  <a:cubicBezTo>
                    <a:pt x="29" y="221"/>
                    <a:pt x="0" y="197"/>
                    <a:pt x="0" y="157"/>
                  </a:cubicBezTo>
                  <a:cubicBezTo>
                    <a:pt x="0" y="132"/>
                    <a:pt x="11" y="111"/>
                    <a:pt x="32" y="98"/>
                  </a:cubicBezTo>
                  <a:cubicBezTo>
                    <a:pt x="53" y="85"/>
                    <a:pt x="89" y="84"/>
                    <a:pt x="140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79" y="81"/>
                    <a:pt x="180" y="79"/>
                    <a:pt x="180" y="78"/>
                  </a:cubicBezTo>
                  <a:cubicBezTo>
                    <a:pt x="180" y="55"/>
                    <a:pt x="166" y="42"/>
                    <a:pt x="140" y="42"/>
                  </a:cubicBezTo>
                  <a:cubicBezTo>
                    <a:pt x="112" y="42"/>
                    <a:pt x="98" y="49"/>
                    <a:pt x="95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8" y="21"/>
                    <a:pt x="60" y="0"/>
                    <a:pt x="141" y="0"/>
                  </a:cubicBezTo>
                  <a:cubicBezTo>
                    <a:pt x="220" y="0"/>
                    <a:pt x="257" y="25"/>
                    <a:pt x="257" y="81"/>
                  </a:cubicBezTo>
                  <a:cubicBezTo>
                    <a:pt x="257" y="189"/>
                    <a:pt x="257" y="189"/>
                    <a:pt x="257" y="189"/>
                  </a:cubicBezTo>
                  <a:cubicBezTo>
                    <a:pt x="257" y="199"/>
                    <a:pt x="258" y="207"/>
                    <a:pt x="262" y="216"/>
                  </a:cubicBezTo>
                  <a:cubicBezTo>
                    <a:pt x="186" y="216"/>
                    <a:pt x="186" y="216"/>
                    <a:pt x="186" y="216"/>
                  </a:cubicBezTo>
                  <a:cubicBezTo>
                    <a:pt x="183" y="209"/>
                    <a:pt x="181" y="200"/>
                    <a:pt x="181" y="189"/>
                  </a:cubicBezTo>
                  <a:cubicBezTo>
                    <a:pt x="181" y="188"/>
                    <a:pt x="181" y="186"/>
                    <a:pt x="181" y="185"/>
                  </a:cubicBezTo>
                  <a:cubicBezTo>
                    <a:pt x="165" y="208"/>
                    <a:pt x="131" y="221"/>
                    <a:pt x="83" y="221"/>
                  </a:cubicBezTo>
                  <a:close/>
                  <a:moveTo>
                    <a:pt x="173" y="122"/>
                  </a:moveTo>
                  <a:cubicBezTo>
                    <a:pt x="112" y="122"/>
                    <a:pt x="84" y="128"/>
                    <a:pt x="84" y="152"/>
                  </a:cubicBezTo>
                  <a:cubicBezTo>
                    <a:pt x="84" y="168"/>
                    <a:pt x="97" y="175"/>
                    <a:pt x="124" y="175"/>
                  </a:cubicBezTo>
                  <a:cubicBezTo>
                    <a:pt x="160" y="175"/>
                    <a:pt x="179" y="158"/>
                    <a:pt x="179" y="127"/>
                  </a:cubicBezTo>
                  <a:cubicBezTo>
                    <a:pt x="179" y="126"/>
                    <a:pt x="179" y="124"/>
                    <a:pt x="179" y="122"/>
                  </a:cubicBezTo>
                  <a:cubicBezTo>
                    <a:pt x="177" y="122"/>
                    <a:pt x="175" y="122"/>
                    <a:pt x="173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54CDB31-8008-41FD-99D6-C3DF4D11E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941"/>
              <a:ext cx="748" cy="382"/>
            </a:xfrm>
            <a:custGeom>
              <a:avLst/>
              <a:gdLst>
                <a:gd name="T0" fmla="*/ 2 w 424"/>
                <a:gd name="T1" fmla="*/ 55 h 216"/>
                <a:gd name="T2" fmla="*/ 0 w 424"/>
                <a:gd name="T3" fmla="*/ 5 h 216"/>
                <a:gd name="T4" fmla="*/ 79 w 424"/>
                <a:gd name="T5" fmla="*/ 5 h 216"/>
                <a:gd name="T6" fmla="*/ 83 w 424"/>
                <a:gd name="T7" fmla="*/ 39 h 216"/>
                <a:gd name="T8" fmla="*/ 170 w 424"/>
                <a:gd name="T9" fmla="*/ 0 h 216"/>
                <a:gd name="T10" fmla="*/ 246 w 424"/>
                <a:gd name="T11" fmla="*/ 44 h 216"/>
                <a:gd name="T12" fmla="*/ 332 w 424"/>
                <a:gd name="T13" fmla="*/ 0 h 216"/>
                <a:gd name="T14" fmla="*/ 424 w 424"/>
                <a:gd name="T15" fmla="*/ 90 h 216"/>
                <a:gd name="T16" fmla="*/ 424 w 424"/>
                <a:gd name="T17" fmla="*/ 216 h 216"/>
                <a:gd name="T18" fmla="*/ 344 w 424"/>
                <a:gd name="T19" fmla="*/ 216 h 216"/>
                <a:gd name="T20" fmla="*/ 344 w 424"/>
                <a:gd name="T21" fmla="*/ 88 h 216"/>
                <a:gd name="T22" fmla="*/ 303 w 424"/>
                <a:gd name="T23" fmla="*/ 48 h 216"/>
                <a:gd name="T24" fmla="*/ 252 w 424"/>
                <a:gd name="T25" fmla="*/ 109 h 216"/>
                <a:gd name="T26" fmla="*/ 252 w 424"/>
                <a:gd name="T27" fmla="*/ 216 h 216"/>
                <a:gd name="T28" fmla="*/ 173 w 424"/>
                <a:gd name="T29" fmla="*/ 216 h 216"/>
                <a:gd name="T30" fmla="*/ 173 w 424"/>
                <a:gd name="T31" fmla="*/ 88 h 216"/>
                <a:gd name="T32" fmla="*/ 133 w 424"/>
                <a:gd name="T33" fmla="*/ 48 h 216"/>
                <a:gd name="T34" fmla="*/ 81 w 424"/>
                <a:gd name="T35" fmla="*/ 109 h 216"/>
                <a:gd name="T36" fmla="*/ 81 w 424"/>
                <a:gd name="T37" fmla="*/ 216 h 216"/>
                <a:gd name="T38" fmla="*/ 2 w 424"/>
                <a:gd name="T39" fmla="*/ 216 h 216"/>
                <a:gd name="T40" fmla="*/ 2 w 424"/>
                <a:gd name="T41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4" h="216">
                  <a:moveTo>
                    <a:pt x="2" y="55"/>
                  </a:moveTo>
                  <a:cubicBezTo>
                    <a:pt x="2" y="38"/>
                    <a:pt x="2" y="22"/>
                    <a:pt x="0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1" y="17"/>
                    <a:pt x="82" y="28"/>
                    <a:pt x="83" y="39"/>
                  </a:cubicBezTo>
                  <a:cubicBezTo>
                    <a:pt x="106" y="13"/>
                    <a:pt x="136" y="0"/>
                    <a:pt x="170" y="0"/>
                  </a:cubicBezTo>
                  <a:cubicBezTo>
                    <a:pt x="209" y="0"/>
                    <a:pt x="235" y="15"/>
                    <a:pt x="246" y="44"/>
                  </a:cubicBezTo>
                  <a:cubicBezTo>
                    <a:pt x="266" y="15"/>
                    <a:pt x="295" y="0"/>
                    <a:pt x="332" y="0"/>
                  </a:cubicBezTo>
                  <a:cubicBezTo>
                    <a:pt x="391" y="0"/>
                    <a:pt x="424" y="31"/>
                    <a:pt x="424" y="90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344" y="216"/>
                    <a:pt x="344" y="216"/>
                    <a:pt x="344" y="216"/>
                  </a:cubicBezTo>
                  <a:cubicBezTo>
                    <a:pt x="344" y="88"/>
                    <a:pt x="344" y="88"/>
                    <a:pt x="344" y="88"/>
                  </a:cubicBezTo>
                  <a:cubicBezTo>
                    <a:pt x="344" y="62"/>
                    <a:pt x="329" y="48"/>
                    <a:pt x="303" y="48"/>
                  </a:cubicBezTo>
                  <a:cubicBezTo>
                    <a:pt x="268" y="48"/>
                    <a:pt x="252" y="68"/>
                    <a:pt x="252" y="109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173" y="216"/>
                    <a:pt x="173" y="216"/>
                    <a:pt x="173" y="216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73" y="63"/>
                    <a:pt x="158" y="48"/>
                    <a:pt x="133" y="48"/>
                  </a:cubicBezTo>
                  <a:cubicBezTo>
                    <a:pt x="97" y="48"/>
                    <a:pt x="81" y="68"/>
                    <a:pt x="81" y="109"/>
                  </a:cubicBezTo>
                  <a:cubicBezTo>
                    <a:pt x="81" y="216"/>
                    <a:pt x="81" y="216"/>
                    <a:pt x="81" y="216"/>
                  </a:cubicBezTo>
                  <a:cubicBezTo>
                    <a:pt x="2" y="216"/>
                    <a:pt x="2" y="216"/>
                    <a:pt x="2" y="216"/>
                  </a:cubicBezTo>
                  <a:lnTo>
                    <a:pt x="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111B65A3-5CAE-4385-8316-14A9C13E0C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6" y="2941"/>
              <a:ext cx="504" cy="391"/>
            </a:xfrm>
            <a:custGeom>
              <a:avLst/>
              <a:gdLst>
                <a:gd name="T0" fmla="*/ 0 w 286"/>
                <a:gd name="T1" fmla="*/ 110 h 221"/>
                <a:gd name="T2" fmla="*/ 142 w 286"/>
                <a:gd name="T3" fmla="*/ 0 h 221"/>
                <a:gd name="T4" fmla="*/ 286 w 286"/>
                <a:gd name="T5" fmla="*/ 111 h 221"/>
                <a:gd name="T6" fmla="*/ 139 w 286"/>
                <a:gd name="T7" fmla="*/ 221 h 221"/>
                <a:gd name="T8" fmla="*/ 0 w 286"/>
                <a:gd name="T9" fmla="*/ 110 h 221"/>
                <a:gd name="T10" fmla="*/ 201 w 286"/>
                <a:gd name="T11" fmla="*/ 109 h 221"/>
                <a:gd name="T12" fmla="*/ 143 w 286"/>
                <a:gd name="T13" fmla="*/ 42 h 221"/>
                <a:gd name="T14" fmla="*/ 84 w 286"/>
                <a:gd name="T15" fmla="*/ 108 h 221"/>
                <a:gd name="T16" fmla="*/ 143 w 286"/>
                <a:gd name="T17" fmla="*/ 174 h 221"/>
                <a:gd name="T18" fmla="*/ 201 w 286"/>
                <a:gd name="T19" fmla="*/ 10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21">
                  <a:moveTo>
                    <a:pt x="0" y="110"/>
                  </a:moveTo>
                  <a:cubicBezTo>
                    <a:pt x="0" y="40"/>
                    <a:pt x="49" y="0"/>
                    <a:pt x="142" y="0"/>
                  </a:cubicBezTo>
                  <a:cubicBezTo>
                    <a:pt x="236" y="0"/>
                    <a:pt x="286" y="40"/>
                    <a:pt x="286" y="111"/>
                  </a:cubicBezTo>
                  <a:cubicBezTo>
                    <a:pt x="286" y="184"/>
                    <a:pt x="236" y="221"/>
                    <a:pt x="139" y="221"/>
                  </a:cubicBezTo>
                  <a:cubicBezTo>
                    <a:pt x="47" y="221"/>
                    <a:pt x="0" y="181"/>
                    <a:pt x="0" y="110"/>
                  </a:cubicBezTo>
                  <a:close/>
                  <a:moveTo>
                    <a:pt x="201" y="109"/>
                  </a:moveTo>
                  <a:cubicBezTo>
                    <a:pt x="201" y="68"/>
                    <a:pt x="178" y="42"/>
                    <a:pt x="143" y="42"/>
                  </a:cubicBezTo>
                  <a:cubicBezTo>
                    <a:pt x="106" y="42"/>
                    <a:pt x="84" y="66"/>
                    <a:pt x="84" y="108"/>
                  </a:cubicBezTo>
                  <a:cubicBezTo>
                    <a:pt x="84" y="151"/>
                    <a:pt x="105" y="174"/>
                    <a:pt x="143" y="174"/>
                  </a:cubicBezTo>
                  <a:cubicBezTo>
                    <a:pt x="179" y="174"/>
                    <a:pt x="201" y="149"/>
                    <a:pt x="201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3A298EE-7533-4D62-889C-A16A86DD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" y="2941"/>
              <a:ext cx="470" cy="382"/>
            </a:xfrm>
            <a:custGeom>
              <a:avLst/>
              <a:gdLst>
                <a:gd name="T0" fmla="*/ 3 w 266"/>
                <a:gd name="T1" fmla="*/ 55 h 216"/>
                <a:gd name="T2" fmla="*/ 0 w 266"/>
                <a:gd name="T3" fmla="*/ 5 h 216"/>
                <a:gd name="T4" fmla="*/ 81 w 266"/>
                <a:gd name="T5" fmla="*/ 5 h 216"/>
                <a:gd name="T6" fmla="*/ 84 w 266"/>
                <a:gd name="T7" fmla="*/ 39 h 216"/>
                <a:gd name="T8" fmla="*/ 174 w 266"/>
                <a:gd name="T9" fmla="*/ 0 h 216"/>
                <a:gd name="T10" fmla="*/ 266 w 266"/>
                <a:gd name="T11" fmla="*/ 87 h 216"/>
                <a:gd name="T12" fmla="*/ 266 w 266"/>
                <a:gd name="T13" fmla="*/ 216 h 216"/>
                <a:gd name="T14" fmla="*/ 185 w 266"/>
                <a:gd name="T15" fmla="*/ 216 h 216"/>
                <a:gd name="T16" fmla="*/ 185 w 266"/>
                <a:gd name="T17" fmla="*/ 91 h 216"/>
                <a:gd name="T18" fmla="*/ 140 w 266"/>
                <a:gd name="T19" fmla="*/ 48 h 216"/>
                <a:gd name="T20" fmla="*/ 84 w 266"/>
                <a:gd name="T21" fmla="*/ 109 h 216"/>
                <a:gd name="T22" fmla="*/ 84 w 266"/>
                <a:gd name="T23" fmla="*/ 216 h 216"/>
                <a:gd name="T24" fmla="*/ 3 w 266"/>
                <a:gd name="T25" fmla="*/ 216 h 216"/>
                <a:gd name="T26" fmla="*/ 3 w 266"/>
                <a:gd name="T27" fmla="*/ 5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16">
                  <a:moveTo>
                    <a:pt x="3" y="55"/>
                  </a:moveTo>
                  <a:cubicBezTo>
                    <a:pt x="3" y="38"/>
                    <a:pt x="3" y="22"/>
                    <a:pt x="0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15"/>
                    <a:pt x="84" y="27"/>
                    <a:pt x="84" y="39"/>
                  </a:cubicBezTo>
                  <a:cubicBezTo>
                    <a:pt x="107" y="14"/>
                    <a:pt x="135" y="0"/>
                    <a:pt x="174" y="0"/>
                  </a:cubicBezTo>
                  <a:cubicBezTo>
                    <a:pt x="231" y="0"/>
                    <a:pt x="266" y="32"/>
                    <a:pt x="266" y="87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85" y="63"/>
                    <a:pt x="169" y="48"/>
                    <a:pt x="140" y="48"/>
                  </a:cubicBezTo>
                  <a:cubicBezTo>
                    <a:pt x="102" y="48"/>
                    <a:pt x="84" y="68"/>
                    <a:pt x="84" y="109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3" y="216"/>
                    <a:pt x="3" y="216"/>
                    <a:pt x="3" y="216"/>
                  </a:cubicBezTo>
                  <a:lnTo>
                    <a:pt x="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008FB7D-CBCC-47D9-9631-ECB100D3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" y="848"/>
              <a:ext cx="2191" cy="1724"/>
            </a:xfrm>
            <a:custGeom>
              <a:avLst/>
              <a:gdLst>
                <a:gd name="T0" fmla="*/ 1241 w 1241"/>
                <a:gd name="T1" fmla="*/ 382 h 975"/>
                <a:gd name="T2" fmla="*/ 1241 w 1241"/>
                <a:gd name="T3" fmla="*/ 380 h 975"/>
                <a:gd name="T4" fmla="*/ 828 w 1241"/>
                <a:gd name="T5" fmla="*/ 0 h 975"/>
                <a:gd name="T6" fmla="*/ 829 w 1241"/>
                <a:gd name="T7" fmla="*/ 0 h 975"/>
                <a:gd name="T8" fmla="*/ 541 w 1241"/>
                <a:gd name="T9" fmla="*/ 0 h 975"/>
                <a:gd name="T10" fmla="*/ 0 w 1241"/>
                <a:gd name="T11" fmla="*/ 488 h 975"/>
                <a:gd name="T12" fmla="*/ 541 w 1241"/>
                <a:gd name="T13" fmla="*/ 975 h 975"/>
                <a:gd name="T14" fmla="*/ 733 w 1241"/>
                <a:gd name="T15" fmla="*/ 975 h 975"/>
                <a:gd name="T16" fmla="*/ 734 w 1241"/>
                <a:gd name="T17" fmla="*/ 975 h 975"/>
                <a:gd name="T18" fmla="*/ 739 w 1241"/>
                <a:gd name="T19" fmla="*/ 969 h 975"/>
                <a:gd name="T20" fmla="*/ 733 w 1241"/>
                <a:gd name="T21" fmla="*/ 963 h 975"/>
                <a:gd name="T22" fmla="*/ 312 w 1241"/>
                <a:gd name="T23" fmla="*/ 488 h 975"/>
                <a:gd name="T24" fmla="*/ 602 w 1241"/>
                <a:gd name="T25" fmla="*/ 56 h 975"/>
                <a:gd name="T26" fmla="*/ 605 w 1241"/>
                <a:gd name="T27" fmla="*/ 55 h 975"/>
                <a:gd name="T28" fmla="*/ 611 w 1241"/>
                <a:gd name="T29" fmla="*/ 61 h 975"/>
                <a:gd name="T30" fmla="*/ 607 w 1241"/>
                <a:gd name="T31" fmla="*/ 67 h 975"/>
                <a:gd name="T32" fmla="*/ 395 w 1241"/>
                <a:gd name="T33" fmla="*/ 488 h 975"/>
                <a:gd name="T34" fmla="*/ 410 w 1241"/>
                <a:gd name="T35" fmla="*/ 619 h 975"/>
                <a:gd name="T36" fmla="*/ 411 w 1241"/>
                <a:gd name="T37" fmla="*/ 620 h 975"/>
                <a:gd name="T38" fmla="*/ 416 w 1241"/>
                <a:gd name="T39" fmla="*/ 624 h 975"/>
                <a:gd name="T40" fmla="*/ 422 w 1241"/>
                <a:gd name="T41" fmla="*/ 618 h 975"/>
                <a:gd name="T42" fmla="*/ 422 w 1241"/>
                <a:gd name="T43" fmla="*/ 618 h 975"/>
                <a:gd name="T44" fmla="*/ 422 w 1241"/>
                <a:gd name="T45" fmla="*/ 617 h 975"/>
                <a:gd name="T46" fmla="*/ 421 w 1241"/>
                <a:gd name="T47" fmla="*/ 581 h 975"/>
                <a:gd name="T48" fmla="*/ 763 w 1241"/>
                <a:gd name="T49" fmla="*/ 211 h 975"/>
                <a:gd name="T50" fmla="*/ 1053 w 1241"/>
                <a:gd name="T51" fmla="*/ 384 h 975"/>
                <a:gd name="T52" fmla="*/ 1053 w 1241"/>
                <a:gd name="T53" fmla="*/ 384 h 975"/>
                <a:gd name="T54" fmla="*/ 1058 w 1241"/>
                <a:gd name="T55" fmla="*/ 388 h 975"/>
                <a:gd name="T56" fmla="*/ 1058 w 1241"/>
                <a:gd name="T57" fmla="*/ 388 h 975"/>
                <a:gd name="T58" fmla="*/ 1058 w 1241"/>
                <a:gd name="T59" fmla="*/ 388 h 975"/>
                <a:gd name="T60" fmla="*/ 1059 w 1241"/>
                <a:gd name="T61" fmla="*/ 388 h 975"/>
                <a:gd name="T62" fmla="*/ 1059 w 1241"/>
                <a:gd name="T63" fmla="*/ 388 h 975"/>
                <a:gd name="T64" fmla="*/ 1235 w 1241"/>
                <a:gd name="T65" fmla="*/ 388 h 975"/>
                <a:gd name="T66" fmla="*/ 1235 w 1241"/>
                <a:gd name="T67" fmla="*/ 388 h 975"/>
                <a:gd name="T68" fmla="*/ 1235 w 1241"/>
                <a:gd name="T69" fmla="*/ 388 h 975"/>
                <a:gd name="T70" fmla="*/ 1235 w 1241"/>
                <a:gd name="T71" fmla="*/ 388 h 975"/>
                <a:gd name="T72" fmla="*/ 1235 w 1241"/>
                <a:gd name="T73" fmla="*/ 388 h 975"/>
                <a:gd name="T74" fmla="*/ 1235 w 1241"/>
                <a:gd name="T75" fmla="*/ 388 h 975"/>
                <a:gd name="T76" fmla="*/ 1241 w 1241"/>
                <a:gd name="T77" fmla="*/ 382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1" h="975">
                  <a:moveTo>
                    <a:pt x="1241" y="382"/>
                  </a:moveTo>
                  <a:cubicBezTo>
                    <a:pt x="1241" y="381"/>
                    <a:pt x="1241" y="380"/>
                    <a:pt x="1241" y="380"/>
                  </a:cubicBezTo>
                  <a:cubicBezTo>
                    <a:pt x="1198" y="164"/>
                    <a:pt x="1030" y="3"/>
                    <a:pt x="828" y="0"/>
                  </a:cubicBezTo>
                  <a:cubicBezTo>
                    <a:pt x="828" y="0"/>
                    <a:pt x="829" y="0"/>
                    <a:pt x="82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242" y="0"/>
                    <a:pt x="0" y="219"/>
                    <a:pt x="0" y="488"/>
                  </a:cubicBezTo>
                  <a:cubicBezTo>
                    <a:pt x="0" y="757"/>
                    <a:pt x="242" y="975"/>
                    <a:pt x="541" y="975"/>
                  </a:cubicBezTo>
                  <a:cubicBezTo>
                    <a:pt x="541" y="975"/>
                    <a:pt x="733" y="975"/>
                    <a:pt x="733" y="975"/>
                  </a:cubicBezTo>
                  <a:cubicBezTo>
                    <a:pt x="733" y="975"/>
                    <a:pt x="733" y="975"/>
                    <a:pt x="734" y="975"/>
                  </a:cubicBezTo>
                  <a:cubicBezTo>
                    <a:pt x="737" y="975"/>
                    <a:pt x="739" y="972"/>
                    <a:pt x="739" y="969"/>
                  </a:cubicBezTo>
                  <a:cubicBezTo>
                    <a:pt x="739" y="967"/>
                    <a:pt x="738" y="964"/>
                    <a:pt x="733" y="963"/>
                  </a:cubicBezTo>
                  <a:cubicBezTo>
                    <a:pt x="492" y="914"/>
                    <a:pt x="312" y="720"/>
                    <a:pt x="312" y="488"/>
                  </a:cubicBezTo>
                  <a:cubicBezTo>
                    <a:pt x="312" y="300"/>
                    <a:pt x="429" y="138"/>
                    <a:pt x="602" y="56"/>
                  </a:cubicBezTo>
                  <a:cubicBezTo>
                    <a:pt x="602" y="56"/>
                    <a:pt x="604" y="55"/>
                    <a:pt x="605" y="55"/>
                  </a:cubicBezTo>
                  <a:cubicBezTo>
                    <a:pt x="608" y="55"/>
                    <a:pt x="611" y="58"/>
                    <a:pt x="611" y="61"/>
                  </a:cubicBezTo>
                  <a:cubicBezTo>
                    <a:pt x="611" y="64"/>
                    <a:pt x="610" y="65"/>
                    <a:pt x="607" y="67"/>
                  </a:cubicBezTo>
                  <a:cubicBezTo>
                    <a:pt x="480" y="151"/>
                    <a:pt x="395" y="308"/>
                    <a:pt x="395" y="488"/>
                  </a:cubicBezTo>
                  <a:cubicBezTo>
                    <a:pt x="395" y="533"/>
                    <a:pt x="400" y="577"/>
                    <a:pt x="410" y="619"/>
                  </a:cubicBezTo>
                  <a:cubicBezTo>
                    <a:pt x="410" y="619"/>
                    <a:pt x="411" y="620"/>
                    <a:pt x="411" y="620"/>
                  </a:cubicBezTo>
                  <a:cubicBezTo>
                    <a:pt x="412" y="622"/>
                    <a:pt x="414" y="624"/>
                    <a:pt x="416" y="624"/>
                  </a:cubicBezTo>
                  <a:cubicBezTo>
                    <a:pt x="420" y="624"/>
                    <a:pt x="422" y="621"/>
                    <a:pt x="422" y="618"/>
                  </a:cubicBezTo>
                  <a:cubicBezTo>
                    <a:pt x="422" y="618"/>
                    <a:pt x="422" y="618"/>
                    <a:pt x="422" y="618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421" y="605"/>
                    <a:pt x="421" y="593"/>
                    <a:pt x="421" y="581"/>
                  </a:cubicBezTo>
                  <a:cubicBezTo>
                    <a:pt x="421" y="377"/>
                    <a:pt x="574" y="211"/>
                    <a:pt x="763" y="211"/>
                  </a:cubicBezTo>
                  <a:cubicBezTo>
                    <a:pt x="885" y="211"/>
                    <a:pt x="992" y="280"/>
                    <a:pt x="1053" y="384"/>
                  </a:cubicBezTo>
                  <a:cubicBezTo>
                    <a:pt x="1053" y="384"/>
                    <a:pt x="1053" y="384"/>
                    <a:pt x="1053" y="384"/>
                  </a:cubicBezTo>
                  <a:cubicBezTo>
                    <a:pt x="1054" y="386"/>
                    <a:pt x="1056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8" y="388"/>
                    <a:pt x="1058" y="388"/>
                  </a:cubicBezTo>
                  <a:cubicBezTo>
                    <a:pt x="1058" y="388"/>
                    <a:pt x="1059" y="388"/>
                    <a:pt x="1059" y="388"/>
                  </a:cubicBezTo>
                  <a:cubicBezTo>
                    <a:pt x="1059" y="388"/>
                    <a:pt x="1059" y="388"/>
                    <a:pt x="1059" y="388"/>
                  </a:cubicBezTo>
                  <a:cubicBezTo>
                    <a:pt x="1070" y="388"/>
                    <a:pt x="1227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5" y="388"/>
                    <a:pt x="1235" y="388"/>
                    <a:pt x="1235" y="388"/>
                  </a:cubicBezTo>
                  <a:cubicBezTo>
                    <a:pt x="1239" y="388"/>
                    <a:pt x="1241" y="385"/>
                    <a:pt x="1241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19C7E498-0648-46C5-ADCF-67F9AF0E6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42"/>
              <a:ext cx="1175" cy="865"/>
            </a:xfrm>
            <a:custGeom>
              <a:avLst/>
              <a:gdLst>
                <a:gd name="T0" fmla="*/ 666 w 666"/>
                <a:gd name="T1" fmla="*/ 5 h 489"/>
                <a:gd name="T2" fmla="*/ 662 w 666"/>
                <a:gd name="T3" fmla="*/ 0 h 489"/>
                <a:gd name="T4" fmla="*/ 660 w 666"/>
                <a:gd name="T5" fmla="*/ 0 h 489"/>
                <a:gd name="T6" fmla="*/ 177 w 666"/>
                <a:gd name="T7" fmla="*/ 0 h 489"/>
                <a:gd name="T8" fmla="*/ 172 w 666"/>
                <a:gd name="T9" fmla="*/ 5 h 489"/>
                <a:gd name="T10" fmla="*/ 175 w 666"/>
                <a:gd name="T11" fmla="*/ 11 h 489"/>
                <a:gd name="T12" fmla="*/ 280 w 666"/>
                <a:gd name="T13" fmla="*/ 209 h 489"/>
                <a:gd name="T14" fmla="*/ 40 w 666"/>
                <a:gd name="T15" fmla="*/ 448 h 489"/>
                <a:gd name="T16" fmla="*/ 8 w 666"/>
                <a:gd name="T17" fmla="*/ 446 h 489"/>
                <a:gd name="T18" fmla="*/ 6 w 666"/>
                <a:gd name="T19" fmla="*/ 446 h 489"/>
                <a:gd name="T20" fmla="*/ 6 w 666"/>
                <a:gd name="T21" fmla="*/ 446 h 489"/>
                <a:gd name="T22" fmla="*/ 0 w 666"/>
                <a:gd name="T23" fmla="*/ 452 h 489"/>
                <a:gd name="T24" fmla="*/ 4 w 666"/>
                <a:gd name="T25" fmla="*/ 457 h 489"/>
                <a:gd name="T26" fmla="*/ 5 w 666"/>
                <a:gd name="T27" fmla="*/ 457 h 489"/>
                <a:gd name="T28" fmla="*/ 177 w 666"/>
                <a:gd name="T29" fmla="*/ 489 h 489"/>
                <a:gd name="T30" fmla="*/ 666 w 666"/>
                <a:gd name="T31" fmla="*/ 6 h 489"/>
                <a:gd name="T32" fmla="*/ 666 w 666"/>
                <a:gd name="T33" fmla="*/ 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6" h="489">
                  <a:moveTo>
                    <a:pt x="666" y="5"/>
                  </a:moveTo>
                  <a:cubicBezTo>
                    <a:pt x="666" y="2"/>
                    <a:pt x="664" y="0"/>
                    <a:pt x="662" y="0"/>
                  </a:cubicBezTo>
                  <a:cubicBezTo>
                    <a:pt x="661" y="0"/>
                    <a:pt x="661" y="0"/>
                    <a:pt x="660" y="0"/>
                  </a:cubicBezTo>
                  <a:cubicBezTo>
                    <a:pt x="660" y="0"/>
                    <a:pt x="177" y="0"/>
                    <a:pt x="177" y="0"/>
                  </a:cubicBezTo>
                  <a:cubicBezTo>
                    <a:pt x="173" y="0"/>
                    <a:pt x="172" y="3"/>
                    <a:pt x="172" y="5"/>
                  </a:cubicBezTo>
                  <a:cubicBezTo>
                    <a:pt x="172" y="7"/>
                    <a:pt x="174" y="10"/>
                    <a:pt x="175" y="11"/>
                  </a:cubicBezTo>
                  <a:cubicBezTo>
                    <a:pt x="238" y="54"/>
                    <a:pt x="280" y="126"/>
                    <a:pt x="280" y="209"/>
                  </a:cubicBezTo>
                  <a:cubicBezTo>
                    <a:pt x="280" y="341"/>
                    <a:pt x="173" y="448"/>
                    <a:pt x="40" y="448"/>
                  </a:cubicBezTo>
                  <a:cubicBezTo>
                    <a:pt x="29" y="448"/>
                    <a:pt x="18" y="447"/>
                    <a:pt x="8" y="446"/>
                  </a:cubicBezTo>
                  <a:cubicBezTo>
                    <a:pt x="7" y="446"/>
                    <a:pt x="7" y="446"/>
                    <a:pt x="6" y="446"/>
                  </a:cubicBezTo>
                  <a:cubicBezTo>
                    <a:pt x="6" y="446"/>
                    <a:pt x="6" y="446"/>
                    <a:pt x="6" y="446"/>
                  </a:cubicBezTo>
                  <a:cubicBezTo>
                    <a:pt x="3" y="446"/>
                    <a:pt x="0" y="448"/>
                    <a:pt x="0" y="452"/>
                  </a:cubicBezTo>
                  <a:cubicBezTo>
                    <a:pt x="0" y="454"/>
                    <a:pt x="2" y="456"/>
                    <a:pt x="4" y="457"/>
                  </a:cubicBezTo>
                  <a:cubicBezTo>
                    <a:pt x="4" y="457"/>
                    <a:pt x="4" y="457"/>
                    <a:pt x="5" y="457"/>
                  </a:cubicBezTo>
                  <a:cubicBezTo>
                    <a:pt x="58" y="478"/>
                    <a:pt x="116" y="489"/>
                    <a:pt x="177" y="489"/>
                  </a:cubicBezTo>
                  <a:cubicBezTo>
                    <a:pt x="445" y="489"/>
                    <a:pt x="663" y="273"/>
                    <a:pt x="666" y="6"/>
                  </a:cubicBezTo>
                  <a:cubicBezTo>
                    <a:pt x="666" y="6"/>
                    <a:pt x="666" y="5"/>
                    <a:pt x="66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3BD21608-5FFC-41BE-A006-2A4DF15AA0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" y="2782"/>
              <a:ext cx="208" cy="209"/>
            </a:xfrm>
            <a:custGeom>
              <a:avLst/>
              <a:gdLst>
                <a:gd name="T0" fmla="*/ 59 w 118"/>
                <a:gd name="T1" fmla="*/ 0 h 118"/>
                <a:gd name="T2" fmla="*/ 88 w 118"/>
                <a:gd name="T3" fmla="*/ 8 h 118"/>
                <a:gd name="T4" fmla="*/ 110 w 118"/>
                <a:gd name="T5" fmla="*/ 29 h 118"/>
                <a:gd name="T6" fmla="*/ 118 w 118"/>
                <a:gd name="T7" fmla="*/ 59 h 118"/>
                <a:gd name="T8" fmla="*/ 110 w 118"/>
                <a:gd name="T9" fmla="*/ 88 h 118"/>
                <a:gd name="T10" fmla="*/ 88 w 118"/>
                <a:gd name="T11" fmla="*/ 110 h 118"/>
                <a:gd name="T12" fmla="*/ 59 w 118"/>
                <a:gd name="T13" fmla="*/ 118 h 118"/>
                <a:gd name="T14" fmla="*/ 30 w 118"/>
                <a:gd name="T15" fmla="*/ 110 h 118"/>
                <a:gd name="T16" fmla="*/ 8 w 118"/>
                <a:gd name="T17" fmla="*/ 88 h 118"/>
                <a:gd name="T18" fmla="*/ 0 w 118"/>
                <a:gd name="T19" fmla="*/ 59 h 118"/>
                <a:gd name="T20" fmla="*/ 8 w 118"/>
                <a:gd name="T21" fmla="*/ 29 h 118"/>
                <a:gd name="T22" fmla="*/ 30 w 118"/>
                <a:gd name="T23" fmla="*/ 8 h 118"/>
                <a:gd name="T24" fmla="*/ 59 w 118"/>
                <a:gd name="T25" fmla="*/ 0 h 118"/>
                <a:gd name="T26" fmla="*/ 59 w 118"/>
                <a:gd name="T27" fmla="*/ 10 h 118"/>
                <a:gd name="T28" fmla="*/ 35 w 118"/>
                <a:gd name="T29" fmla="*/ 16 h 118"/>
                <a:gd name="T30" fmla="*/ 17 w 118"/>
                <a:gd name="T31" fmla="*/ 34 h 118"/>
                <a:gd name="T32" fmla="*/ 10 w 118"/>
                <a:gd name="T33" fmla="*/ 59 h 118"/>
                <a:gd name="T34" fmla="*/ 16 w 118"/>
                <a:gd name="T35" fmla="*/ 83 h 118"/>
                <a:gd name="T36" fmla="*/ 35 w 118"/>
                <a:gd name="T37" fmla="*/ 102 h 118"/>
                <a:gd name="T38" fmla="*/ 59 w 118"/>
                <a:gd name="T39" fmla="*/ 108 h 118"/>
                <a:gd name="T40" fmla="*/ 83 w 118"/>
                <a:gd name="T41" fmla="*/ 102 h 118"/>
                <a:gd name="T42" fmla="*/ 102 w 118"/>
                <a:gd name="T43" fmla="*/ 83 h 118"/>
                <a:gd name="T44" fmla="*/ 108 w 118"/>
                <a:gd name="T45" fmla="*/ 59 h 118"/>
                <a:gd name="T46" fmla="*/ 102 w 118"/>
                <a:gd name="T47" fmla="*/ 34 h 118"/>
                <a:gd name="T48" fmla="*/ 83 w 118"/>
                <a:gd name="T49" fmla="*/ 16 h 118"/>
                <a:gd name="T50" fmla="*/ 59 w 118"/>
                <a:gd name="T51" fmla="*/ 10 h 118"/>
                <a:gd name="T52" fmla="*/ 33 w 118"/>
                <a:gd name="T53" fmla="*/ 92 h 118"/>
                <a:gd name="T54" fmla="*/ 33 w 118"/>
                <a:gd name="T55" fmla="*/ 28 h 118"/>
                <a:gd name="T56" fmla="*/ 55 w 118"/>
                <a:gd name="T57" fmla="*/ 28 h 118"/>
                <a:gd name="T58" fmla="*/ 71 w 118"/>
                <a:gd name="T59" fmla="*/ 30 h 118"/>
                <a:gd name="T60" fmla="*/ 79 w 118"/>
                <a:gd name="T61" fmla="*/ 36 h 118"/>
                <a:gd name="T62" fmla="*/ 82 w 118"/>
                <a:gd name="T63" fmla="*/ 45 h 118"/>
                <a:gd name="T64" fmla="*/ 77 w 118"/>
                <a:gd name="T65" fmla="*/ 57 h 118"/>
                <a:gd name="T66" fmla="*/ 64 w 118"/>
                <a:gd name="T67" fmla="*/ 63 h 118"/>
                <a:gd name="T68" fmla="*/ 69 w 118"/>
                <a:gd name="T69" fmla="*/ 67 h 118"/>
                <a:gd name="T70" fmla="*/ 79 w 118"/>
                <a:gd name="T71" fmla="*/ 79 h 118"/>
                <a:gd name="T72" fmla="*/ 86 w 118"/>
                <a:gd name="T73" fmla="*/ 92 h 118"/>
                <a:gd name="T74" fmla="*/ 74 w 118"/>
                <a:gd name="T75" fmla="*/ 92 h 118"/>
                <a:gd name="T76" fmla="*/ 68 w 118"/>
                <a:gd name="T77" fmla="*/ 82 h 118"/>
                <a:gd name="T78" fmla="*/ 58 w 118"/>
                <a:gd name="T79" fmla="*/ 67 h 118"/>
                <a:gd name="T80" fmla="*/ 49 w 118"/>
                <a:gd name="T81" fmla="*/ 65 h 118"/>
                <a:gd name="T82" fmla="*/ 43 w 118"/>
                <a:gd name="T83" fmla="*/ 65 h 118"/>
                <a:gd name="T84" fmla="*/ 43 w 118"/>
                <a:gd name="T85" fmla="*/ 92 h 118"/>
                <a:gd name="T86" fmla="*/ 33 w 118"/>
                <a:gd name="T87" fmla="*/ 92 h 118"/>
                <a:gd name="T88" fmla="*/ 43 w 118"/>
                <a:gd name="T89" fmla="*/ 56 h 118"/>
                <a:gd name="T90" fmla="*/ 56 w 118"/>
                <a:gd name="T91" fmla="*/ 56 h 118"/>
                <a:gd name="T92" fmla="*/ 68 w 118"/>
                <a:gd name="T93" fmla="*/ 53 h 118"/>
                <a:gd name="T94" fmla="*/ 71 w 118"/>
                <a:gd name="T95" fmla="*/ 46 h 118"/>
                <a:gd name="T96" fmla="*/ 70 w 118"/>
                <a:gd name="T97" fmla="*/ 41 h 118"/>
                <a:gd name="T98" fmla="*/ 65 w 118"/>
                <a:gd name="T99" fmla="*/ 38 h 118"/>
                <a:gd name="T100" fmla="*/ 55 w 118"/>
                <a:gd name="T101" fmla="*/ 37 h 118"/>
                <a:gd name="T102" fmla="*/ 43 w 118"/>
                <a:gd name="T103" fmla="*/ 37 h 118"/>
                <a:gd name="T104" fmla="*/ 43 w 118"/>
                <a:gd name="T105" fmla="*/ 5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cubicBezTo>
                    <a:pt x="69" y="0"/>
                    <a:pt x="79" y="3"/>
                    <a:pt x="88" y="8"/>
                  </a:cubicBezTo>
                  <a:cubicBezTo>
                    <a:pt x="97" y="13"/>
                    <a:pt x="105" y="20"/>
                    <a:pt x="110" y="29"/>
                  </a:cubicBezTo>
                  <a:cubicBezTo>
                    <a:pt x="115" y="39"/>
                    <a:pt x="118" y="49"/>
                    <a:pt x="118" y="59"/>
                  </a:cubicBezTo>
                  <a:cubicBezTo>
                    <a:pt x="118" y="69"/>
                    <a:pt x="115" y="79"/>
                    <a:pt x="110" y="88"/>
                  </a:cubicBezTo>
                  <a:cubicBezTo>
                    <a:pt x="105" y="98"/>
                    <a:pt x="98" y="105"/>
                    <a:pt x="88" y="110"/>
                  </a:cubicBezTo>
                  <a:cubicBezTo>
                    <a:pt x="79" y="115"/>
                    <a:pt x="69" y="118"/>
                    <a:pt x="59" y="118"/>
                  </a:cubicBezTo>
                  <a:cubicBezTo>
                    <a:pt x="49" y="118"/>
                    <a:pt x="39" y="115"/>
                    <a:pt x="30" y="110"/>
                  </a:cubicBezTo>
                  <a:cubicBezTo>
                    <a:pt x="20" y="105"/>
                    <a:pt x="13" y="98"/>
                    <a:pt x="8" y="88"/>
                  </a:cubicBezTo>
                  <a:cubicBezTo>
                    <a:pt x="3" y="79"/>
                    <a:pt x="0" y="69"/>
                    <a:pt x="0" y="59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20"/>
                    <a:pt x="21" y="13"/>
                    <a:pt x="30" y="8"/>
                  </a:cubicBezTo>
                  <a:cubicBezTo>
                    <a:pt x="40" y="3"/>
                    <a:pt x="49" y="0"/>
                    <a:pt x="59" y="0"/>
                  </a:cubicBezTo>
                  <a:close/>
                  <a:moveTo>
                    <a:pt x="59" y="10"/>
                  </a:moveTo>
                  <a:cubicBezTo>
                    <a:pt x="51" y="10"/>
                    <a:pt x="43" y="12"/>
                    <a:pt x="35" y="16"/>
                  </a:cubicBezTo>
                  <a:cubicBezTo>
                    <a:pt x="27" y="20"/>
                    <a:pt x="21" y="26"/>
                    <a:pt x="17" y="34"/>
                  </a:cubicBezTo>
                  <a:cubicBezTo>
                    <a:pt x="12" y="42"/>
                    <a:pt x="10" y="50"/>
                    <a:pt x="10" y="59"/>
                  </a:cubicBezTo>
                  <a:cubicBezTo>
                    <a:pt x="10" y="67"/>
                    <a:pt x="12" y="76"/>
                    <a:pt x="16" y="83"/>
                  </a:cubicBezTo>
                  <a:cubicBezTo>
                    <a:pt x="21" y="91"/>
                    <a:pt x="27" y="97"/>
                    <a:pt x="35" y="102"/>
                  </a:cubicBezTo>
                  <a:cubicBezTo>
                    <a:pt x="42" y="106"/>
                    <a:pt x="51" y="108"/>
                    <a:pt x="59" y="108"/>
                  </a:cubicBezTo>
                  <a:cubicBezTo>
                    <a:pt x="68" y="108"/>
                    <a:pt x="76" y="106"/>
                    <a:pt x="83" y="102"/>
                  </a:cubicBezTo>
                  <a:cubicBezTo>
                    <a:pt x="91" y="97"/>
                    <a:pt x="97" y="91"/>
                    <a:pt x="102" y="83"/>
                  </a:cubicBezTo>
                  <a:cubicBezTo>
                    <a:pt x="106" y="76"/>
                    <a:pt x="108" y="67"/>
                    <a:pt x="108" y="59"/>
                  </a:cubicBezTo>
                  <a:cubicBezTo>
                    <a:pt x="108" y="50"/>
                    <a:pt x="106" y="42"/>
                    <a:pt x="102" y="34"/>
                  </a:cubicBezTo>
                  <a:cubicBezTo>
                    <a:pt x="97" y="26"/>
                    <a:pt x="91" y="20"/>
                    <a:pt x="83" y="16"/>
                  </a:cubicBezTo>
                  <a:cubicBezTo>
                    <a:pt x="75" y="12"/>
                    <a:pt x="67" y="10"/>
                    <a:pt x="59" y="10"/>
                  </a:cubicBezTo>
                  <a:close/>
                  <a:moveTo>
                    <a:pt x="33" y="92"/>
                  </a:moveTo>
                  <a:cubicBezTo>
                    <a:pt x="33" y="28"/>
                    <a:pt x="33" y="28"/>
                    <a:pt x="33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62" y="28"/>
                    <a:pt x="68" y="29"/>
                    <a:pt x="71" y="30"/>
                  </a:cubicBezTo>
                  <a:cubicBezTo>
                    <a:pt x="74" y="31"/>
                    <a:pt x="77" y="33"/>
                    <a:pt x="79" y="36"/>
                  </a:cubicBezTo>
                  <a:cubicBezTo>
                    <a:pt x="81" y="39"/>
                    <a:pt x="82" y="42"/>
                    <a:pt x="82" y="45"/>
                  </a:cubicBezTo>
                  <a:cubicBezTo>
                    <a:pt x="82" y="50"/>
                    <a:pt x="80" y="54"/>
                    <a:pt x="77" y="57"/>
                  </a:cubicBezTo>
                  <a:cubicBezTo>
                    <a:pt x="74" y="61"/>
                    <a:pt x="69" y="63"/>
                    <a:pt x="64" y="63"/>
                  </a:cubicBezTo>
                  <a:cubicBezTo>
                    <a:pt x="66" y="64"/>
                    <a:pt x="68" y="65"/>
                    <a:pt x="69" y="67"/>
                  </a:cubicBezTo>
                  <a:cubicBezTo>
                    <a:pt x="72" y="69"/>
                    <a:pt x="75" y="73"/>
                    <a:pt x="79" y="79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4" y="74"/>
                    <a:pt x="60" y="69"/>
                    <a:pt x="58" y="67"/>
                  </a:cubicBezTo>
                  <a:cubicBezTo>
                    <a:pt x="56" y="65"/>
                    <a:pt x="53" y="65"/>
                    <a:pt x="49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92"/>
                    <a:pt x="43" y="92"/>
                    <a:pt x="43" y="92"/>
                  </a:cubicBezTo>
                  <a:lnTo>
                    <a:pt x="33" y="92"/>
                  </a:lnTo>
                  <a:close/>
                  <a:moveTo>
                    <a:pt x="43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62" y="56"/>
                    <a:pt x="66" y="55"/>
                    <a:pt x="68" y="53"/>
                  </a:cubicBezTo>
                  <a:cubicBezTo>
                    <a:pt x="70" y="51"/>
                    <a:pt x="71" y="49"/>
                    <a:pt x="71" y="46"/>
                  </a:cubicBezTo>
                  <a:cubicBezTo>
                    <a:pt x="71" y="44"/>
                    <a:pt x="71" y="43"/>
                    <a:pt x="70" y="41"/>
                  </a:cubicBezTo>
                  <a:cubicBezTo>
                    <a:pt x="69" y="40"/>
                    <a:pt x="67" y="39"/>
                    <a:pt x="65" y="38"/>
                  </a:cubicBezTo>
                  <a:cubicBezTo>
                    <a:pt x="63" y="37"/>
                    <a:pt x="60" y="37"/>
                    <a:pt x="55" y="37"/>
                  </a:cubicBezTo>
                  <a:cubicBezTo>
                    <a:pt x="43" y="37"/>
                    <a:pt x="43" y="37"/>
                    <a:pt x="43" y="37"/>
                  </a:cubicBezTo>
                  <a:lnTo>
                    <a:pt x="43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72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680" r:id="rId3"/>
    <p:sldLayoutId id="2147483872" r:id="rId4"/>
    <p:sldLayoutId id="2147483705" r:id="rId5"/>
    <p:sldLayoutId id="2147483914" r:id="rId6"/>
    <p:sldLayoutId id="2147483907" r:id="rId7"/>
    <p:sldLayoutId id="2147483671" r:id="rId8"/>
    <p:sldLayoutId id="2147483663" r:id="rId9"/>
    <p:sldLayoutId id="2147483665" r:id="rId10"/>
    <p:sldLayoutId id="2147483667" r:id="rId11"/>
    <p:sldLayoutId id="2147483711" r:id="rId12"/>
    <p:sldLayoutId id="2147483920" r:id="rId13"/>
    <p:sldLayoutId id="2147483669" r:id="rId14"/>
    <p:sldLayoutId id="2147483921" r:id="rId15"/>
    <p:sldLayoutId id="2147483706" r:id="rId16"/>
    <p:sldLayoutId id="2147483911" r:id="rId17"/>
    <p:sldLayoutId id="2147483912" r:id="rId18"/>
    <p:sldLayoutId id="2147483913" r:id="rId19"/>
    <p:sldLayoutId id="2147483906" r:id="rId20"/>
    <p:sldLayoutId id="2147483678" r:id="rId21"/>
    <p:sldLayoutId id="2147483715" r:id="rId22"/>
    <p:sldLayoutId id="2147483917" r:id="rId23"/>
    <p:sldLayoutId id="2147483910" r:id="rId24"/>
    <p:sldLayoutId id="2147483673" r:id="rId25"/>
    <p:sldLayoutId id="2147483714" r:id="rId26"/>
    <p:sldLayoutId id="2147483718" r:id="rId27"/>
    <p:sldLayoutId id="2147483922" r:id="rId28"/>
    <p:sldLayoutId id="2147483717" r:id="rId29"/>
    <p:sldLayoutId id="2147483716" r:id="rId30"/>
    <p:sldLayoutId id="2147483713" r:id="rId31"/>
    <p:sldLayoutId id="2147483702" r:id="rId32"/>
    <p:sldLayoutId id="2147483869" r:id="rId33"/>
    <p:sldLayoutId id="2147483732" r:id="rId34"/>
    <p:sldLayoutId id="2147483870" r:id="rId35"/>
    <p:sldLayoutId id="2147483871" r:id="rId36"/>
    <p:sldLayoutId id="2147483679" r:id="rId37"/>
    <p:sldLayoutId id="2147483722" r:id="rId38"/>
    <p:sldLayoutId id="2147483923" r:id="rId39"/>
    <p:sldLayoutId id="2147483924" r:id="rId4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09585" rtl="0" eaLnBrk="1" latinLnBrk="0" hangingPunct="1">
        <a:lnSpc>
          <a:spcPct val="95000"/>
        </a:lnSpc>
        <a:spcBef>
          <a:spcPct val="0"/>
        </a:spcBef>
        <a:buNone/>
        <a:defRPr lang="en-US" sz="2600" b="0" i="0" kern="1200" dirty="0">
          <a:solidFill>
            <a:schemeClr val="accent3"/>
          </a:solidFill>
          <a:latin typeface="+mn-lt"/>
          <a:ea typeface="+mj-ea"/>
          <a:cs typeface="Arial"/>
        </a:defRPr>
      </a:lvl1pPr>
    </p:titleStyle>
    <p:bodyStyle>
      <a:lvl1pPr marL="0" indent="0" algn="l" defTabSz="609585" rtl="0" eaLnBrk="1" latinLnBrk="0" hangingPunct="1">
        <a:lnSpc>
          <a:spcPct val="107000"/>
        </a:lnSpc>
        <a:spcBef>
          <a:spcPts val="1800"/>
        </a:spcBef>
        <a:buFont typeface=".AppleSystemUIFont" charset="-120"/>
        <a:buChar char="​"/>
        <a:tabLst/>
        <a:defRPr sz="21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87325" algn="l" defTabSz="609585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100000"/>
        <a:buFontTx/>
        <a:buBlip>
          <a:blip r:embed="rId43"/>
        </a:buBlip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0100" indent="-190500" algn="l" defTabSz="609585" rtl="0" eaLnBrk="1" latinLnBrk="0" hangingPunct="1">
        <a:lnSpc>
          <a:spcPct val="110000"/>
        </a:lnSpc>
        <a:spcBef>
          <a:spcPts val="400"/>
        </a:spcBef>
        <a:buClr>
          <a:schemeClr val="bg2">
            <a:lumMod val="90000"/>
          </a:schemeClr>
        </a:buClr>
        <a:buSzPct val="100000"/>
        <a:buFontTx/>
        <a:buBlip>
          <a:blip r:embed="rId44"/>
        </a:buBlip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195263" algn="l" defTabSz="609585" rtl="0" eaLnBrk="1" latinLnBrk="0" hangingPunct="1">
        <a:lnSpc>
          <a:spcPct val="110000"/>
        </a:lnSpc>
        <a:spcBef>
          <a:spcPts val="400"/>
        </a:spcBef>
        <a:buClr>
          <a:schemeClr val="bg2">
            <a:lumMod val="90000"/>
          </a:schemeClr>
        </a:buClr>
        <a:buSzPct val="100000"/>
        <a:buFontTx/>
        <a:buBlip>
          <a:blip r:embed="rId45"/>
        </a:buBlip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489075" indent="-203200" algn="l" defTabSz="609585" rtl="0" eaLnBrk="1" latinLnBrk="0" hangingPunct="1">
        <a:lnSpc>
          <a:spcPct val="110000"/>
        </a:lnSpc>
        <a:spcBef>
          <a:spcPts val="400"/>
        </a:spcBef>
        <a:buClr>
          <a:schemeClr val="accent1">
            <a:lumMod val="60000"/>
            <a:lumOff val="40000"/>
          </a:schemeClr>
        </a:buClr>
        <a:buSzPct val="100000"/>
        <a:buFontTx/>
        <a:buBlip>
          <a:blip r:embed="rId46"/>
        </a:buBlip>
        <a:tabLst/>
        <a:defRPr sz="16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489075" indent="-203200" algn="l" defTabSz="609585" rtl="0" eaLnBrk="1" latinLnBrk="0" hangingPunct="1">
        <a:lnSpc>
          <a:spcPct val="110000"/>
        </a:lnSpc>
        <a:spcBef>
          <a:spcPct val="20000"/>
        </a:spcBef>
        <a:buClr>
          <a:schemeClr val="accent1">
            <a:lumMod val="60000"/>
            <a:lumOff val="40000"/>
          </a:schemeClr>
        </a:buClr>
        <a:buSzPct val="60000"/>
        <a:buFont typeface="HiraginoSans-W3" charset="-128"/>
        <a:buChar char="▷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75" indent="-203200" algn="l" defTabSz="609585" rtl="0" eaLnBrk="1" latinLnBrk="0" hangingPunct="1">
        <a:lnSpc>
          <a:spcPct val="110000"/>
        </a:lnSpc>
        <a:spcBef>
          <a:spcPct val="20000"/>
        </a:spcBef>
        <a:buClr>
          <a:schemeClr val="accent1">
            <a:lumMod val="60000"/>
            <a:lumOff val="40000"/>
          </a:schemeClr>
        </a:buClr>
        <a:buSzPct val="60000"/>
        <a:buFont typeface="HiraginoSans-W3" charset="-128"/>
        <a:buChar char="▷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89075" indent="-203200" algn="l" defTabSz="609585" rtl="0" eaLnBrk="1" latinLnBrk="0" hangingPunct="1">
        <a:lnSpc>
          <a:spcPct val="110000"/>
        </a:lnSpc>
        <a:spcBef>
          <a:spcPct val="20000"/>
        </a:spcBef>
        <a:buClr>
          <a:schemeClr val="accent1">
            <a:lumMod val="60000"/>
            <a:lumOff val="40000"/>
          </a:schemeClr>
        </a:buClr>
        <a:buSzPct val="60000"/>
        <a:buFont typeface="HiraginoSans-W3" charset="-128"/>
        <a:buChar char="▷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89075" indent="-203200" algn="l" defTabSz="609585" rtl="0" eaLnBrk="1" latinLnBrk="0" hangingPunct="1">
        <a:lnSpc>
          <a:spcPct val="110000"/>
        </a:lnSpc>
        <a:spcBef>
          <a:spcPct val="20000"/>
        </a:spcBef>
        <a:buClr>
          <a:schemeClr val="accent1">
            <a:lumMod val="60000"/>
            <a:lumOff val="40000"/>
          </a:schemeClr>
        </a:buClr>
        <a:buSzPct val="60000"/>
        <a:buFont typeface="HiraginoSans-W3" charset="-128"/>
        <a:buChar char="▷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272" userDrawn="1">
          <p15:clr>
            <a:srgbClr val="F26B43"/>
          </p15:clr>
        </p15:guide>
        <p15:guide id="5" orient="horz" pos="408" userDrawn="1">
          <p15:clr>
            <a:srgbClr val="F26B43"/>
          </p15:clr>
        </p15:guide>
        <p15:guide id="6" orient="horz" pos="3912" userDrawn="1">
          <p15:clr>
            <a:srgbClr val="F26B43"/>
          </p15:clr>
        </p15:guide>
        <p15:guide id="7" orient="horz" pos="1080" userDrawn="1">
          <p15:clr>
            <a:srgbClr val="F26B43"/>
          </p15:clr>
        </p15:guide>
        <p15:guide id="8" pos="408" userDrawn="1">
          <p15:clr>
            <a:srgbClr val="F26B43"/>
          </p15:clr>
        </p15:guide>
        <p15:guide id="9" orient="horz" pos="1440" userDrawn="1">
          <p15:clr>
            <a:srgbClr val="F26B43"/>
          </p15:clr>
        </p15:guide>
        <p15:guide id="10" orient="horz" pos="2880" userDrawn="1">
          <p15:clr>
            <a:srgbClr val="F26B43"/>
          </p15:clr>
        </p15:guide>
        <p15:guide id="11" pos="2568" userDrawn="1">
          <p15:clr>
            <a:srgbClr val="F26B43"/>
          </p15:clr>
        </p15:guide>
        <p15:guide id="12" pos="511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4920" userDrawn="1">
          <p15:clr>
            <a:srgbClr val="F26B43"/>
          </p15:clr>
        </p15:guide>
        <p15:guide id="15" orient="horz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yun/dpdk-ans" TargetMode="Externa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615936-9A24-424C-A74F-AE6DF56708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D985C-B80B-4299-9613-056D35B82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041" y="3812393"/>
            <a:ext cx="6927252" cy="170258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April 2019</a:t>
            </a:r>
          </a:p>
          <a:p>
            <a:pPr>
              <a:buNone/>
            </a:pPr>
            <a:r>
              <a:rPr lang="en-US" dirty="0"/>
              <a:t>Murali </a:t>
            </a:r>
            <a:r>
              <a:rPr lang="en-US" dirty="0" err="1"/>
              <a:t>Bommana</a:t>
            </a:r>
            <a:r>
              <a:rPr lang="en-US" dirty="0"/>
              <a:t> &amp; Naveed </a:t>
            </a:r>
            <a:r>
              <a:rPr lang="en-US" dirty="0" err="1"/>
              <a:t>Cochinwala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A0AFF-310D-43C9-8F66-CE35BF71B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41" y="2049235"/>
            <a:ext cx="9288771" cy="1481781"/>
          </a:xfrm>
        </p:spPr>
        <p:txBody>
          <a:bodyPr/>
          <a:lstStyle/>
          <a:p>
            <a:r>
              <a:rPr lang="en-US" dirty="0"/>
              <a:t>NFV and GSMART Refresh Architecture  </a:t>
            </a:r>
          </a:p>
        </p:txBody>
      </p:sp>
    </p:spTree>
    <p:extLst>
      <p:ext uri="{BB962C8B-B14F-4D97-AF65-F5344CB8AC3E}">
        <p14:creationId xmlns:p14="http://schemas.microsoft.com/office/powerpoint/2010/main" val="179942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98B97C-91C0-2B4C-88B6-708AD0EFD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94076"/>
              </p:ext>
            </p:extLst>
          </p:nvPr>
        </p:nvGraphicFramePr>
        <p:xfrm>
          <a:off x="448733" y="857250"/>
          <a:ext cx="11277600" cy="569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83">
                  <a:extLst>
                    <a:ext uri="{9D8B030D-6E8A-4147-A177-3AD203B41FA5}">
                      <a16:colId xmlns:a16="http://schemas.microsoft.com/office/drawing/2014/main" val="1471530027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1015582913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357049033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3304537969"/>
                    </a:ext>
                  </a:extLst>
                </a:gridCol>
                <a:gridCol w="2719917">
                  <a:extLst>
                    <a:ext uri="{9D8B030D-6E8A-4147-A177-3AD203B41FA5}">
                      <a16:colId xmlns:a16="http://schemas.microsoft.com/office/drawing/2014/main" val="587362738"/>
                    </a:ext>
                  </a:extLst>
                </a:gridCol>
              </a:tblGrid>
              <a:tr h="1156369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NFV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Reusable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 for Reuse with GS Refresh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84507"/>
                  </a:ext>
                </a:extLst>
              </a:tr>
              <a:tr h="629103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SAIL LIB with</a:t>
                      </a:r>
                    </a:p>
                    <a:p>
                      <a:r>
                        <a:rPr lang="en-US" sz="2000" baseline="0" dirty="0"/>
                        <a:t>DPDK Plugin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 NFV – Data Path</a:t>
                      </a:r>
                    </a:p>
                    <a:p>
                      <a:r>
                        <a:rPr lang="en-US" sz="2000" baseline="0" dirty="0"/>
                        <a:t>(to build apps)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Needs some enhancements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38445"/>
                  </a:ext>
                </a:extLst>
              </a:tr>
              <a:tr h="902627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CFG MGR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NFV -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Needs to integrate with Embedded Infra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Translation from embedded config to </a:t>
                      </a:r>
                      <a:r>
                        <a:rPr lang="en-US" sz="2000" baseline="0" dirty="0" err="1"/>
                        <a:t>nfv</a:t>
                      </a:r>
                      <a:r>
                        <a:rPr lang="en-US" sz="2000" baseline="0" dirty="0"/>
                        <a:t> 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145677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Rest API for CFG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NFV -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35236"/>
                  </a:ext>
                </a:extLst>
              </a:tr>
              <a:tr h="461282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Python Client for CFG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NFV -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80518"/>
                  </a:ext>
                </a:extLst>
              </a:tr>
              <a:tr h="629103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CLI for CFG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NFV -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Yes (for dev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38650"/>
                  </a:ext>
                </a:extLst>
              </a:tr>
              <a:tr h="355580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NFV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45204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A9D9-749B-C349-811E-E38A9124B62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CEFAE9-3C29-8D4B-A9A6-1FF81E7A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4" y="0"/>
            <a:ext cx="10217370" cy="857250"/>
          </a:xfrm>
        </p:spPr>
        <p:txBody>
          <a:bodyPr/>
          <a:lstStyle/>
          <a:p>
            <a:r>
              <a:rPr lang="en-US" dirty="0"/>
              <a:t>Reusable Software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233879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870D-6C93-9642-BF93-13DCEF0ADB0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E92B0-6174-D740-97FD-8239E757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30" y="155556"/>
            <a:ext cx="10217370" cy="483451"/>
          </a:xfrm>
        </p:spPr>
        <p:txBody>
          <a:bodyPr/>
          <a:lstStyle/>
          <a:p>
            <a:r>
              <a:rPr lang="en-US" dirty="0"/>
              <a:t>Embedded System Configuration Flow – how to reuse NFV CFG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046CB-424B-7B43-9FFE-E541025C660D}"/>
              </a:ext>
            </a:extLst>
          </p:cNvPr>
          <p:cNvSpPr/>
          <p:nvPr/>
        </p:nvSpPr>
        <p:spPr>
          <a:xfrm>
            <a:off x="652460" y="1272505"/>
            <a:ext cx="1471613" cy="5000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      FM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A3C0A-A592-FA49-BD79-C6CB6F9F4879}"/>
              </a:ext>
            </a:extLst>
          </p:cNvPr>
          <p:cNvSpPr/>
          <p:nvPr/>
        </p:nvSpPr>
        <p:spPr>
          <a:xfrm>
            <a:off x="6828961" y="2516658"/>
            <a:ext cx="4897372" cy="3551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D9973B-887B-D940-9A77-214C7A480CEB}"/>
              </a:ext>
            </a:extLst>
          </p:cNvPr>
          <p:cNvCxnSpPr>
            <a:endCxn id="11" idx="0"/>
          </p:cNvCxnSpPr>
          <p:nvPr/>
        </p:nvCxnSpPr>
        <p:spPr>
          <a:xfrm>
            <a:off x="1374524" y="1796612"/>
            <a:ext cx="0" cy="838403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24FCE6-B8E8-9E46-95DC-492388B8A1E0}"/>
              </a:ext>
            </a:extLst>
          </p:cNvPr>
          <p:cNvGrpSpPr/>
          <p:nvPr/>
        </p:nvGrpSpPr>
        <p:grpSpPr>
          <a:xfrm>
            <a:off x="419987" y="2635015"/>
            <a:ext cx="5703142" cy="3429000"/>
            <a:chOff x="1302585" y="2639657"/>
            <a:chExt cx="5703142" cy="3429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1A4503-D549-3A40-B3AF-491A3B7637EB}"/>
                </a:ext>
              </a:extLst>
            </p:cNvPr>
            <p:cNvSpPr/>
            <p:nvPr/>
          </p:nvSpPr>
          <p:spPr>
            <a:xfrm>
              <a:off x="1302585" y="2639657"/>
              <a:ext cx="5703142" cy="342900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372A5C-08E9-B548-B40F-43B66004C683}"/>
                </a:ext>
              </a:extLst>
            </p:cNvPr>
            <p:cNvSpPr/>
            <p:nvPr/>
          </p:nvSpPr>
          <p:spPr>
            <a:xfrm>
              <a:off x="3413865" y="3651842"/>
              <a:ext cx="1499098" cy="511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     </a:t>
              </a:r>
              <a:r>
                <a:rPr lang="en-US" dirty="0" err="1">
                  <a:solidFill>
                    <a:schemeClr val="tx1"/>
                  </a:solidFill>
                </a:rPr>
                <a:t>mgmtd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B63E95-B6EE-4041-A99F-9C781B4972A0}"/>
                </a:ext>
              </a:extLst>
            </p:cNvPr>
            <p:cNvSpPr/>
            <p:nvPr/>
          </p:nvSpPr>
          <p:spPr>
            <a:xfrm>
              <a:off x="1507573" y="2639657"/>
              <a:ext cx="1499098" cy="511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       CLI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DB527B-15F3-9343-B146-330F9C5752BA}"/>
                </a:ext>
              </a:extLst>
            </p:cNvPr>
            <p:cNvSpPr/>
            <p:nvPr/>
          </p:nvSpPr>
          <p:spPr>
            <a:xfrm>
              <a:off x="3413865" y="2639657"/>
              <a:ext cx="1499098" cy="511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      UGW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75F539-A0C9-A546-B554-70E27CCDC76F}"/>
                </a:ext>
              </a:extLst>
            </p:cNvPr>
            <p:cNvSpPr/>
            <p:nvPr/>
          </p:nvSpPr>
          <p:spPr>
            <a:xfrm>
              <a:off x="1678781" y="4788976"/>
              <a:ext cx="1735084" cy="4649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 err="1">
                  <a:solidFill>
                    <a:schemeClr val="tx1"/>
                  </a:solidFill>
                </a:rPr>
                <a:t>netdevd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E2732-E0AE-F64D-9BF9-7E9A7D07A38E}"/>
                </a:ext>
              </a:extLst>
            </p:cNvPr>
            <p:cNvSpPr/>
            <p:nvPr/>
          </p:nvSpPr>
          <p:spPr>
            <a:xfrm>
              <a:off x="5428880" y="4679895"/>
              <a:ext cx="1327890" cy="4649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chemeClr val="tx1"/>
                  </a:solidFill>
                </a:rPr>
                <a:t>   </a:t>
              </a:r>
              <a:r>
                <a:rPr lang="en-US" dirty="0" err="1">
                  <a:solidFill>
                    <a:schemeClr val="tx1"/>
                  </a:solidFill>
                </a:rPr>
                <a:t>gsd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AF09E2-8D82-CF4A-AB65-26EE25B5D279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3006671" y="2895379"/>
              <a:ext cx="407194" cy="0"/>
            </a:xfrm>
            <a:prstGeom prst="straightConnector1">
              <a:avLst/>
            </a:prstGeom>
            <a:ln w="25400" cmpd="sng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FFF7B1-6C8D-8746-A6E2-8A63A1C727D5}"/>
                </a:ext>
              </a:extLst>
            </p:cNvPr>
            <p:cNvCxnSpPr/>
            <p:nvPr/>
          </p:nvCxnSpPr>
          <p:spPr>
            <a:xfrm>
              <a:off x="3006671" y="3151101"/>
              <a:ext cx="743919" cy="500741"/>
            </a:xfrm>
            <a:prstGeom prst="straightConnector1">
              <a:avLst/>
            </a:prstGeom>
            <a:ln w="25400" cmpd="sng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372125-5FD4-614B-877B-A2B876B8DD82}"/>
                </a:ext>
              </a:extLst>
            </p:cNvPr>
            <p:cNvCxnSpPr/>
            <p:nvPr/>
          </p:nvCxnSpPr>
          <p:spPr>
            <a:xfrm flipH="1">
              <a:off x="2546323" y="4163286"/>
              <a:ext cx="1328253" cy="625690"/>
            </a:xfrm>
            <a:prstGeom prst="straightConnector1">
              <a:avLst/>
            </a:prstGeom>
            <a:ln w="25400" cmpd="sng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EC0E1BD-E33A-7748-87BF-7F0559B27AA8}"/>
                </a:ext>
              </a:extLst>
            </p:cNvPr>
            <p:cNvCxnSpPr/>
            <p:nvPr/>
          </p:nvCxnSpPr>
          <p:spPr>
            <a:xfrm>
              <a:off x="4723048" y="4163286"/>
              <a:ext cx="1166308" cy="541622"/>
            </a:xfrm>
            <a:prstGeom prst="straightConnector1">
              <a:avLst/>
            </a:prstGeom>
            <a:ln w="25400" cmpd="sng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6351DDC-9247-5E4C-A154-D9199C18E0B3}"/>
              </a:ext>
            </a:extLst>
          </p:cNvPr>
          <p:cNvSpPr/>
          <p:nvPr/>
        </p:nvSpPr>
        <p:spPr>
          <a:xfrm>
            <a:off x="7046302" y="4719233"/>
            <a:ext cx="1146875" cy="46494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1763F3-8ADA-554F-9465-872CA51ED1AE}"/>
              </a:ext>
            </a:extLst>
          </p:cNvPr>
          <p:cNvSpPr/>
          <p:nvPr/>
        </p:nvSpPr>
        <p:spPr>
          <a:xfrm>
            <a:off x="10083936" y="4603589"/>
            <a:ext cx="1493629" cy="6456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NFG CFG MGR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0598A9-1F37-4847-A90C-96D13A774974}"/>
              </a:ext>
            </a:extLst>
          </p:cNvPr>
          <p:cNvSpPr/>
          <p:nvPr/>
        </p:nvSpPr>
        <p:spPr>
          <a:xfrm>
            <a:off x="8787480" y="4150894"/>
            <a:ext cx="774962" cy="1633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B3AC7A-37EF-4644-80C8-4AB7C1562119}"/>
              </a:ext>
            </a:extLst>
          </p:cNvPr>
          <p:cNvSpPr txBox="1"/>
          <p:nvPr/>
        </p:nvSpPr>
        <p:spPr>
          <a:xfrm>
            <a:off x="8418352" y="5783108"/>
            <a:ext cx="20147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TRANSLATOR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BF322D-9BD6-AC47-8F8F-4F7760028914}"/>
              </a:ext>
            </a:extLst>
          </p:cNvPr>
          <p:cNvCxnSpPr>
            <a:cxnSpLocks/>
            <a:stCxn id="26" idx="6"/>
            <a:endCxn id="28" idx="1"/>
          </p:cNvCxnSpPr>
          <p:nvPr/>
        </p:nvCxnSpPr>
        <p:spPr>
          <a:xfrm>
            <a:off x="8193177" y="4951708"/>
            <a:ext cx="594303" cy="15726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0F9220-E514-974A-8FD4-6D63B1C0F0C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562442" y="4967434"/>
            <a:ext cx="521494" cy="28875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67E119-3E2C-6841-85B4-0A5BF0512EFE}"/>
              </a:ext>
            </a:extLst>
          </p:cNvPr>
          <p:cNvSpPr txBox="1"/>
          <p:nvPr/>
        </p:nvSpPr>
        <p:spPr>
          <a:xfrm>
            <a:off x="7675708" y="3961602"/>
            <a:ext cx="13074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GSGROUPS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GSOPS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VPORTS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ECC4BD-4DCF-0B47-906E-4B71C18428EF}"/>
              </a:ext>
            </a:extLst>
          </p:cNvPr>
          <p:cNvSpPr txBox="1"/>
          <p:nvPr/>
        </p:nvSpPr>
        <p:spPr>
          <a:xfrm>
            <a:off x="9611919" y="3923325"/>
            <a:ext cx="13074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Links/channels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Maps/rules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Table, </a:t>
            </a:r>
            <a:r>
              <a:rPr lang="en-US" sz="1200" dirty="0" err="1">
                <a:solidFill>
                  <a:schemeClr val="bg1"/>
                </a:solidFill>
              </a:rPr>
              <a:t>etc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etc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F55C9A-9DF8-6247-8027-AD80457C5F48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>
            <a:off x="5874172" y="4907728"/>
            <a:ext cx="1172130" cy="43980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D0CB6D-C3C7-4D43-B9AB-527C9E1E3447}"/>
              </a:ext>
            </a:extLst>
          </p:cNvPr>
          <p:cNvSpPr txBox="1"/>
          <p:nvPr/>
        </p:nvSpPr>
        <p:spPr>
          <a:xfrm>
            <a:off x="7260031" y="2246837"/>
            <a:ext cx="21387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GS Card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3747F0-EE92-A947-BFE1-C710D9742B3C}"/>
              </a:ext>
            </a:extLst>
          </p:cNvPr>
          <p:cNvSpPr txBox="1"/>
          <p:nvPr/>
        </p:nvSpPr>
        <p:spPr>
          <a:xfrm>
            <a:off x="3020392" y="2286674"/>
            <a:ext cx="21387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19229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81E381-8D30-9A49-9938-316C05748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45487"/>
              </p:ext>
            </p:extLst>
          </p:nvPr>
        </p:nvGraphicFramePr>
        <p:xfrm>
          <a:off x="457197" y="577735"/>
          <a:ext cx="10459330" cy="645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37">
                  <a:extLst>
                    <a:ext uri="{9D8B030D-6E8A-4147-A177-3AD203B41FA5}">
                      <a16:colId xmlns:a16="http://schemas.microsoft.com/office/drawing/2014/main" val="1572690503"/>
                    </a:ext>
                  </a:extLst>
                </a:gridCol>
                <a:gridCol w="1878097">
                  <a:extLst>
                    <a:ext uri="{9D8B030D-6E8A-4147-A177-3AD203B41FA5}">
                      <a16:colId xmlns:a16="http://schemas.microsoft.com/office/drawing/2014/main" val="101446638"/>
                    </a:ext>
                  </a:extLst>
                </a:gridCol>
                <a:gridCol w="3000090">
                  <a:extLst>
                    <a:ext uri="{9D8B030D-6E8A-4147-A177-3AD203B41FA5}">
                      <a16:colId xmlns:a16="http://schemas.microsoft.com/office/drawing/2014/main" val="3944638833"/>
                    </a:ext>
                  </a:extLst>
                </a:gridCol>
                <a:gridCol w="1555782">
                  <a:extLst>
                    <a:ext uri="{9D8B030D-6E8A-4147-A177-3AD203B41FA5}">
                      <a16:colId xmlns:a16="http://schemas.microsoft.com/office/drawing/2014/main" val="3046239736"/>
                    </a:ext>
                  </a:extLst>
                </a:gridCol>
                <a:gridCol w="3559124">
                  <a:extLst>
                    <a:ext uri="{9D8B030D-6E8A-4147-A177-3AD203B41FA5}">
                      <a16:colId xmlns:a16="http://schemas.microsoft.com/office/drawing/2014/main" val="806507805"/>
                    </a:ext>
                  </a:extLst>
                </a:gridCol>
              </a:tblGrid>
              <a:tr h="851968">
                <a:tc>
                  <a:txBody>
                    <a:bodyPr/>
                    <a:lstStyle/>
                    <a:p>
                      <a:r>
                        <a:rPr lang="en-US" sz="2000" dirty="0"/>
                        <a:t>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Components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49589"/>
                  </a:ext>
                </a:extLst>
              </a:tr>
              <a:tr h="2092997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NFV based </a:t>
                      </a:r>
                      <a:r>
                        <a:rPr lang="en-US" sz="1400" dirty="0" err="1"/>
                        <a:t>Vseries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SAIL LIB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NFV CFG MGR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Controller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Python Client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5.8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Originally Planned Development for NFV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48456"/>
                  </a:ext>
                </a:extLst>
              </a:tr>
              <a:tr h="325970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NFV Infra for GS 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SAIL LIB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CLI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(NFV) CFG MGR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Controller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Python Client</a:t>
                      </a:r>
                      <a:endParaRPr lang="en-US" sz="1400" dirty="0">
                        <a:solidFill>
                          <a:srgbClr val="0070C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Q4  2019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Q1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GS App Development should be able to start with SAIL support for GS Refresh, and using </a:t>
                      </a:r>
                      <a:r>
                        <a:rPr lang="en-US" sz="1400" dirty="0" err="1"/>
                        <a:t>cmd</a:t>
                      </a:r>
                      <a:r>
                        <a:rPr lang="en-US" sz="1400" dirty="0"/>
                        <a:t> line to start/stop GS apps thru Linux shell.</a:t>
                      </a:r>
                    </a:p>
                    <a:p>
                      <a:r>
                        <a:rPr lang="en-US" sz="1400" dirty="0"/>
                        <a:t>Could also use provided CLI (if needed).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Configuration thru FM/CLI-&gt;CC-&gt;GS</a:t>
                      </a:r>
                    </a:p>
                    <a:p>
                      <a:r>
                        <a:rPr lang="en-US" sz="1400" dirty="0"/>
                        <a:t>Embedded to be provided in Q1 of 2020.</a:t>
                      </a:r>
                    </a:p>
                    <a:p>
                      <a:r>
                        <a:rPr lang="en-US" sz="1400" dirty="0"/>
                        <a:t>This should not prevent/block anyone.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60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07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2D8BEA4-C3BB-0D45-BC2A-F5989720AF62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F5B2-B173-CF4A-A00F-CA2DB8A94E6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Portable Apps</a:t>
            </a:r>
          </a:p>
          <a:p>
            <a:pPr lvl="1"/>
            <a:r>
              <a:rPr lang="en-US" dirty="0"/>
              <a:t>Platform Independent GS Applications – Write once and recompile for platforms</a:t>
            </a:r>
          </a:p>
          <a:p>
            <a:pPr lvl="1"/>
            <a:r>
              <a:rPr lang="en-US" dirty="0"/>
              <a:t>Use Hardware Accelerators when available</a:t>
            </a:r>
          </a:p>
          <a:p>
            <a:r>
              <a:rPr lang="en-US" dirty="0"/>
              <a:t>Flexible App model</a:t>
            </a:r>
          </a:p>
          <a:p>
            <a:pPr lvl="1"/>
            <a:r>
              <a:rPr lang="en-US" dirty="0"/>
              <a:t>Provide building blocks for complex Application Arrangements</a:t>
            </a:r>
          </a:p>
          <a:p>
            <a:pPr lvl="1"/>
            <a:r>
              <a:rPr lang="en-US" dirty="0"/>
              <a:t>Efficient Application Chaining</a:t>
            </a:r>
          </a:p>
          <a:p>
            <a:pPr lvl="1"/>
            <a:r>
              <a:rPr lang="en-US" dirty="0"/>
              <a:t>Platform for 3rd party Applications</a:t>
            </a:r>
          </a:p>
          <a:p>
            <a:r>
              <a:rPr lang="en-US" dirty="0"/>
              <a:t>Rearchitect Core GS Infrastructure</a:t>
            </a:r>
          </a:p>
          <a:p>
            <a:pPr lvl="1"/>
            <a:r>
              <a:rPr lang="en-US" dirty="0"/>
              <a:t>Efficient Resource Management – Buffers, Memory, Packet Pools</a:t>
            </a:r>
          </a:p>
          <a:p>
            <a:pPr lvl="1"/>
            <a:r>
              <a:rPr lang="en-US" dirty="0"/>
              <a:t>Code Reuse – Abstracted libraries for common functions like TCP/IP Reassembly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CD25A-5FE6-E84E-B1CB-2DCCED12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 Architecture Objectives</a:t>
            </a:r>
          </a:p>
        </p:txBody>
      </p:sp>
    </p:spTree>
    <p:extLst>
      <p:ext uri="{BB962C8B-B14F-4D97-AF65-F5344CB8AC3E}">
        <p14:creationId xmlns:p14="http://schemas.microsoft.com/office/powerpoint/2010/main" val="30990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A2FE-F60F-3E4B-ACAE-B0A53FE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89" y="130371"/>
            <a:ext cx="10906130" cy="500201"/>
          </a:xfrm>
        </p:spPr>
        <p:txBody>
          <a:bodyPr/>
          <a:lstStyle/>
          <a:p>
            <a:r>
              <a:rPr lang="en-US" dirty="0" err="1"/>
              <a:t>GigaSMART</a:t>
            </a:r>
            <a:r>
              <a:rPr lang="en-US" dirty="0"/>
              <a:t> Refresh -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577A2-0855-794A-A201-37C269597597}"/>
              </a:ext>
            </a:extLst>
          </p:cNvPr>
          <p:cNvSpPr/>
          <p:nvPr/>
        </p:nvSpPr>
        <p:spPr>
          <a:xfrm>
            <a:off x="165187" y="3207873"/>
            <a:ext cx="11560920" cy="214999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C690D9-BB53-104A-9A32-FECEF767CF05}"/>
              </a:ext>
            </a:extLst>
          </p:cNvPr>
          <p:cNvCxnSpPr>
            <a:cxnSpLocks/>
          </p:cNvCxnSpPr>
          <p:nvPr/>
        </p:nvCxnSpPr>
        <p:spPr>
          <a:xfrm>
            <a:off x="5162612" y="5289300"/>
            <a:ext cx="0" cy="539396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1016A0-C11A-3748-A622-0AEB1305401E}"/>
              </a:ext>
            </a:extLst>
          </p:cNvPr>
          <p:cNvCxnSpPr>
            <a:cxnSpLocks/>
          </p:cNvCxnSpPr>
          <p:nvPr/>
        </p:nvCxnSpPr>
        <p:spPr>
          <a:xfrm>
            <a:off x="3262162" y="5266044"/>
            <a:ext cx="0" cy="555757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AD1D4B-1730-664B-8CA8-2A9C66ABB8F4}"/>
              </a:ext>
            </a:extLst>
          </p:cNvPr>
          <p:cNvSpPr txBox="1"/>
          <p:nvPr/>
        </p:nvSpPr>
        <p:spPr>
          <a:xfrm>
            <a:off x="2981803" y="5869060"/>
            <a:ext cx="895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Tapped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A9C4A-5781-654F-A82A-C0C57BCF6F16}"/>
              </a:ext>
            </a:extLst>
          </p:cNvPr>
          <p:cNvSpPr txBox="1"/>
          <p:nvPr/>
        </p:nvSpPr>
        <p:spPr>
          <a:xfrm>
            <a:off x="4863803" y="5869060"/>
            <a:ext cx="10614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Tunneled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06F88-2F5E-2541-BCD7-6AB2E92D2D9A}"/>
              </a:ext>
            </a:extLst>
          </p:cNvPr>
          <p:cNvSpPr/>
          <p:nvPr/>
        </p:nvSpPr>
        <p:spPr>
          <a:xfrm>
            <a:off x="4468652" y="4217479"/>
            <a:ext cx="1901896" cy="45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Tunnel Processing</a:t>
            </a:r>
            <a:r>
              <a:rPr lang="en-US" sz="1400" baseline="30000" dirty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EA2C6B-F766-1F48-B568-8264945AFE4B}"/>
              </a:ext>
            </a:extLst>
          </p:cNvPr>
          <p:cNvCxnSpPr>
            <a:cxnSpLocks/>
          </p:cNvCxnSpPr>
          <p:nvPr/>
        </p:nvCxnSpPr>
        <p:spPr>
          <a:xfrm>
            <a:off x="3680105" y="2219244"/>
            <a:ext cx="0" cy="914399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EFF538-C82D-8241-B4D0-FC7E92399700}"/>
              </a:ext>
            </a:extLst>
          </p:cNvPr>
          <p:cNvCxnSpPr>
            <a:cxnSpLocks/>
          </p:cNvCxnSpPr>
          <p:nvPr/>
        </p:nvCxnSpPr>
        <p:spPr>
          <a:xfrm>
            <a:off x="4805632" y="2219244"/>
            <a:ext cx="8432" cy="926882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F0438-CE7D-CB4F-909B-B5600B4E5E60}"/>
              </a:ext>
            </a:extLst>
          </p:cNvPr>
          <p:cNvSpPr txBox="1"/>
          <p:nvPr/>
        </p:nvSpPr>
        <p:spPr>
          <a:xfrm>
            <a:off x="3718058" y="2507454"/>
            <a:ext cx="6462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Raw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0E1C5-6D40-9C4E-B6DB-A80EA0846301}"/>
              </a:ext>
            </a:extLst>
          </p:cNvPr>
          <p:cNvSpPr txBox="1"/>
          <p:nvPr/>
        </p:nvSpPr>
        <p:spPr>
          <a:xfrm flipH="1">
            <a:off x="4911290" y="2456524"/>
            <a:ext cx="8654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TCP/IP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899E3-88C1-A74F-9ABF-9C3C13C0F07C}"/>
              </a:ext>
            </a:extLst>
          </p:cNvPr>
          <p:cNvSpPr/>
          <p:nvPr/>
        </p:nvSpPr>
        <p:spPr>
          <a:xfrm flipH="1">
            <a:off x="2889998" y="3312839"/>
            <a:ext cx="908633" cy="671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Non-IP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BD323C-26AB-8845-9FAB-EE8100F9EAB1}"/>
              </a:ext>
            </a:extLst>
          </p:cNvPr>
          <p:cNvSpPr/>
          <p:nvPr/>
        </p:nvSpPr>
        <p:spPr>
          <a:xfrm flipH="1">
            <a:off x="3798631" y="3312839"/>
            <a:ext cx="1856819" cy="671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Passive Receive TCP/IP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Incl</a:t>
            </a:r>
            <a:r>
              <a:rPr lang="en-US" sz="1400" dirty="0">
                <a:solidFill>
                  <a:schemeClr val="bg1"/>
                </a:solidFill>
              </a:rPr>
              <a:t> Reassembly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DEB99-2007-BE41-9A71-A48F7AF4C672}"/>
              </a:ext>
            </a:extLst>
          </p:cNvPr>
          <p:cNvCxnSpPr>
            <a:cxnSpLocks/>
          </p:cNvCxnSpPr>
          <p:nvPr/>
        </p:nvCxnSpPr>
        <p:spPr>
          <a:xfrm>
            <a:off x="5890192" y="2250567"/>
            <a:ext cx="0" cy="3769879"/>
          </a:xfrm>
          <a:prstGeom prst="line">
            <a:avLst/>
          </a:prstGeom>
          <a:ln w="25400" cmpd="sng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14F944-2216-3E47-85A2-C302297905EA}"/>
              </a:ext>
            </a:extLst>
          </p:cNvPr>
          <p:cNvSpPr txBox="1"/>
          <p:nvPr/>
        </p:nvSpPr>
        <p:spPr>
          <a:xfrm>
            <a:off x="5565190" y="5346283"/>
            <a:ext cx="3919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50B017-3A32-5744-971F-9EDF2E608BDA}"/>
              </a:ext>
            </a:extLst>
          </p:cNvPr>
          <p:cNvSpPr txBox="1"/>
          <p:nvPr/>
        </p:nvSpPr>
        <p:spPr>
          <a:xfrm>
            <a:off x="5945647" y="5335749"/>
            <a:ext cx="3899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E023C7-B0EB-984D-B475-6D441D4C4F16}"/>
              </a:ext>
            </a:extLst>
          </p:cNvPr>
          <p:cNvCxnSpPr>
            <a:cxnSpLocks/>
          </p:cNvCxnSpPr>
          <p:nvPr/>
        </p:nvCxnSpPr>
        <p:spPr>
          <a:xfrm flipV="1">
            <a:off x="6461596" y="2250567"/>
            <a:ext cx="0" cy="914399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235E32-2168-6448-9824-6B07D01C25DE}"/>
              </a:ext>
            </a:extLst>
          </p:cNvPr>
          <p:cNvCxnSpPr>
            <a:cxnSpLocks/>
          </p:cNvCxnSpPr>
          <p:nvPr/>
        </p:nvCxnSpPr>
        <p:spPr>
          <a:xfrm flipV="1">
            <a:off x="6377017" y="5316676"/>
            <a:ext cx="0" cy="535838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1A43B3-C5CB-0545-993E-9F2E6EE63899}"/>
              </a:ext>
            </a:extLst>
          </p:cNvPr>
          <p:cNvCxnSpPr>
            <a:cxnSpLocks/>
          </p:cNvCxnSpPr>
          <p:nvPr/>
        </p:nvCxnSpPr>
        <p:spPr>
          <a:xfrm flipV="1">
            <a:off x="7067610" y="5310788"/>
            <a:ext cx="0" cy="578312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E1E505-1F12-D04F-B2D7-56C32CEBA8DF}"/>
              </a:ext>
            </a:extLst>
          </p:cNvPr>
          <p:cNvSpPr txBox="1"/>
          <p:nvPr/>
        </p:nvSpPr>
        <p:spPr>
          <a:xfrm>
            <a:off x="6017643" y="5859613"/>
            <a:ext cx="10707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Tunneled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DA7AB4-9112-6746-9FE2-4DFB0F221EF4}"/>
              </a:ext>
            </a:extLst>
          </p:cNvPr>
          <p:cNvSpPr txBox="1"/>
          <p:nvPr/>
        </p:nvSpPr>
        <p:spPr>
          <a:xfrm>
            <a:off x="6912002" y="5956996"/>
            <a:ext cx="8175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Direct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Attached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045BCC-FA67-0B4D-87E3-2B33F84FB523}"/>
              </a:ext>
            </a:extLst>
          </p:cNvPr>
          <p:cNvSpPr txBox="1"/>
          <p:nvPr/>
        </p:nvSpPr>
        <p:spPr>
          <a:xfrm>
            <a:off x="6497019" y="2443069"/>
            <a:ext cx="7729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Tx Data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13839B-5C1A-8B4A-9E69-56943BC2FE13}"/>
              </a:ext>
            </a:extLst>
          </p:cNvPr>
          <p:cNvCxnSpPr>
            <a:cxnSpLocks/>
          </p:cNvCxnSpPr>
          <p:nvPr/>
        </p:nvCxnSpPr>
        <p:spPr>
          <a:xfrm>
            <a:off x="8017020" y="835817"/>
            <a:ext cx="0" cy="5007413"/>
          </a:xfrm>
          <a:prstGeom prst="line">
            <a:avLst/>
          </a:prstGeom>
          <a:ln w="25400" cmpd="sng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B8F344-0B58-9540-8DDF-914D9140EB7F}"/>
              </a:ext>
            </a:extLst>
          </p:cNvPr>
          <p:cNvSpPr txBox="1"/>
          <p:nvPr/>
        </p:nvSpPr>
        <p:spPr>
          <a:xfrm>
            <a:off x="7300794" y="5453076"/>
            <a:ext cx="5526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OOB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2F64CD-8EF2-A94D-B0DC-77207C851515}"/>
              </a:ext>
            </a:extLst>
          </p:cNvPr>
          <p:cNvSpPr txBox="1"/>
          <p:nvPr/>
        </p:nvSpPr>
        <p:spPr>
          <a:xfrm>
            <a:off x="8045595" y="5450268"/>
            <a:ext cx="6769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inline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CC0B83-8ACF-A645-8E0C-82EB1AF5CBE2}"/>
              </a:ext>
            </a:extLst>
          </p:cNvPr>
          <p:cNvSpPr/>
          <p:nvPr/>
        </p:nvSpPr>
        <p:spPr>
          <a:xfrm>
            <a:off x="7488019" y="3339523"/>
            <a:ext cx="1058001" cy="1269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Buffers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Timers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Locks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AAD032-11A0-8346-8D74-FB4C908D66A7}"/>
              </a:ext>
            </a:extLst>
          </p:cNvPr>
          <p:cNvCxnSpPr>
            <a:cxnSpLocks/>
          </p:cNvCxnSpPr>
          <p:nvPr/>
        </p:nvCxnSpPr>
        <p:spPr>
          <a:xfrm>
            <a:off x="10071945" y="2250567"/>
            <a:ext cx="0" cy="914399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18C5AB-9F64-A044-B8BC-14BABC7F74E3}"/>
              </a:ext>
            </a:extLst>
          </p:cNvPr>
          <p:cNvSpPr txBox="1"/>
          <p:nvPr/>
        </p:nvSpPr>
        <p:spPr>
          <a:xfrm>
            <a:off x="10201612" y="2479787"/>
            <a:ext cx="1001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Inline </a:t>
            </a:r>
            <a:r>
              <a:rPr lang="en-US" sz="1600" dirty="0" err="1">
                <a:solidFill>
                  <a:schemeClr val="bg1"/>
                </a:solidFill>
              </a:rPr>
              <a:t>Pkts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9EF5DC-6E70-3642-A59E-BC9EFF044BE2}"/>
              </a:ext>
            </a:extLst>
          </p:cNvPr>
          <p:cNvSpPr/>
          <p:nvPr/>
        </p:nvSpPr>
        <p:spPr>
          <a:xfrm>
            <a:off x="2866923" y="4789737"/>
            <a:ext cx="8686907" cy="429181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DPDK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90C4E0-B7A1-E146-967F-5B680AAD7758}"/>
              </a:ext>
            </a:extLst>
          </p:cNvPr>
          <p:cNvSpPr/>
          <p:nvPr/>
        </p:nvSpPr>
        <p:spPr>
          <a:xfrm>
            <a:off x="3400425" y="1001798"/>
            <a:ext cx="4053979" cy="912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OOB Apps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A386C7-956E-E84D-9690-29BAB54A1689}"/>
              </a:ext>
            </a:extLst>
          </p:cNvPr>
          <p:cNvSpPr/>
          <p:nvPr/>
        </p:nvSpPr>
        <p:spPr>
          <a:xfrm>
            <a:off x="8553119" y="1006766"/>
            <a:ext cx="2676856" cy="912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Inline Apps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2EBAE3-5AB6-9A44-B3AC-E4D5CD1DF252}"/>
              </a:ext>
            </a:extLst>
          </p:cNvPr>
          <p:cNvSpPr/>
          <p:nvPr/>
        </p:nvSpPr>
        <p:spPr>
          <a:xfrm>
            <a:off x="10521593" y="1383830"/>
            <a:ext cx="681072" cy="2601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BCA9A8-B922-8D47-A70A-6997565884C5}"/>
              </a:ext>
            </a:extLst>
          </p:cNvPr>
          <p:cNvSpPr/>
          <p:nvPr/>
        </p:nvSpPr>
        <p:spPr>
          <a:xfrm>
            <a:off x="10521592" y="1655597"/>
            <a:ext cx="681073" cy="25181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204E65-6200-814C-B1D9-C501043928A5}"/>
              </a:ext>
            </a:extLst>
          </p:cNvPr>
          <p:cNvCxnSpPr>
            <a:cxnSpLocks/>
          </p:cNvCxnSpPr>
          <p:nvPr/>
        </p:nvCxnSpPr>
        <p:spPr>
          <a:xfrm>
            <a:off x="2683020" y="781080"/>
            <a:ext cx="0" cy="5007413"/>
          </a:xfrm>
          <a:prstGeom prst="line">
            <a:avLst/>
          </a:prstGeom>
          <a:ln w="25400" cmpd="sng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68BFCA-576C-F34C-89B3-E2C55B4AAEC5}"/>
              </a:ext>
            </a:extLst>
          </p:cNvPr>
          <p:cNvCxnSpPr>
            <a:cxnSpLocks/>
          </p:cNvCxnSpPr>
          <p:nvPr/>
        </p:nvCxnSpPr>
        <p:spPr>
          <a:xfrm>
            <a:off x="10014181" y="5174582"/>
            <a:ext cx="0" cy="914399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128F6BB-BED0-294B-808C-1E9F1D74E376}"/>
              </a:ext>
            </a:extLst>
          </p:cNvPr>
          <p:cNvSpPr txBox="1"/>
          <p:nvPr/>
        </p:nvSpPr>
        <p:spPr>
          <a:xfrm>
            <a:off x="10143848" y="5403802"/>
            <a:ext cx="1001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Inline </a:t>
            </a:r>
            <a:r>
              <a:rPr lang="en-US" sz="1600" dirty="0" err="1">
                <a:solidFill>
                  <a:schemeClr val="bg1"/>
                </a:solidFill>
              </a:rPr>
              <a:t>Pkts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8208AC-5E99-1849-9562-C4055185B885}"/>
              </a:ext>
            </a:extLst>
          </p:cNvPr>
          <p:cNvSpPr/>
          <p:nvPr/>
        </p:nvSpPr>
        <p:spPr>
          <a:xfrm>
            <a:off x="879437" y="4822831"/>
            <a:ext cx="1270423" cy="403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Linux TCP/IP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41D1FE-2EC5-AE4E-86FB-61AB62754107}"/>
              </a:ext>
            </a:extLst>
          </p:cNvPr>
          <p:cNvCxnSpPr>
            <a:cxnSpLocks/>
          </p:cNvCxnSpPr>
          <p:nvPr/>
        </p:nvCxnSpPr>
        <p:spPr>
          <a:xfrm>
            <a:off x="1485192" y="5212024"/>
            <a:ext cx="0" cy="801448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D45219-98D9-3D41-ABD8-C448239262A3}"/>
              </a:ext>
            </a:extLst>
          </p:cNvPr>
          <p:cNvSpPr txBox="1"/>
          <p:nvPr/>
        </p:nvSpPr>
        <p:spPr>
          <a:xfrm>
            <a:off x="1015304" y="6020446"/>
            <a:ext cx="9397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 err="1">
                <a:solidFill>
                  <a:schemeClr val="bg1"/>
                </a:solidFill>
              </a:rPr>
              <a:t>Mgmt</a:t>
            </a:r>
            <a:r>
              <a:rPr lang="en-US" sz="1400" dirty="0">
                <a:solidFill>
                  <a:schemeClr val="bg1"/>
                </a:solidFill>
              </a:rPr>
              <a:t> &amp; Ctrl Interfaces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62F3AB-E71F-9649-8CF2-813B7107FF6C}"/>
              </a:ext>
            </a:extLst>
          </p:cNvPr>
          <p:cNvSpPr/>
          <p:nvPr/>
        </p:nvSpPr>
        <p:spPr>
          <a:xfrm>
            <a:off x="287247" y="3330261"/>
            <a:ext cx="1125350" cy="844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Stats/Status Health Check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2C0238-C3F3-A942-9713-37045CA8208F}"/>
              </a:ext>
            </a:extLst>
          </p:cNvPr>
          <p:cNvSpPr/>
          <p:nvPr/>
        </p:nvSpPr>
        <p:spPr>
          <a:xfrm>
            <a:off x="1526031" y="3339523"/>
            <a:ext cx="1125350" cy="844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Config </a:t>
            </a:r>
            <a:r>
              <a:rPr lang="en-US" sz="1200" dirty="0" err="1">
                <a:solidFill>
                  <a:schemeClr val="bg1"/>
                </a:solidFill>
              </a:rPr>
              <a:t>Mgr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Resource </a:t>
            </a:r>
            <a:r>
              <a:rPr lang="en-US" sz="1200" dirty="0" err="1">
                <a:solidFill>
                  <a:schemeClr val="bg1"/>
                </a:solidFill>
              </a:rPr>
              <a:t>Mgr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470DA4-CE69-6441-A6E3-2FA75BEEC05F}"/>
              </a:ext>
            </a:extLst>
          </p:cNvPr>
          <p:cNvSpPr txBox="1"/>
          <p:nvPr/>
        </p:nvSpPr>
        <p:spPr>
          <a:xfrm>
            <a:off x="234284" y="5377585"/>
            <a:ext cx="895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GMI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725B3D-7632-F643-B3A9-84135A7D27A5}"/>
              </a:ext>
            </a:extLst>
          </p:cNvPr>
          <p:cNvSpPr txBox="1"/>
          <p:nvPr/>
        </p:nvSpPr>
        <p:spPr>
          <a:xfrm>
            <a:off x="11081427" y="3284786"/>
            <a:ext cx="5001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SAIL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EF9816-E17D-1243-A2E5-50ACB70196CE}"/>
              </a:ext>
            </a:extLst>
          </p:cNvPr>
          <p:cNvSpPr txBox="1"/>
          <p:nvPr/>
        </p:nvSpPr>
        <p:spPr>
          <a:xfrm>
            <a:off x="11359868" y="5357736"/>
            <a:ext cx="8952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GPI</a:t>
            </a:r>
          </a:p>
        </p:txBody>
      </p:sp>
    </p:spTree>
    <p:extLst>
      <p:ext uri="{BB962C8B-B14F-4D97-AF65-F5344CB8AC3E}">
        <p14:creationId xmlns:p14="http://schemas.microsoft.com/office/powerpoint/2010/main" val="381308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41C6-EAFD-544B-8DD7-0EB9A2FC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87855"/>
            <a:ext cx="10906130" cy="386252"/>
          </a:xfrm>
        </p:spPr>
        <p:txBody>
          <a:bodyPr>
            <a:normAutofit fontScale="90000"/>
          </a:bodyPr>
          <a:lstStyle/>
          <a:p>
            <a:r>
              <a:rPr lang="en-US" dirty="0"/>
              <a:t>GS Refresh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628F1-E7FB-3848-99B2-FBF6205FEBAA}"/>
              </a:ext>
            </a:extLst>
          </p:cNvPr>
          <p:cNvSpPr/>
          <p:nvPr/>
        </p:nvSpPr>
        <p:spPr>
          <a:xfrm>
            <a:off x="1600198" y="1770396"/>
            <a:ext cx="2805113" cy="77378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33A65-EBE8-834C-A9DA-9CB8DE39F825}"/>
              </a:ext>
            </a:extLst>
          </p:cNvPr>
          <p:cNvSpPr/>
          <p:nvPr/>
        </p:nvSpPr>
        <p:spPr>
          <a:xfrm>
            <a:off x="1600198" y="688055"/>
            <a:ext cx="3400427" cy="7737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GS HW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(HW team)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AE597-8D35-7E42-9FBA-173D3F11438C}"/>
              </a:ext>
            </a:extLst>
          </p:cNvPr>
          <p:cNvSpPr/>
          <p:nvPr/>
        </p:nvSpPr>
        <p:spPr>
          <a:xfrm>
            <a:off x="5181599" y="2684796"/>
            <a:ext cx="2200275" cy="77378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Port SAIL to HW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(GS Team)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B3AA6-837B-5141-967D-F2C95E423785}"/>
              </a:ext>
            </a:extLst>
          </p:cNvPr>
          <p:cNvSpPr/>
          <p:nvPr/>
        </p:nvSpPr>
        <p:spPr>
          <a:xfrm>
            <a:off x="3186112" y="3625648"/>
            <a:ext cx="4212429" cy="527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Basic Apps (GS Team)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Slicing/Masking/</a:t>
            </a:r>
            <a:r>
              <a:rPr lang="en-US" sz="1400" dirty="0" err="1">
                <a:solidFill>
                  <a:schemeClr val="bg1"/>
                </a:solidFill>
              </a:rPr>
              <a:t>Dedup</a:t>
            </a:r>
            <a:r>
              <a:rPr lang="en-US" sz="1400" dirty="0">
                <a:solidFill>
                  <a:schemeClr val="bg1"/>
                </a:solidFill>
              </a:rPr>
              <a:t>/Header Mod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9AD46-DA79-AD4C-8AAD-483EAFB4BB9F}"/>
              </a:ext>
            </a:extLst>
          </p:cNvPr>
          <p:cNvSpPr/>
          <p:nvPr/>
        </p:nvSpPr>
        <p:spPr>
          <a:xfrm>
            <a:off x="3186112" y="4399428"/>
            <a:ext cx="4212429" cy="620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Filtering/Metadata (GS Team)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ASF/AFI/AMI/NetFlow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Insight Sensor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CBA89B-C905-4447-AD62-17C6F7759C2C}"/>
              </a:ext>
            </a:extLst>
          </p:cNvPr>
          <p:cNvSpPr/>
          <p:nvPr/>
        </p:nvSpPr>
        <p:spPr>
          <a:xfrm>
            <a:off x="3186112" y="5190003"/>
            <a:ext cx="4212429" cy="527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SP Apps (GS Team)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vCPN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vUPN</a:t>
            </a:r>
            <a:r>
              <a:rPr lang="en-US" sz="1400" dirty="0">
                <a:solidFill>
                  <a:schemeClr val="bg1"/>
                </a:solidFill>
              </a:rPr>
              <a:t>/SIP/RTP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1B21F4-3E17-8C48-A3A2-E7608305E8D2}"/>
              </a:ext>
            </a:extLst>
          </p:cNvPr>
          <p:cNvSpPr/>
          <p:nvPr/>
        </p:nvSpPr>
        <p:spPr>
          <a:xfrm>
            <a:off x="3184322" y="5963783"/>
            <a:ext cx="4197552" cy="5279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SSL (GS Team)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InlineSSL</a:t>
            </a:r>
            <a:r>
              <a:rPr lang="en-US" sz="1400" dirty="0">
                <a:solidFill>
                  <a:schemeClr val="bg1"/>
                </a:solidFill>
              </a:rPr>
              <a:t> – OOB SSL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2E43B-3C68-834A-B70F-AE2DFAF475D3}"/>
              </a:ext>
            </a:extLst>
          </p:cNvPr>
          <p:cNvSpPr/>
          <p:nvPr/>
        </p:nvSpPr>
        <p:spPr>
          <a:xfrm>
            <a:off x="8635599" y="4457800"/>
            <a:ext cx="2200275" cy="14644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Integration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9FD60-8D49-0845-BACE-C0CE7E6E253B}"/>
              </a:ext>
            </a:extLst>
          </p:cNvPr>
          <p:cNvCxnSpPr>
            <a:cxnSpLocks/>
          </p:cNvCxnSpPr>
          <p:nvPr/>
        </p:nvCxnSpPr>
        <p:spPr>
          <a:xfrm>
            <a:off x="5000625" y="1461835"/>
            <a:ext cx="514350" cy="1222961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89D0F-C40D-724D-86FF-E37FAE4D561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138613" y="2542113"/>
            <a:ext cx="1042986" cy="529573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8CAC0B-3199-C04A-91CF-DD74B1402147}"/>
              </a:ext>
            </a:extLst>
          </p:cNvPr>
          <p:cNvCxnSpPr>
            <a:cxnSpLocks/>
          </p:cNvCxnSpPr>
          <p:nvPr/>
        </p:nvCxnSpPr>
        <p:spPr>
          <a:xfrm>
            <a:off x="7399729" y="3091302"/>
            <a:ext cx="1235870" cy="2098701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E10A3C-3DB8-D944-BCD7-08703BF454B2}"/>
              </a:ext>
            </a:extLst>
          </p:cNvPr>
          <p:cNvCxnSpPr>
            <a:cxnSpLocks/>
          </p:cNvCxnSpPr>
          <p:nvPr/>
        </p:nvCxnSpPr>
        <p:spPr>
          <a:xfrm>
            <a:off x="7416396" y="3870508"/>
            <a:ext cx="1219203" cy="1319495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D29583-5FF8-1547-818F-12BF751B792F}"/>
              </a:ext>
            </a:extLst>
          </p:cNvPr>
          <p:cNvCxnSpPr>
            <a:cxnSpLocks/>
          </p:cNvCxnSpPr>
          <p:nvPr/>
        </p:nvCxnSpPr>
        <p:spPr>
          <a:xfrm>
            <a:off x="7433063" y="4709551"/>
            <a:ext cx="1202536" cy="480452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E1E851-2B31-3943-828B-0ABE4E586C91}"/>
              </a:ext>
            </a:extLst>
          </p:cNvPr>
          <p:cNvCxnSpPr>
            <a:cxnSpLocks/>
          </p:cNvCxnSpPr>
          <p:nvPr/>
        </p:nvCxnSpPr>
        <p:spPr>
          <a:xfrm flipV="1">
            <a:off x="7433063" y="5190003"/>
            <a:ext cx="1202536" cy="263972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00EA5A-6807-CD47-A309-E0EA5F51C487}"/>
              </a:ext>
            </a:extLst>
          </p:cNvPr>
          <p:cNvCxnSpPr>
            <a:cxnSpLocks/>
          </p:cNvCxnSpPr>
          <p:nvPr/>
        </p:nvCxnSpPr>
        <p:spPr>
          <a:xfrm flipV="1">
            <a:off x="7381874" y="5213749"/>
            <a:ext cx="1253725" cy="1014006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5C001D-C335-DE45-A26F-EE38DF72D03F}"/>
              </a:ext>
            </a:extLst>
          </p:cNvPr>
          <p:cNvCxnSpPr>
            <a:cxnSpLocks/>
          </p:cNvCxnSpPr>
          <p:nvPr/>
        </p:nvCxnSpPr>
        <p:spPr>
          <a:xfrm>
            <a:off x="2145509" y="2589500"/>
            <a:ext cx="202404" cy="2420291"/>
          </a:xfrm>
          <a:prstGeom prst="straightConnector1">
            <a:avLst/>
          </a:prstGeom>
          <a:ln w="25400" cmpd="sng">
            <a:solidFill>
              <a:schemeClr val="bg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6BA7E8-DC25-7842-94CB-AFC1B048757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47913" y="3889621"/>
            <a:ext cx="838199" cy="1080658"/>
          </a:xfrm>
          <a:prstGeom prst="straightConnector1">
            <a:avLst/>
          </a:prstGeom>
          <a:ln w="25400" cmpd="sng">
            <a:solidFill>
              <a:schemeClr val="bg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4CCC05-D32E-EE4A-B541-810D9933927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424113" y="4709551"/>
            <a:ext cx="761999" cy="234617"/>
          </a:xfrm>
          <a:prstGeom prst="straightConnector1">
            <a:avLst/>
          </a:prstGeom>
          <a:ln w="25400" cmpd="sng">
            <a:solidFill>
              <a:schemeClr val="bg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089A21-CDEC-B446-B195-5815FCE43BF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347913" y="5051951"/>
            <a:ext cx="838199" cy="402025"/>
          </a:xfrm>
          <a:prstGeom prst="straightConnector1">
            <a:avLst/>
          </a:prstGeom>
          <a:ln w="25400" cmpd="sng">
            <a:solidFill>
              <a:schemeClr val="bg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EBDC64-8CE5-264D-8C71-5D0F83AE9B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313391" y="5133623"/>
            <a:ext cx="870931" cy="1094133"/>
          </a:xfrm>
          <a:prstGeom prst="straightConnector1">
            <a:avLst/>
          </a:prstGeom>
          <a:ln w="25400" cmpd="sng">
            <a:solidFill>
              <a:schemeClr val="bg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43F13A-BB23-7A44-A40E-D9C12256BDD7}"/>
              </a:ext>
            </a:extLst>
          </p:cNvPr>
          <p:cNvSpPr/>
          <p:nvPr/>
        </p:nvSpPr>
        <p:spPr>
          <a:xfrm>
            <a:off x="2503940" y="3036884"/>
            <a:ext cx="2072142" cy="41843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Octeon</a:t>
            </a:r>
            <a:r>
              <a:rPr lang="en-US" dirty="0">
                <a:solidFill>
                  <a:schemeClr val="bg1"/>
                </a:solidFill>
              </a:rPr>
              <a:t> POC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09D60D-F329-2B4B-A331-B2F99B985EB4}"/>
              </a:ext>
            </a:extLst>
          </p:cNvPr>
          <p:cNvCxnSpPr>
            <a:cxnSpLocks/>
          </p:cNvCxnSpPr>
          <p:nvPr/>
        </p:nvCxnSpPr>
        <p:spPr>
          <a:xfrm>
            <a:off x="4601029" y="3287071"/>
            <a:ext cx="587380" cy="0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8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0597-F3B0-1C4E-9418-4EAA731D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00" y="0"/>
            <a:ext cx="10515600" cy="480913"/>
          </a:xfrm>
        </p:spPr>
        <p:txBody>
          <a:bodyPr>
            <a:normAutofit/>
          </a:bodyPr>
          <a:lstStyle/>
          <a:p>
            <a:r>
              <a:rPr lang="en-US" dirty="0"/>
              <a:t>App Model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F7B541-4057-3549-80BF-C906DB5D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00" y="504626"/>
            <a:ext cx="10810701" cy="6001529"/>
          </a:xfrm>
        </p:spPr>
        <p:txBody>
          <a:bodyPr wrap="square">
            <a:normAutofit fontScale="92500" lnSpcReduction="10000"/>
          </a:bodyPr>
          <a:lstStyle/>
          <a:p>
            <a:r>
              <a:rPr lang="en-US" sz="2000" dirty="0"/>
              <a:t>Monolith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Current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 valid App combinations as one executable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One process with multiple threads pinned to cores</a:t>
            </a:r>
          </a:p>
          <a:p>
            <a:pPr>
              <a:buNone/>
            </a:pPr>
            <a:r>
              <a:rPr lang="en-US" sz="2000" dirty="0"/>
              <a:t>Multiple Processes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Multiple Apps running as independent executables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Multiple processes with threads pinned to cores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App chaining via  </a:t>
            </a:r>
            <a:r>
              <a:rPr lang="en-US" sz="2000" b="1" dirty="0"/>
              <a:t>built-in loopback </a:t>
            </a:r>
            <a:r>
              <a:rPr lang="en-US" sz="2000" dirty="0"/>
              <a:t>or BCM hair-pinning or hybrid port</a:t>
            </a:r>
          </a:p>
          <a:p>
            <a:pPr>
              <a:buNone/>
            </a:pPr>
            <a:r>
              <a:rPr lang="en-US" sz="2000" dirty="0"/>
              <a:t>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Leverage CVM virtualization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Isolation +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Allocate network ports, buffers and crypto resources before launching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Bridge to Stack port for management interface</a:t>
            </a:r>
          </a:p>
          <a:p>
            <a:pPr>
              <a:buNone/>
            </a:pPr>
            <a:r>
              <a:rPr lang="en-US" sz="2000" dirty="0"/>
              <a:t>VM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Container + isolation with a bit of hit in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KVM based</a:t>
            </a:r>
          </a:p>
        </p:txBody>
      </p:sp>
    </p:spTree>
    <p:extLst>
      <p:ext uri="{BB962C8B-B14F-4D97-AF65-F5344CB8AC3E}">
        <p14:creationId xmlns:p14="http://schemas.microsoft.com/office/powerpoint/2010/main" val="20538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0597-F3B0-1C4E-9418-4EAA731D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00" y="0"/>
            <a:ext cx="10515600" cy="480913"/>
          </a:xfrm>
        </p:spPr>
        <p:txBody>
          <a:bodyPr>
            <a:normAutofit/>
          </a:bodyPr>
          <a:lstStyle/>
          <a:p>
            <a:r>
              <a:rPr lang="en-US" dirty="0"/>
              <a:t>App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E807E-315E-0C44-9051-399E7270CF23}"/>
              </a:ext>
            </a:extLst>
          </p:cNvPr>
          <p:cNvSpPr/>
          <p:nvPr/>
        </p:nvSpPr>
        <p:spPr>
          <a:xfrm>
            <a:off x="847165" y="839738"/>
            <a:ext cx="2353235" cy="18793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GS 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5344C-0ABE-C34C-8859-38D7D747F970}"/>
              </a:ext>
            </a:extLst>
          </p:cNvPr>
          <p:cNvSpPr txBox="1"/>
          <p:nvPr/>
        </p:nvSpPr>
        <p:spPr>
          <a:xfrm>
            <a:off x="1216078" y="570002"/>
            <a:ext cx="1951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App1 1 - m cores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7B728-5C8A-C147-81E8-E92D85258938}"/>
              </a:ext>
            </a:extLst>
          </p:cNvPr>
          <p:cNvSpPr/>
          <p:nvPr/>
        </p:nvSpPr>
        <p:spPr>
          <a:xfrm>
            <a:off x="3422546" y="839738"/>
            <a:ext cx="2353235" cy="18793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GS APPS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99F8C-A361-3D4E-83CA-11921E0DF121}"/>
              </a:ext>
            </a:extLst>
          </p:cNvPr>
          <p:cNvSpPr txBox="1"/>
          <p:nvPr/>
        </p:nvSpPr>
        <p:spPr>
          <a:xfrm>
            <a:off x="3719522" y="572198"/>
            <a:ext cx="2162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App2 1 - n cores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0F0C4E-1823-CD4E-96AA-78D9523B14F4}"/>
              </a:ext>
            </a:extLst>
          </p:cNvPr>
          <p:cNvSpPr/>
          <p:nvPr/>
        </p:nvSpPr>
        <p:spPr>
          <a:xfrm>
            <a:off x="6769157" y="794444"/>
            <a:ext cx="2353235" cy="18793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</a:t>
            </a:r>
            <a:r>
              <a:rPr lang="en-US" dirty="0">
                <a:solidFill>
                  <a:schemeClr val="tx1"/>
                </a:solidFill>
                <a:effectLst/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081839-E4A8-B540-8BEA-F97D6E7374CF}"/>
              </a:ext>
            </a:extLst>
          </p:cNvPr>
          <p:cNvSpPr txBox="1"/>
          <p:nvPr/>
        </p:nvSpPr>
        <p:spPr>
          <a:xfrm>
            <a:off x="7544445" y="557670"/>
            <a:ext cx="13046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22DA50-0F9E-9B42-9CB8-32F4EC56A050}"/>
              </a:ext>
            </a:extLst>
          </p:cNvPr>
          <p:cNvSpPr/>
          <p:nvPr/>
        </p:nvSpPr>
        <p:spPr>
          <a:xfrm>
            <a:off x="9344538" y="805294"/>
            <a:ext cx="2353235" cy="18793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</a:t>
            </a:r>
            <a:r>
              <a:rPr lang="en-US" dirty="0">
                <a:solidFill>
                  <a:schemeClr val="tx1"/>
                </a:solidFill>
                <a:effectLst/>
              </a:rPr>
              <a:t> 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72771-766B-F749-A079-79B7D9D06692}"/>
              </a:ext>
            </a:extLst>
          </p:cNvPr>
          <p:cNvSpPr txBox="1"/>
          <p:nvPr/>
        </p:nvSpPr>
        <p:spPr>
          <a:xfrm>
            <a:off x="10258938" y="517445"/>
            <a:ext cx="667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VM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28CEC-18FD-D748-84E3-6B623CB79FC6}"/>
              </a:ext>
            </a:extLst>
          </p:cNvPr>
          <p:cNvSpPr txBox="1"/>
          <p:nvPr/>
        </p:nvSpPr>
        <p:spPr>
          <a:xfrm>
            <a:off x="776132" y="3077931"/>
            <a:ext cx="2424268" cy="163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Current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All valid App combinations as one single App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One process with multiple threads pinned to cores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EB8E8-CEE9-D941-935D-8B0EE73AFF99}"/>
              </a:ext>
            </a:extLst>
          </p:cNvPr>
          <p:cNvSpPr txBox="1"/>
          <p:nvPr/>
        </p:nvSpPr>
        <p:spPr>
          <a:xfrm>
            <a:off x="3457967" y="3077931"/>
            <a:ext cx="2424268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Multiple Apps running as independent executables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Multiple processes with threads pinned to cores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App chaining via  </a:t>
            </a:r>
            <a:r>
              <a:rPr lang="en-US" sz="1400" b="1" dirty="0">
                <a:solidFill>
                  <a:schemeClr val="bg1"/>
                </a:solidFill>
              </a:rPr>
              <a:t>built-in loopback </a:t>
            </a:r>
            <a:r>
              <a:rPr lang="en-US" sz="1400" dirty="0">
                <a:solidFill>
                  <a:schemeClr val="bg1"/>
                </a:solidFill>
              </a:rPr>
              <a:t>or BCM </a:t>
            </a:r>
            <a:r>
              <a:rPr lang="en-US" sz="1400" dirty="0" err="1">
                <a:solidFill>
                  <a:schemeClr val="bg1"/>
                </a:solidFill>
              </a:rPr>
              <a:t>hairpinning</a:t>
            </a:r>
            <a:r>
              <a:rPr lang="en-US" sz="1400" dirty="0">
                <a:solidFill>
                  <a:schemeClr val="bg1"/>
                </a:solidFill>
              </a:rPr>
              <a:t> or hybrid 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890A6F-5B26-274A-974B-CADA4CA0633F}"/>
              </a:ext>
            </a:extLst>
          </p:cNvPr>
          <p:cNvSpPr txBox="1"/>
          <p:nvPr/>
        </p:nvSpPr>
        <p:spPr>
          <a:xfrm>
            <a:off x="6769157" y="3077931"/>
            <a:ext cx="2424268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Leverage CVM virtualization techniques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Isolation +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Allocate network ports, buffers and crypto resources before launching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Bridge to Stack port for </a:t>
            </a:r>
            <a:r>
              <a:rPr lang="en-US" sz="1400" dirty="0" err="1">
                <a:solidFill>
                  <a:schemeClr val="bg1"/>
                </a:solidFill>
              </a:rPr>
              <a:t>mgmt</a:t>
            </a:r>
            <a:r>
              <a:rPr lang="en-US" sz="1400" dirty="0">
                <a:solidFill>
                  <a:schemeClr val="bg1"/>
                </a:solidFill>
              </a:rPr>
              <a:t> interface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814D1-D146-D547-849B-21F8708C5635}"/>
              </a:ext>
            </a:extLst>
          </p:cNvPr>
          <p:cNvSpPr txBox="1"/>
          <p:nvPr/>
        </p:nvSpPr>
        <p:spPr>
          <a:xfrm>
            <a:off x="9344538" y="3077930"/>
            <a:ext cx="2424268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Leverage CVM virtualization techniques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Isolation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7A1C8F6-5EA7-7F4B-AF4C-64DCE04B80D7}"/>
              </a:ext>
            </a:extLst>
          </p:cNvPr>
          <p:cNvSpPr/>
          <p:nvPr/>
        </p:nvSpPr>
        <p:spPr>
          <a:xfrm>
            <a:off x="2095919" y="3636111"/>
            <a:ext cx="5140722" cy="60936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DPDK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A30D2-F6BE-0645-95B7-0EB3EA4B7F89}"/>
              </a:ext>
            </a:extLst>
          </p:cNvPr>
          <p:cNvSpPr/>
          <p:nvPr/>
        </p:nvSpPr>
        <p:spPr>
          <a:xfrm>
            <a:off x="847165" y="3099366"/>
            <a:ext cx="10850608" cy="1261787"/>
          </a:xfrm>
          <a:prstGeom prst="rect">
            <a:avLst/>
          </a:prstGeom>
          <a:noFill/>
          <a:ln>
            <a:solidFill>
              <a:schemeClr val="bg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A0597-F3B0-1C4E-9418-4EAA731D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00" y="0"/>
            <a:ext cx="10515600" cy="480913"/>
          </a:xfrm>
        </p:spPr>
        <p:txBody>
          <a:bodyPr>
            <a:normAutofit/>
          </a:bodyPr>
          <a:lstStyle/>
          <a:p>
            <a:r>
              <a:rPr lang="en-US" dirty="0"/>
              <a:t>App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33E0E6-4A16-B04B-AD42-57B10A68B232}"/>
              </a:ext>
            </a:extLst>
          </p:cNvPr>
          <p:cNvSpPr/>
          <p:nvPr/>
        </p:nvSpPr>
        <p:spPr>
          <a:xfrm>
            <a:off x="847165" y="5053237"/>
            <a:ext cx="10850608" cy="167413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OCTEON TX2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2E807E-315E-0C44-9051-399E7270CF23}"/>
              </a:ext>
            </a:extLst>
          </p:cNvPr>
          <p:cNvSpPr/>
          <p:nvPr/>
        </p:nvSpPr>
        <p:spPr>
          <a:xfrm>
            <a:off x="847165" y="839738"/>
            <a:ext cx="2353235" cy="18793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GS APPS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179E93-4E5A-3041-B174-42B13CE638F0}"/>
              </a:ext>
            </a:extLst>
          </p:cNvPr>
          <p:cNvSpPr/>
          <p:nvPr/>
        </p:nvSpPr>
        <p:spPr>
          <a:xfrm>
            <a:off x="847165" y="4564971"/>
            <a:ext cx="10850608" cy="3528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5344C-0ABE-C34C-8859-38D7D747F970}"/>
              </a:ext>
            </a:extLst>
          </p:cNvPr>
          <p:cNvSpPr txBox="1"/>
          <p:nvPr/>
        </p:nvSpPr>
        <p:spPr>
          <a:xfrm>
            <a:off x="1216078" y="570002"/>
            <a:ext cx="1951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Process 1 - m cores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7B728-5C8A-C147-81E8-E92D85258938}"/>
              </a:ext>
            </a:extLst>
          </p:cNvPr>
          <p:cNvSpPr/>
          <p:nvPr/>
        </p:nvSpPr>
        <p:spPr>
          <a:xfrm>
            <a:off x="3377575" y="857297"/>
            <a:ext cx="2353235" cy="18793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</a:rPr>
              <a:t>GS APPS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99F8C-A361-3D4E-83CA-11921E0DF121}"/>
              </a:ext>
            </a:extLst>
          </p:cNvPr>
          <p:cNvSpPr txBox="1"/>
          <p:nvPr/>
        </p:nvSpPr>
        <p:spPr>
          <a:xfrm>
            <a:off x="3510881" y="588176"/>
            <a:ext cx="21627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Process 2 - n cores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0F0C4E-1823-CD4E-96AA-78D9523B14F4}"/>
              </a:ext>
            </a:extLst>
          </p:cNvPr>
          <p:cNvSpPr/>
          <p:nvPr/>
        </p:nvSpPr>
        <p:spPr>
          <a:xfrm>
            <a:off x="6769157" y="794444"/>
            <a:ext cx="2353235" cy="18793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</a:t>
            </a:r>
            <a:r>
              <a:rPr lang="en-US" dirty="0">
                <a:solidFill>
                  <a:schemeClr val="tx1"/>
                </a:solidFill>
                <a:effectLst/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081839-E4A8-B540-8BEA-F97D6E7374CF}"/>
              </a:ext>
            </a:extLst>
          </p:cNvPr>
          <p:cNvSpPr txBox="1"/>
          <p:nvPr/>
        </p:nvSpPr>
        <p:spPr>
          <a:xfrm>
            <a:off x="7436895" y="491764"/>
            <a:ext cx="13046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22DA50-0F9E-9B42-9CB8-32F4EC56A050}"/>
              </a:ext>
            </a:extLst>
          </p:cNvPr>
          <p:cNvSpPr/>
          <p:nvPr/>
        </p:nvSpPr>
        <p:spPr>
          <a:xfrm>
            <a:off x="9344538" y="805294"/>
            <a:ext cx="2353235" cy="18793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</a:t>
            </a:r>
            <a:r>
              <a:rPr lang="en-US" dirty="0">
                <a:solidFill>
                  <a:schemeClr val="tx1"/>
                </a:solidFill>
                <a:effectLst/>
              </a:rPr>
              <a:t> 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72771-766B-F749-A079-79B7D9D06692}"/>
              </a:ext>
            </a:extLst>
          </p:cNvPr>
          <p:cNvSpPr txBox="1"/>
          <p:nvPr/>
        </p:nvSpPr>
        <p:spPr>
          <a:xfrm>
            <a:off x="10258938" y="517445"/>
            <a:ext cx="6673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VM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203A7-4450-944C-A5C3-DCC565CAF181}"/>
              </a:ext>
            </a:extLst>
          </p:cNvPr>
          <p:cNvSpPr/>
          <p:nvPr/>
        </p:nvSpPr>
        <p:spPr>
          <a:xfrm>
            <a:off x="4411350" y="3959174"/>
            <a:ext cx="1981066" cy="222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Flow Classification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1FBABD-80A3-AB40-A6B5-4D8D2E49F066}"/>
              </a:ext>
            </a:extLst>
          </p:cNvPr>
          <p:cNvSpPr/>
          <p:nvPr/>
        </p:nvSpPr>
        <p:spPr>
          <a:xfrm>
            <a:off x="4403005" y="3667801"/>
            <a:ext cx="1981066" cy="2981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err="1">
                <a:solidFill>
                  <a:schemeClr val="bg1"/>
                </a:solidFill>
              </a:rPr>
              <a:t>Eventdev</a:t>
            </a:r>
            <a:r>
              <a:rPr lang="en-US" sz="1200" dirty="0">
                <a:solidFill>
                  <a:schemeClr val="bg1"/>
                </a:solidFill>
              </a:rPr>
              <a:t> Framework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C28A62-268C-C340-B761-810F64CF9E3A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flipV="1">
            <a:off x="7945774" y="2673812"/>
            <a:ext cx="1" cy="2399865"/>
          </a:xfrm>
          <a:prstGeom prst="straightConnector1">
            <a:avLst/>
          </a:prstGeom>
          <a:ln w="47625" cmpd="sng"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E56A6A-51F4-3745-A626-76967494918C}"/>
              </a:ext>
            </a:extLst>
          </p:cNvPr>
          <p:cNvSpPr txBox="1"/>
          <p:nvPr/>
        </p:nvSpPr>
        <p:spPr>
          <a:xfrm>
            <a:off x="11088853" y="3130654"/>
            <a:ext cx="5001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F4E50-2014-1C45-9E79-7DBDE227B3EE}"/>
              </a:ext>
            </a:extLst>
          </p:cNvPr>
          <p:cNvSpPr/>
          <p:nvPr/>
        </p:nvSpPr>
        <p:spPr>
          <a:xfrm>
            <a:off x="7698923" y="5073677"/>
            <a:ext cx="493701" cy="3383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5A9EA7-D6DD-E946-B179-D770A7C8E36F}"/>
              </a:ext>
            </a:extLst>
          </p:cNvPr>
          <p:cNvSpPr/>
          <p:nvPr/>
        </p:nvSpPr>
        <p:spPr>
          <a:xfrm>
            <a:off x="10258938" y="5059592"/>
            <a:ext cx="493701" cy="3383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VF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4C8BC1-2B1C-C743-BC82-71C9C3BC2B8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505789" y="2672030"/>
            <a:ext cx="10296" cy="2387562"/>
          </a:xfrm>
          <a:prstGeom prst="straightConnector1">
            <a:avLst/>
          </a:prstGeom>
          <a:ln w="47625" cmpd="sng"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E90BB22-4680-AA4A-AF60-DF2C38EDF6B0}"/>
              </a:ext>
            </a:extLst>
          </p:cNvPr>
          <p:cNvSpPr/>
          <p:nvPr/>
        </p:nvSpPr>
        <p:spPr>
          <a:xfrm>
            <a:off x="6246380" y="6361104"/>
            <a:ext cx="2231633" cy="312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Classifier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99EF1F-1845-9542-9F90-32DB9F9B5108}"/>
              </a:ext>
            </a:extLst>
          </p:cNvPr>
          <p:cNvSpPr/>
          <p:nvPr/>
        </p:nvSpPr>
        <p:spPr>
          <a:xfrm>
            <a:off x="3816016" y="5515050"/>
            <a:ext cx="7241758" cy="6914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83C37C-B549-6246-A8A2-B6B58EBFD39E}"/>
              </a:ext>
            </a:extLst>
          </p:cNvPr>
          <p:cNvSpPr/>
          <p:nvPr/>
        </p:nvSpPr>
        <p:spPr>
          <a:xfrm>
            <a:off x="3994790" y="5647682"/>
            <a:ext cx="816429" cy="426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Q Grp1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B95668-399B-7645-B57A-1DFEAF871D21}"/>
              </a:ext>
            </a:extLst>
          </p:cNvPr>
          <p:cNvSpPr/>
          <p:nvPr/>
        </p:nvSpPr>
        <p:spPr>
          <a:xfrm>
            <a:off x="5184628" y="5631913"/>
            <a:ext cx="816429" cy="426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Q Grp2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3A494C-FE09-DE43-A90E-40FAF4E2C415}"/>
              </a:ext>
            </a:extLst>
          </p:cNvPr>
          <p:cNvSpPr/>
          <p:nvPr/>
        </p:nvSpPr>
        <p:spPr>
          <a:xfrm>
            <a:off x="7537558" y="5647682"/>
            <a:ext cx="816429" cy="426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Q Grp3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22257C-5C35-8D43-B6EF-63B2E4090D9B}"/>
              </a:ext>
            </a:extLst>
          </p:cNvPr>
          <p:cNvSpPr/>
          <p:nvPr/>
        </p:nvSpPr>
        <p:spPr>
          <a:xfrm>
            <a:off x="10042987" y="5631913"/>
            <a:ext cx="816429" cy="426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Q Grp4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7CDCF6-849E-5C47-AC42-A6920F24029E}"/>
              </a:ext>
            </a:extLst>
          </p:cNvPr>
          <p:cNvSpPr txBox="1"/>
          <p:nvPr/>
        </p:nvSpPr>
        <p:spPr>
          <a:xfrm>
            <a:off x="3636401" y="6217236"/>
            <a:ext cx="1038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Scheduler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E18CBE-769B-3046-B28C-8F51C2DFE65B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2040243" y="2653374"/>
            <a:ext cx="2362762" cy="2994308"/>
          </a:xfrm>
          <a:prstGeom prst="straightConnector1">
            <a:avLst/>
          </a:prstGeom>
          <a:ln w="47625" cmpd="sng"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66C4C5-8584-9C4D-A176-4BA4DE801B0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254781" y="2658757"/>
            <a:ext cx="1338062" cy="2973156"/>
          </a:xfrm>
          <a:prstGeom prst="straightConnector1">
            <a:avLst/>
          </a:prstGeom>
          <a:ln w="47625" cmpd="sng"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4466891-7C66-6343-BEEE-99E32274B1AB}"/>
              </a:ext>
            </a:extLst>
          </p:cNvPr>
          <p:cNvSpPr/>
          <p:nvPr/>
        </p:nvSpPr>
        <p:spPr>
          <a:xfrm>
            <a:off x="2615928" y="3254940"/>
            <a:ext cx="3282786" cy="29723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381745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8ED1-D0F7-0446-B7F5-BAA93D4F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5CFE-3AF7-2F48-9065-504BBD13F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1212610"/>
            <a:ext cx="10906132" cy="4152900"/>
          </a:xfrm>
        </p:spPr>
        <p:txBody>
          <a:bodyPr>
            <a:normAutofit/>
          </a:bodyPr>
          <a:lstStyle/>
          <a:p>
            <a:r>
              <a:rPr lang="en-US" dirty="0"/>
              <a:t>No Regex engine</a:t>
            </a:r>
          </a:p>
          <a:p>
            <a:pPr lvl="1"/>
            <a:r>
              <a:rPr lang="en-US" dirty="0"/>
              <a:t>Will use </a:t>
            </a:r>
            <a:r>
              <a:rPr lang="en-US" dirty="0" err="1"/>
              <a:t>Hyperscan</a:t>
            </a:r>
            <a:r>
              <a:rPr lang="en-US" dirty="0"/>
              <a:t> code</a:t>
            </a:r>
          </a:p>
          <a:p>
            <a:r>
              <a:rPr lang="en-US" dirty="0"/>
              <a:t>Concerns for 3</a:t>
            </a:r>
            <a:r>
              <a:rPr lang="en-US" baseline="30000" dirty="0"/>
              <a:t>rd</a:t>
            </a:r>
            <a:r>
              <a:rPr lang="en-US" dirty="0"/>
              <a:t> Party Apps</a:t>
            </a:r>
          </a:p>
          <a:p>
            <a:pPr lvl="1"/>
            <a:r>
              <a:rPr lang="en-US" dirty="0"/>
              <a:t>Limited Memory &amp; Storage</a:t>
            </a:r>
          </a:p>
          <a:p>
            <a:pPr lvl="1"/>
            <a:r>
              <a:rPr lang="en-US" dirty="0"/>
              <a:t>Performance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6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5326016-9DB9-CA43-8B4B-FB8A65EA2879}"/>
              </a:ext>
            </a:extLst>
          </p:cNvPr>
          <p:cNvSpPr/>
          <p:nvPr/>
        </p:nvSpPr>
        <p:spPr>
          <a:xfrm>
            <a:off x="1032959" y="1052530"/>
            <a:ext cx="2659744" cy="347172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BA2FE-F60F-3E4B-ACAE-B0A53FE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95" y="-50828"/>
            <a:ext cx="10906130" cy="500201"/>
          </a:xfrm>
        </p:spPr>
        <p:txBody>
          <a:bodyPr/>
          <a:lstStyle/>
          <a:p>
            <a:r>
              <a:rPr lang="en-US" dirty="0"/>
              <a:t>SMART Apps Infra Layer (SAIL)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577A2-0855-794A-A201-37C269597597}"/>
              </a:ext>
            </a:extLst>
          </p:cNvPr>
          <p:cNvSpPr/>
          <p:nvPr/>
        </p:nvSpPr>
        <p:spPr>
          <a:xfrm>
            <a:off x="3693742" y="2383349"/>
            <a:ext cx="6565296" cy="214999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06F88-2F5E-2541-BCD7-6AB2E92D2D9A}"/>
              </a:ext>
            </a:extLst>
          </p:cNvPr>
          <p:cNvSpPr/>
          <p:nvPr/>
        </p:nvSpPr>
        <p:spPr>
          <a:xfrm>
            <a:off x="5528903" y="3442772"/>
            <a:ext cx="1901896" cy="451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Tunnel Processing</a:t>
            </a:r>
            <a:r>
              <a:rPr lang="en-US" sz="1400" baseline="30000" dirty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EA2C6B-F766-1F48-B568-8264945AFE4B}"/>
              </a:ext>
            </a:extLst>
          </p:cNvPr>
          <p:cNvCxnSpPr>
            <a:cxnSpLocks/>
          </p:cNvCxnSpPr>
          <p:nvPr/>
        </p:nvCxnSpPr>
        <p:spPr>
          <a:xfrm>
            <a:off x="4689789" y="1659548"/>
            <a:ext cx="0" cy="680027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EFF538-C82D-8241-B4D0-FC7E92399700}"/>
              </a:ext>
            </a:extLst>
          </p:cNvPr>
          <p:cNvCxnSpPr>
            <a:cxnSpLocks/>
          </p:cNvCxnSpPr>
          <p:nvPr/>
        </p:nvCxnSpPr>
        <p:spPr>
          <a:xfrm>
            <a:off x="5815316" y="1659548"/>
            <a:ext cx="0" cy="680027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F0438-CE7D-CB4F-909B-B5600B4E5E60}"/>
              </a:ext>
            </a:extLst>
          </p:cNvPr>
          <p:cNvSpPr txBox="1"/>
          <p:nvPr/>
        </p:nvSpPr>
        <p:spPr>
          <a:xfrm>
            <a:off x="4727742" y="1947758"/>
            <a:ext cx="6462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Raw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10E1C5-6D40-9C4E-B6DB-A80EA0846301}"/>
              </a:ext>
            </a:extLst>
          </p:cNvPr>
          <p:cNvSpPr txBox="1"/>
          <p:nvPr/>
        </p:nvSpPr>
        <p:spPr>
          <a:xfrm flipH="1">
            <a:off x="5920974" y="1896828"/>
            <a:ext cx="8654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TCP/IP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899E3-88C1-A74F-9ABF-9C3C13C0F07C}"/>
              </a:ext>
            </a:extLst>
          </p:cNvPr>
          <p:cNvSpPr/>
          <p:nvPr/>
        </p:nvSpPr>
        <p:spPr>
          <a:xfrm flipH="1">
            <a:off x="3950249" y="2538132"/>
            <a:ext cx="908633" cy="671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Non-IP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BD323C-26AB-8845-9FAB-EE8100F9EAB1}"/>
              </a:ext>
            </a:extLst>
          </p:cNvPr>
          <p:cNvSpPr/>
          <p:nvPr/>
        </p:nvSpPr>
        <p:spPr>
          <a:xfrm flipH="1">
            <a:off x="4858882" y="2538132"/>
            <a:ext cx="1856819" cy="671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Passive Receive TCP/IP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Incl</a:t>
            </a:r>
            <a:r>
              <a:rPr lang="en-US" sz="1400" dirty="0">
                <a:solidFill>
                  <a:schemeClr val="bg1"/>
                </a:solidFill>
              </a:rPr>
              <a:t> Reassembly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E023C7-B0EB-984D-B475-6D441D4C4F16}"/>
              </a:ext>
            </a:extLst>
          </p:cNvPr>
          <p:cNvCxnSpPr>
            <a:cxnSpLocks/>
          </p:cNvCxnSpPr>
          <p:nvPr/>
        </p:nvCxnSpPr>
        <p:spPr>
          <a:xfrm flipV="1">
            <a:off x="7153055" y="1690872"/>
            <a:ext cx="0" cy="648703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045BCC-FA67-0B4D-87E3-2B33F84FB523}"/>
              </a:ext>
            </a:extLst>
          </p:cNvPr>
          <p:cNvSpPr txBox="1"/>
          <p:nvPr/>
        </p:nvSpPr>
        <p:spPr>
          <a:xfrm>
            <a:off x="7202120" y="1842428"/>
            <a:ext cx="7729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Tx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CC0B83-8ACF-A645-8E0C-82EB1AF5CBE2}"/>
              </a:ext>
            </a:extLst>
          </p:cNvPr>
          <p:cNvSpPr/>
          <p:nvPr/>
        </p:nvSpPr>
        <p:spPr>
          <a:xfrm>
            <a:off x="7664082" y="2550173"/>
            <a:ext cx="1058001" cy="1269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Buffers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Timers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Locks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AAD032-11A0-8346-8D74-FB4C908D66A7}"/>
              </a:ext>
            </a:extLst>
          </p:cNvPr>
          <p:cNvCxnSpPr>
            <a:cxnSpLocks/>
          </p:cNvCxnSpPr>
          <p:nvPr/>
        </p:nvCxnSpPr>
        <p:spPr>
          <a:xfrm>
            <a:off x="8146422" y="1627391"/>
            <a:ext cx="0" cy="712184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18C5AB-9F64-A044-B8BC-14BABC7F74E3}"/>
              </a:ext>
            </a:extLst>
          </p:cNvPr>
          <p:cNvSpPr txBox="1"/>
          <p:nvPr/>
        </p:nvSpPr>
        <p:spPr>
          <a:xfrm>
            <a:off x="8310478" y="1862487"/>
            <a:ext cx="100105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Inline </a:t>
            </a:r>
            <a:r>
              <a:rPr lang="en-US" sz="1600" dirty="0" err="1">
                <a:solidFill>
                  <a:schemeClr val="bg1"/>
                </a:solidFill>
              </a:rPr>
              <a:t>Pkts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9EF5DC-6E70-3642-A59E-BC9EFF044BE2}"/>
              </a:ext>
            </a:extLst>
          </p:cNvPr>
          <p:cNvSpPr/>
          <p:nvPr/>
        </p:nvSpPr>
        <p:spPr>
          <a:xfrm>
            <a:off x="3927175" y="4015030"/>
            <a:ext cx="2339168" cy="429181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DPDK Plugin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90C4E0-B7A1-E146-967F-5B680AAD7758}"/>
              </a:ext>
            </a:extLst>
          </p:cNvPr>
          <p:cNvSpPr/>
          <p:nvPr/>
        </p:nvSpPr>
        <p:spPr>
          <a:xfrm>
            <a:off x="4452861" y="1011079"/>
            <a:ext cx="4053979" cy="6124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 (GS/V-Series)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68BFCA-576C-F34C-89B3-E2C55B4AAEC5}"/>
              </a:ext>
            </a:extLst>
          </p:cNvPr>
          <p:cNvCxnSpPr>
            <a:cxnSpLocks/>
          </p:cNvCxnSpPr>
          <p:nvPr/>
        </p:nvCxnSpPr>
        <p:spPr>
          <a:xfrm>
            <a:off x="8618991" y="4619666"/>
            <a:ext cx="0" cy="1271155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41D1FE-2EC5-AE4E-86FB-61AB62754107}"/>
              </a:ext>
            </a:extLst>
          </p:cNvPr>
          <p:cNvCxnSpPr>
            <a:cxnSpLocks/>
          </p:cNvCxnSpPr>
          <p:nvPr/>
        </p:nvCxnSpPr>
        <p:spPr>
          <a:xfrm>
            <a:off x="2348215" y="4677414"/>
            <a:ext cx="0" cy="1265701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D45219-98D9-3D41-ABD8-C448239262A3}"/>
              </a:ext>
            </a:extLst>
          </p:cNvPr>
          <p:cNvSpPr txBox="1"/>
          <p:nvPr/>
        </p:nvSpPr>
        <p:spPr>
          <a:xfrm>
            <a:off x="2612492" y="4602878"/>
            <a:ext cx="9397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 err="1">
                <a:solidFill>
                  <a:schemeClr val="bg1"/>
                </a:solidFill>
              </a:rPr>
              <a:t>Mgmt</a:t>
            </a:r>
            <a:r>
              <a:rPr lang="en-US" sz="1400" dirty="0">
                <a:solidFill>
                  <a:schemeClr val="bg1"/>
                </a:solidFill>
              </a:rPr>
              <a:t> &amp; Ctrl Interfaces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62F3AB-E71F-9649-8CF2-813B7107FF6C}"/>
              </a:ext>
            </a:extLst>
          </p:cNvPr>
          <p:cNvSpPr/>
          <p:nvPr/>
        </p:nvSpPr>
        <p:spPr>
          <a:xfrm>
            <a:off x="1145897" y="2560734"/>
            <a:ext cx="1125350" cy="844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Stats/Status Health Check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92C0238-C3F3-A942-9713-37045CA8208F}"/>
              </a:ext>
            </a:extLst>
          </p:cNvPr>
          <p:cNvSpPr/>
          <p:nvPr/>
        </p:nvSpPr>
        <p:spPr>
          <a:xfrm>
            <a:off x="2410495" y="2594580"/>
            <a:ext cx="1125350" cy="844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Config </a:t>
            </a:r>
            <a:r>
              <a:rPr lang="en-US" sz="1200" dirty="0" err="1">
                <a:solidFill>
                  <a:schemeClr val="bg1"/>
                </a:solidFill>
              </a:rPr>
              <a:t>Mgr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Resource </a:t>
            </a:r>
            <a:r>
              <a:rPr lang="en-US" sz="1200" dirty="0" err="1">
                <a:solidFill>
                  <a:schemeClr val="bg1"/>
                </a:solidFill>
              </a:rPr>
              <a:t>Mgr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725B3D-7632-F643-B3A9-84135A7D27A5}"/>
              </a:ext>
            </a:extLst>
          </p:cNvPr>
          <p:cNvSpPr txBox="1"/>
          <p:nvPr/>
        </p:nvSpPr>
        <p:spPr>
          <a:xfrm>
            <a:off x="9778917" y="2399632"/>
            <a:ext cx="3975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D40A29-ACB0-524A-9951-308DF7CCCCB4}"/>
              </a:ext>
            </a:extLst>
          </p:cNvPr>
          <p:cNvSpPr txBox="1"/>
          <p:nvPr/>
        </p:nvSpPr>
        <p:spPr>
          <a:xfrm>
            <a:off x="1213819" y="1067681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GMI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6689B2-80B6-0245-ADC8-96DD95829C25}"/>
              </a:ext>
            </a:extLst>
          </p:cNvPr>
          <p:cNvSpPr/>
          <p:nvPr/>
        </p:nvSpPr>
        <p:spPr>
          <a:xfrm>
            <a:off x="2410495" y="3543529"/>
            <a:ext cx="1125350" cy="844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Connection </a:t>
            </a:r>
            <a:r>
              <a:rPr lang="en-US" sz="1200" dirty="0" err="1">
                <a:solidFill>
                  <a:schemeClr val="bg1"/>
                </a:solidFill>
              </a:rPr>
              <a:t>Mgr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32A40F-8DC7-764F-903E-49AD311DAD0E}"/>
              </a:ext>
            </a:extLst>
          </p:cNvPr>
          <p:cNvSpPr/>
          <p:nvPr/>
        </p:nvSpPr>
        <p:spPr>
          <a:xfrm>
            <a:off x="3924575" y="5319475"/>
            <a:ext cx="2753398" cy="42918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DPDK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E79F05-73E5-724A-9C04-732D15EE26C6}"/>
              </a:ext>
            </a:extLst>
          </p:cNvPr>
          <p:cNvSpPr/>
          <p:nvPr/>
        </p:nvSpPr>
        <p:spPr>
          <a:xfrm>
            <a:off x="1032959" y="6084022"/>
            <a:ext cx="9011994" cy="4291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Linux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079282B-4FF6-7247-A3D4-3772AF785887}"/>
              </a:ext>
            </a:extLst>
          </p:cNvPr>
          <p:cNvCxnSpPr>
            <a:cxnSpLocks/>
          </p:cNvCxnSpPr>
          <p:nvPr/>
        </p:nvCxnSpPr>
        <p:spPr>
          <a:xfrm>
            <a:off x="5373943" y="4533343"/>
            <a:ext cx="0" cy="776922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12CAEF5-49CC-E74B-9076-4B50661E8DF7}"/>
              </a:ext>
            </a:extLst>
          </p:cNvPr>
          <p:cNvSpPr/>
          <p:nvPr/>
        </p:nvSpPr>
        <p:spPr>
          <a:xfrm>
            <a:off x="1152954" y="3542495"/>
            <a:ext cx="1125350" cy="8446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</a:rPr>
              <a:t>App </a:t>
            </a:r>
            <a:r>
              <a:rPr lang="en-US" sz="1100" dirty="0" err="1">
                <a:solidFill>
                  <a:schemeClr val="bg1"/>
                </a:solidFill>
              </a:rPr>
              <a:t>Mgr</a:t>
            </a:r>
            <a:endParaRPr lang="en-US" sz="1100" dirty="0">
              <a:solidFill>
                <a:schemeClr val="bg1"/>
              </a:solidFill>
            </a:endParaRPr>
          </a:p>
          <a:p>
            <a:pPr algn="l"/>
            <a:r>
              <a:rPr lang="en-US" sz="1100" dirty="0">
                <a:solidFill>
                  <a:schemeClr val="bg1"/>
                </a:solidFill>
              </a:rPr>
              <a:t>(Loading/</a:t>
            </a:r>
          </a:p>
          <a:p>
            <a:pPr algn="l"/>
            <a:r>
              <a:rPr lang="en-US" sz="1100" dirty="0">
                <a:solidFill>
                  <a:schemeClr val="bg1"/>
                </a:solidFill>
              </a:rPr>
              <a:t>Launching/VM)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EB5107-66DD-254A-8B16-E396B7B988C4}"/>
              </a:ext>
            </a:extLst>
          </p:cNvPr>
          <p:cNvSpPr/>
          <p:nvPr/>
        </p:nvSpPr>
        <p:spPr>
          <a:xfrm>
            <a:off x="7153055" y="4019789"/>
            <a:ext cx="2309331" cy="429181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Linux Plugin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C972A3-F007-2B43-B406-F3394CC78472}"/>
              </a:ext>
            </a:extLst>
          </p:cNvPr>
          <p:cNvCxnSpPr>
            <a:cxnSpLocks/>
          </p:cNvCxnSpPr>
          <p:nvPr/>
        </p:nvCxnSpPr>
        <p:spPr>
          <a:xfrm>
            <a:off x="3692703" y="1347383"/>
            <a:ext cx="680493" cy="0"/>
          </a:xfrm>
          <a:prstGeom prst="straightConnector1">
            <a:avLst/>
          </a:prstGeom>
          <a:ln w="47625" cmpd="sng">
            <a:solidFill>
              <a:schemeClr val="bg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B05BC3ED-4287-3841-957C-D9BF083CC7E1}"/>
              </a:ext>
            </a:extLst>
          </p:cNvPr>
          <p:cNvSpPr txBox="1">
            <a:spLocks/>
          </p:cNvSpPr>
          <p:nvPr/>
        </p:nvSpPr>
        <p:spPr>
          <a:xfrm>
            <a:off x="271695" y="387073"/>
            <a:ext cx="10906130" cy="35579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60958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600" b="0" i="0" kern="1200" dirty="0">
                <a:solidFill>
                  <a:schemeClr val="accent3"/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1600" dirty="0"/>
              <a:t>Gigamon Management Interface (GMI) + Gigamon Packet Interface (GPI)</a:t>
            </a:r>
          </a:p>
        </p:txBody>
      </p:sp>
    </p:spTree>
    <p:extLst>
      <p:ext uri="{BB962C8B-B14F-4D97-AF65-F5344CB8AC3E}">
        <p14:creationId xmlns:p14="http://schemas.microsoft.com/office/powerpoint/2010/main" val="226769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B4089E-555E-1B43-B5FA-C3699EAA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23" y="1570015"/>
            <a:ext cx="10906130" cy="500201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Backup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4BF395D-E82A-274B-8EFD-87889AF8B05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7705" y="1021794"/>
            <a:ext cx="10906125" cy="30162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5352-D1D3-CE4F-84D4-F855F7A37DB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7701" y="1714500"/>
            <a:ext cx="10906129" cy="47914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64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20B1-4830-594E-8B3F-293A4120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F9EF-309E-E74A-8032-385B4849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17600"/>
            <a:ext cx="10906132" cy="4749800"/>
          </a:xfrm>
        </p:spPr>
        <p:txBody>
          <a:bodyPr/>
          <a:lstStyle/>
          <a:p>
            <a:r>
              <a:rPr lang="en-US" dirty="0"/>
              <a:t>Apps</a:t>
            </a:r>
          </a:p>
          <a:p>
            <a:pPr lvl="1"/>
            <a:r>
              <a:rPr lang="en-US" dirty="0"/>
              <a:t>Slicing/Masking</a:t>
            </a:r>
          </a:p>
          <a:p>
            <a:pPr lvl="1"/>
            <a:r>
              <a:rPr lang="en-US" dirty="0"/>
              <a:t>Deduplication</a:t>
            </a:r>
          </a:p>
          <a:p>
            <a:pPr lvl="1"/>
            <a:r>
              <a:rPr lang="en-US" dirty="0"/>
              <a:t>Header Translation and Modification</a:t>
            </a:r>
          </a:p>
          <a:p>
            <a:pPr lvl="1"/>
            <a:r>
              <a:rPr lang="en-US" dirty="0"/>
              <a:t>Tunneling</a:t>
            </a:r>
          </a:p>
          <a:p>
            <a:r>
              <a:rPr lang="en-US" dirty="0"/>
              <a:t>Work</a:t>
            </a:r>
          </a:p>
          <a:p>
            <a:pPr lvl="1"/>
            <a:r>
              <a:rPr lang="en-US" dirty="0"/>
              <a:t>Apps are not complex</a:t>
            </a:r>
          </a:p>
          <a:p>
            <a:pPr lvl="1"/>
            <a:r>
              <a:rPr lang="en-US" dirty="0"/>
              <a:t>Use these apps to validate the framework for</a:t>
            </a:r>
          </a:p>
          <a:p>
            <a:pPr lvl="2"/>
            <a:r>
              <a:rPr lang="en-US" dirty="0"/>
              <a:t>Datapath</a:t>
            </a:r>
          </a:p>
          <a:p>
            <a:pPr lvl="2"/>
            <a:r>
              <a:rPr lang="en-US" dirty="0"/>
              <a:t>Performance</a:t>
            </a:r>
          </a:p>
          <a:p>
            <a:pPr lvl="2"/>
            <a:r>
              <a:rPr lang="en-US" dirty="0"/>
              <a:t>State </a:t>
            </a:r>
          </a:p>
          <a:p>
            <a:pPr lvl="2"/>
            <a:r>
              <a:rPr lang="en-US" dirty="0"/>
              <a:t>Statistics</a:t>
            </a:r>
          </a:p>
          <a:p>
            <a:pPr lvl="2"/>
            <a:r>
              <a:rPr lang="en-US" dirty="0"/>
              <a:t>Events</a:t>
            </a:r>
          </a:p>
          <a:p>
            <a:pPr lvl="1"/>
            <a:endParaRPr lang="en-US" dirty="0"/>
          </a:p>
          <a:p>
            <a:pPr marL="609600" lvl="2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3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20B1-4830-594E-8B3F-293A4120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SSL – OOB 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F9EF-309E-E74A-8032-385B4849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17600"/>
            <a:ext cx="10906132" cy="4749800"/>
          </a:xfrm>
        </p:spPr>
        <p:txBody>
          <a:bodyPr/>
          <a:lstStyle/>
          <a:p>
            <a:r>
              <a:rPr lang="en-US" dirty="0"/>
              <a:t>Inline SSL</a:t>
            </a:r>
          </a:p>
          <a:p>
            <a:pPr lvl="1"/>
            <a:r>
              <a:rPr lang="en-US" dirty="0"/>
              <a:t>ANS-TCP Stack</a:t>
            </a:r>
          </a:p>
          <a:p>
            <a:pPr lvl="1"/>
            <a:r>
              <a:rPr lang="en-US" dirty="0"/>
              <a:t>OpenSSL 1.1.x</a:t>
            </a:r>
          </a:p>
          <a:p>
            <a:pPr lvl="1"/>
            <a:r>
              <a:rPr lang="en-US" dirty="0"/>
              <a:t>GIMO Plumbing and App</a:t>
            </a:r>
          </a:p>
          <a:p>
            <a:pPr lvl="1"/>
            <a:r>
              <a:rPr lang="en-US" dirty="0"/>
              <a:t>Integrating OpenSSL with Cavium Crypto Engine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OOB SSL</a:t>
            </a:r>
          </a:p>
          <a:p>
            <a:pPr lvl="1"/>
            <a:r>
              <a:rPr lang="en-US" dirty="0"/>
              <a:t>Uses Passive TCP from Infra</a:t>
            </a:r>
          </a:p>
          <a:p>
            <a:pPr lvl="1"/>
            <a:r>
              <a:rPr lang="en-US" dirty="0"/>
              <a:t>GIMO App</a:t>
            </a:r>
          </a:p>
          <a:p>
            <a:pPr lvl="1"/>
            <a:r>
              <a:rPr lang="en-US" dirty="0"/>
              <a:t>Integrate App with Cavium Crypto Engine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49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20B1-4830-594E-8B3F-293A4120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+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F9EF-309E-E74A-8032-385B4849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17600"/>
            <a:ext cx="10906132" cy="4749800"/>
          </a:xfrm>
        </p:spPr>
        <p:txBody>
          <a:bodyPr/>
          <a:lstStyle/>
          <a:p>
            <a:r>
              <a:rPr lang="en-US" dirty="0"/>
              <a:t>ASF/AFI/AMI/NetFlow</a:t>
            </a:r>
          </a:p>
          <a:p>
            <a:pPr lvl="1"/>
            <a:r>
              <a:rPr lang="en-US" dirty="0"/>
              <a:t>Software Alternative for Regex Engine</a:t>
            </a:r>
          </a:p>
          <a:p>
            <a:pPr lvl="1"/>
            <a:r>
              <a:rPr lang="en-US" dirty="0" err="1"/>
              <a:t>Hyperscan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Insight Integration</a:t>
            </a:r>
          </a:p>
          <a:p>
            <a:pPr lvl="1"/>
            <a:r>
              <a:rPr lang="en-US" dirty="0"/>
              <a:t>Porting the code</a:t>
            </a:r>
          </a:p>
          <a:p>
            <a:pPr lvl="1"/>
            <a:endParaRPr lang="en-US" dirty="0"/>
          </a:p>
          <a:p>
            <a:pPr indent="-187325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5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20B1-4830-594E-8B3F-293A4120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Provider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F9EF-309E-E74A-8032-385B4849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17600"/>
            <a:ext cx="10906132" cy="4749800"/>
          </a:xfrm>
        </p:spPr>
        <p:txBody>
          <a:bodyPr/>
          <a:lstStyle/>
          <a:p>
            <a:r>
              <a:rPr lang="en-US" dirty="0"/>
              <a:t>GTP</a:t>
            </a:r>
          </a:p>
          <a:p>
            <a:pPr lvl="1"/>
            <a:r>
              <a:rPr lang="en-US" dirty="0" err="1"/>
              <a:t>vCPN</a:t>
            </a:r>
            <a:r>
              <a:rPr lang="en-US" dirty="0"/>
              <a:t> work NFV already underway</a:t>
            </a:r>
          </a:p>
          <a:p>
            <a:pPr lvl="1"/>
            <a:r>
              <a:rPr lang="en-US" dirty="0" err="1"/>
              <a:t>vUPN</a:t>
            </a:r>
            <a:endParaRPr lang="en-US" dirty="0"/>
          </a:p>
          <a:p>
            <a:r>
              <a:rPr lang="en-US" dirty="0"/>
              <a:t>SIP/RTP</a:t>
            </a:r>
          </a:p>
          <a:p>
            <a:pPr lvl="1"/>
            <a:r>
              <a:rPr lang="en-US" dirty="0"/>
              <a:t>TBD</a:t>
            </a:r>
          </a:p>
          <a:p>
            <a:pPr lvl="1"/>
            <a:endParaRPr lang="en-US" dirty="0"/>
          </a:p>
          <a:p>
            <a:pPr indent="-187325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35C1-5AA6-D343-8546-120FB8E8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E747-EA79-EA41-B1F3-B3867C10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7325">
              <a:buNone/>
            </a:pPr>
            <a:r>
              <a:rPr lang="en-US" dirty="0"/>
              <a:t>Config</a:t>
            </a:r>
          </a:p>
          <a:p>
            <a:pPr lvl="1"/>
            <a:r>
              <a:rPr lang="en-US" dirty="0"/>
              <a:t>Ability to access Mgmt. and/or Control Ethernet Interface(s) via Linux Networking Stack</a:t>
            </a:r>
          </a:p>
          <a:p>
            <a:pPr lvl="1"/>
            <a:r>
              <a:rPr lang="en-US" dirty="0"/>
              <a:t>Ability to load and launch  pre-defined Applications with the parameters that user has provided via CLI or REST API</a:t>
            </a:r>
          </a:p>
          <a:p>
            <a:pPr lvl="2"/>
            <a:r>
              <a:rPr lang="en-US" dirty="0"/>
              <a:t>This implies communication with Control Card on hardware platforms</a:t>
            </a:r>
          </a:p>
          <a:p>
            <a:pPr lvl="1"/>
            <a:r>
              <a:rPr lang="en-US" dirty="0"/>
              <a:t>Ability to obtain status and statistics from the applications periodically and on demand and provide to the user via CLI or REST API</a:t>
            </a:r>
          </a:p>
          <a:p>
            <a:pPr lvl="1"/>
            <a:r>
              <a:rPr lang="en-US" dirty="0"/>
              <a:t>Support Event/Trap Framework to dispatch events to FM or other external tool over mgmt. interface</a:t>
            </a:r>
          </a:p>
          <a:p>
            <a:pPr lvl="1"/>
            <a:r>
              <a:rPr lang="en-US" dirty="0" err="1"/>
              <a:t>Diags</a:t>
            </a:r>
            <a:r>
              <a:rPr lang="en-US" dirty="0"/>
              <a:t> and debug</a:t>
            </a:r>
          </a:p>
          <a:p>
            <a:pPr lvl="2"/>
            <a:r>
              <a:rPr lang="en-US" dirty="0" err="1"/>
              <a:t>Coredump</a:t>
            </a:r>
            <a:r>
              <a:rPr lang="en-US" dirty="0"/>
              <a:t>, </a:t>
            </a:r>
            <a:r>
              <a:rPr lang="en-US" dirty="0" err="1"/>
              <a:t>stacktrace</a:t>
            </a:r>
            <a:r>
              <a:rPr lang="en-US" dirty="0"/>
              <a:t>, logs, relaunch apps as needed etc.</a:t>
            </a:r>
          </a:p>
          <a:p>
            <a:pPr marL="2698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3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35C1-5AA6-D343-8546-120FB8E8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E747-EA79-EA41-B1F3-B3867C1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06311"/>
            <a:ext cx="10906132" cy="4761089"/>
          </a:xfrm>
        </p:spPr>
        <p:txBody>
          <a:bodyPr/>
          <a:lstStyle/>
          <a:p>
            <a:pPr indent="-187325">
              <a:buNone/>
            </a:pPr>
            <a:r>
              <a:rPr lang="en-US" dirty="0"/>
              <a:t>OOB Datapath - Ingress</a:t>
            </a:r>
          </a:p>
          <a:p>
            <a:pPr lvl="1"/>
            <a:r>
              <a:rPr lang="en-US" dirty="0"/>
              <a:t>For directly tapped interfaces, support reception of raw packets or reassembled packets</a:t>
            </a:r>
          </a:p>
          <a:p>
            <a:pPr lvl="2"/>
            <a:r>
              <a:rPr lang="en-US" dirty="0"/>
              <a:t>Passive IP reassembly support</a:t>
            </a:r>
          </a:p>
          <a:p>
            <a:pPr lvl="2"/>
            <a:r>
              <a:rPr lang="en-US" dirty="0"/>
              <a:t>Passive TCP reassembly support</a:t>
            </a:r>
          </a:p>
          <a:p>
            <a:pPr lvl="1"/>
            <a:r>
              <a:rPr lang="en-US" dirty="0"/>
              <a:t>For tunneled interfaces, support tunnel processing</a:t>
            </a:r>
          </a:p>
          <a:p>
            <a:pPr lvl="2"/>
            <a:r>
              <a:rPr lang="en-US" dirty="0"/>
              <a:t>Tunnels supported – L2GRE, </a:t>
            </a:r>
            <a:r>
              <a:rPr lang="en-US" dirty="0" err="1"/>
              <a:t>VxLAN</a:t>
            </a:r>
            <a:r>
              <a:rPr lang="en-US" dirty="0"/>
              <a:t>, ERSPAN over IPv4 and IPv6</a:t>
            </a:r>
          </a:p>
          <a:p>
            <a:pPr lvl="2"/>
            <a:r>
              <a:rPr lang="en-US" dirty="0"/>
              <a:t>Terminate the Tunnel in the local stack</a:t>
            </a:r>
          </a:p>
          <a:p>
            <a:pPr lvl="2"/>
            <a:r>
              <a:rPr lang="en-US" dirty="0"/>
              <a:t>Extract the inner packets and process them like packets received from directly tapped interfaces</a:t>
            </a:r>
          </a:p>
          <a:p>
            <a:r>
              <a:rPr lang="en-US" dirty="0"/>
              <a:t>OOB Datapath – Egress</a:t>
            </a:r>
          </a:p>
          <a:p>
            <a:pPr lvl="1"/>
            <a:r>
              <a:rPr lang="en-US" dirty="0"/>
              <a:t>For directly connected tool interfaces, support transmission of raw packets</a:t>
            </a:r>
          </a:p>
          <a:p>
            <a:pPr lvl="1"/>
            <a:r>
              <a:rPr lang="en-US" dirty="0"/>
              <a:t>For tunneled interfaces, support tunnel processing</a:t>
            </a:r>
          </a:p>
          <a:p>
            <a:pPr lvl="2"/>
            <a:r>
              <a:rPr lang="en-US" dirty="0"/>
              <a:t>Forward the data received from the applications in configured Tunnels</a:t>
            </a:r>
          </a:p>
          <a:p>
            <a:pPr marL="269875" lvl="1" indent="0">
              <a:buNone/>
            </a:pPr>
            <a:endParaRPr lang="en-US" dirty="0"/>
          </a:p>
          <a:p>
            <a:pPr marL="2667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35C1-5AA6-D343-8546-120FB8E8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E747-EA79-EA41-B1F3-B3867C1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106311"/>
            <a:ext cx="10906132" cy="4761089"/>
          </a:xfrm>
        </p:spPr>
        <p:txBody>
          <a:bodyPr/>
          <a:lstStyle/>
          <a:p>
            <a:pPr indent="-187325">
              <a:buNone/>
            </a:pPr>
            <a:r>
              <a:rPr lang="en-US" dirty="0"/>
              <a:t>Inline</a:t>
            </a:r>
          </a:p>
          <a:p>
            <a:pPr lvl="1"/>
            <a:r>
              <a:rPr lang="en-US" dirty="0"/>
              <a:t>Support reception and transmission of raw packets from the inline interfaces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0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C052-822D-C145-80B8-71E09C09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DPDK modules needed for OcteonTX2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07F1-CEFB-6B47-9284-C9CD5458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16668"/>
            <a:ext cx="10906132" cy="48507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Eventdev</a:t>
            </a:r>
            <a:r>
              <a:rPr lang="en-US" dirty="0"/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Ingress Classification (</a:t>
            </a:r>
            <a:r>
              <a:rPr lang="en-US" dirty="0" err="1"/>
              <a:t>rte_flow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Mempool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Cryptodev</a:t>
            </a:r>
            <a:r>
              <a:rPr lang="en-US" dirty="0"/>
              <a:t>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Eventtimer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PCIe device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C8BD5-EC13-5E4F-A08F-52FB9E47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928688"/>
            <a:ext cx="11277600" cy="5245951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600" dirty="0"/>
              <a:t>Write Apps once: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/>
              <a:t>The design must support an API, which will allow Gigamon applications to be written/implemented once, and run in various environments (Private/Public Cloud, NFV [</a:t>
            </a:r>
            <a:r>
              <a:rPr lang="en-US" sz="1600" dirty="0" err="1"/>
              <a:t>dpdk</a:t>
            </a:r>
            <a:r>
              <a:rPr lang="en-US" sz="1600" dirty="0"/>
              <a:t>], GS Refresh) without change.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600" dirty="0"/>
              <a:t>Implement/offer an open set of fully documented API’s that can be used by third parties to port applications.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600" dirty="0"/>
              <a:t>Unified </a:t>
            </a:r>
            <a:r>
              <a:rPr lang="en-US" sz="1600" dirty="0" err="1"/>
              <a:t>VSeries</a:t>
            </a:r>
            <a:r>
              <a:rPr lang="en-US" sz="1600" dirty="0"/>
              <a:t> = </a:t>
            </a:r>
            <a:r>
              <a:rPr lang="en-US" sz="1600" dirty="0" err="1"/>
              <a:t>VSeries</a:t>
            </a:r>
            <a:r>
              <a:rPr lang="en-US" sz="1600" dirty="0"/>
              <a:t> 2.0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err="1"/>
              <a:t>Vseries</a:t>
            </a:r>
            <a:r>
              <a:rPr lang="en-US" sz="1600" dirty="0"/>
              <a:t> 2.0 must be productized as the only solution in Public Clouds, Private Clouds (OpenStack), VMs (</a:t>
            </a:r>
            <a:r>
              <a:rPr lang="en-US" sz="1600" dirty="0" err="1"/>
              <a:t>Vmware</a:t>
            </a:r>
            <a:r>
              <a:rPr lang="en-US" sz="1600" dirty="0"/>
              <a:t>), Containers, COTs servers (NFV).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/>
              <a:t>Provide a </a:t>
            </a:r>
            <a:r>
              <a:rPr lang="en-US" sz="1600" dirty="0" err="1"/>
              <a:t>GigaVUE</a:t>
            </a:r>
            <a:r>
              <a:rPr lang="en-US" sz="1600" dirty="0"/>
              <a:t> Software solution (traffic access, filter, flow mapping, processing GS) that can operate and execute within a virtualized environment (private, public, container).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600"/>
              <a:t>Common </a:t>
            </a:r>
            <a:r>
              <a:rPr lang="en-US" sz="1600" dirty="0"/>
              <a:t>Environment = </a:t>
            </a:r>
            <a:r>
              <a:rPr lang="en-US" sz="1600" dirty="0" err="1"/>
              <a:t>VSeries</a:t>
            </a:r>
            <a:r>
              <a:rPr lang="en-US" sz="1600" dirty="0"/>
              <a:t> 2.0 + GS Refresh </a:t>
            </a:r>
            <a:r>
              <a:rPr lang="en-US" sz="1600" dirty="0" err="1"/>
              <a:t>env’s</a:t>
            </a:r>
            <a:r>
              <a:rPr lang="en-US" sz="1600" dirty="0"/>
              <a:t> = GMOS ?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/>
              <a:t>Environment must support all traffic processing applications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/>
              <a:t>Environment must enable scale-out class performance</a:t>
            </a:r>
          </a:p>
          <a:p>
            <a:pPr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600" dirty="0"/>
              <a:t>Performance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/>
              <a:t>The NFV based </a:t>
            </a:r>
            <a:r>
              <a:rPr lang="en-US" sz="1600" dirty="0" err="1"/>
              <a:t>VSeries</a:t>
            </a:r>
            <a:r>
              <a:rPr lang="en-US" sz="1600" dirty="0"/>
              <a:t> 2.0 will be highly performant.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endParaRPr lang="en-US" sz="1600" dirty="0"/>
          </a:p>
          <a:p>
            <a:pPr marL="378874" lvl="1" indent="0">
              <a:buClr>
                <a:schemeClr val="accent1"/>
              </a:buClr>
              <a:buNone/>
            </a:pPr>
            <a:endParaRPr lang="en-US" sz="1800" dirty="0"/>
          </a:p>
          <a:p>
            <a:pPr marL="378874" lvl="1" indent="0">
              <a:buClr>
                <a:schemeClr val="accent1"/>
              </a:buClr>
              <a:buNone/>
            </a:pPr>
            <a:endParaRPr lang="en-US" sz="1800" dirty="0"/>
          </a:p>
          <a:p>
            <a:pPr marL="378874" lvl="1" indent="0">
              <a:buClr>
                <a:schemeClr val="accent1"/>
              </a:buClr>
              <a:buNone/>
            </a:pPr>
            <a:endParaRPr lang="en-US" sz="1800" dirty="0"/>
          </a:p>
          <a:p>
            <a:pPr marL="378874" lvl="1" indent="0">
              <a:buClr>
                <a:schemeClr val="accent1"/>
              </a:buClr>
              <a:buNone/>
            </a:pP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FF177-5711-E247-B83D-F77EEEC701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44D2F-69CF-8140-ABFC-84EDDFCC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4" y="1"/>
            <a:ext cx="10217370" cy="554088"/>
          </a:xfrm>
        </p:spPr>
        <p:txBody>
          <a:bodyPr/>
          <a:lstStyle/>
          <a:p>
            <a:r>
              <a:rPr lang="en-US" dirty="0"/>
              <a:t>NFV Design Objectives</a:t>
            </a:r>
          </a:p>
        </p:txBody>
      </p:sp>
    </p:spTree>
    <p:extLst>
      <p:ext uri="{BB962C8B-B14F-4D97-AF65-F5344CB8AC3E}">
        <p14:creationId xmlns:p14="http://schemas.microsoft.com/office/powerpoint/2010/main" val="337237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6FD1B8C-9A8E-4B14-8EA5-F1B3CB8B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</a:t>
            </a:r>
            <a:r>
              <a:rPr lang="en-US"/>
              <a:t>the NFV/Cloud </a:t>
            </a:r>
            <a:r>
              <a:rPr lang="en-US" dirty="0"/>
              <a:t>Solution (Source: </a:t>
            </a:r>
            <a:r>
              <a:rPr lang="en-US" dirty="0" err="1"/>
              <a:t>Preetham</a:t>
            </a:r>
            <a:r>
              <a:rPr lang="en-US" dirty="0"/>
              <a:t> 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EBABA-1B3F-42CB-A464-44049BB3E617}"/>
              </a:ext>
            </a:extLst>
          </p:cNvPr>
          <p:cNvSpPr txBox="1"/>
          <p:nvPr/>
        </p:nvSpPr>
        <p:spPr>
          <a:xfrm rot="16200000">
            <a:off x="-82512" y="4408653"/>
            <a:ext cx="1795492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Traffic 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FD7EA-9A07-45AE-9799-0B5AFF0B41F0}"/>
              </a:ext>
            </a:extLst>
          </p:cNvPr>
          <p:cNvSpPr/>
          <p:nvPr/>
        </p:nvSpPr>
        <p:spPr>
          <a:xfrm>
            <a:off x="1272387" y="4806232"/>
            <a:ext cx="128016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GigaVUE-VM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(vSphere VDS)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028B4-A1D5-4BCA-9536-0DF958860F57}"/>
              </a:ext>
            </a:extLst>
          </p:cNvPr>
          <p:cNvSpPr/>
          <p:nvPr/>
        </p:nvSpPr>
        <p:spPr>
          <a:xfrm>
            <a:off x="3277754" y="4810537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GigaVUE-VM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(VMware NSX-V)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C1E6A-5AE0-443E-816C-104BCC8F0FD0}"/>
              </a:ext>
            </a:extLst>
          </p:cNvPr>
          <p:cNvSpPr/>
          <p:nvPr/>
        </p:nvSpPr>
        <p:spPr>
          <a:xfrm>
            <a:off x="8424800" y="4800839"/>
            <a:ext cx="1371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GigaVUE-VM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(VMware NSX-T)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C6976A-1BE3-483E-8406-B536F3FD0236}"/>
              </a:ext>
            </a:extLst>
          </p:cNvPr>
          <p:cNvSpPr/>
          <p:nvPr/>
        </p:nvSpPr>
        <p:spPr>
          <a:xfrm>
            <a:off x="3277754" y="3761365"/>
            <a:ext cx="83038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G-</a:t>
            </a:r>
            <a:r>
              <a:rPr lang="en-US" sz="1400" b="1" dirty="0" err="1">
                <a:solidFill>
                  <a:schemeClr val="tx1"/>
                </a:solidFill>
              </a:rPr>
              <a:t>vTap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(AWS)</a:t>
            </a:r>
            <a:endParaRPr 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7568F0-A72B-4BB4-B2A4-C00A607ACAA6}"/>
              </a:ext>
            </a:extLst>
          </p:cNvPr>
          <p:cNvSpPr/>
          <p:nvPr/>
        </p:nvSpPr>
        <p:spPr>
          <a:xfrm>
            <a:off x="6812994" y="3761365"/>
            <a:ext cx="1143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 err="1">
                <a:solidFill>
                  <a:schemeClr val="tx1"/>
                </a:solidFill>
              </a:rPr>
              <a:t>vTap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(Azure, AWS)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17216-7E9E-46DC-B7FC-DA038BE54FF7}"/>
              </a:ext>
            </a:extLst>
          </p:cNvPr>
          <p:cNvSpPr txBox="1"/>
          <p:nvPr/>
        </p:nvSpPr>
        <p:spPr>
          <a:xfrm rot="16200000">
            <a:off x="-178660" y="2051199"/>
            <a:ext cx="1987788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Traffic Aggregation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and Transformation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F94DA0-C00F-4DDF-A2BF-A8CD8AD7E2DF}"/>
              </a:ext>
            </a:extLst>
          </p:cNvPr>
          <p:cNvSpPr/>
          <p:nvPr/>
        </p:nvSpPr>
        <p:spPr>
          <a:xfrm>
            <a:off x="3282257" y="2240391"/>
            <a:ext cx="14630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V-Series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Flow Mapping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Slicing Masking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NetFlow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For AWS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B674F1-B613-4E7F-89FE-15EFC32A9AC0}"/>
              </a:ext>
            </a:extLst>
          </p:cNvPr>
          <p:cNvSpPr/>
          <p:nvPr/>
        </p:nvSpPr>
        <p:spPr>
          <a:xfrm>
            <a:off x="7236080" y="1590262"/>
            <a:ext cx="2560320" cy="16559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V-Series 2.0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Performance optimized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Common architecture for all cloud infrastructure platforms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Flow Mapping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Same SMART apps on new GigaSMART cards and V-Series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Available as a 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57E65-ADC2-40E2-BF98-93FC90F6F645}"/>
              </a:ext>
            </a:extLst>
          </p:cNvPr>
          <p:cNvSpPr/>
          <p:nvPr/>
        </p:nvSpPr>
        <p:spPr>
          <a:xfrm>
            <a:off x="8011366" y="3761365"/>
            <a:ext cx="146304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 err="1">
                <a:solidFill>
                  <a:schemeClr val="tx1"/>
                </a:solidFill>
              </a:rPr>
              <a:t>GigaContainer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(Containers)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8FD55-1F25-4BE0-A8EF-E8DB09AD0F14}"/>
              </a:ext>
            </a:extLst>
          </p:cNvPr>
          <p:cNvSpPr/>
          <p:nvPr/>
        </p:nvSpPr>
        <p:spPr>
          <a:xfrm>
            <a:off x="10225463" y="2768795"/>
            <a:ext cx="1463040" cy="1463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GigaVUE-FM</a:t>
            </a:r>
            <a:endParaRPr lang="en-US" sz="1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Automatic Target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</a:rPr>
              <a:t>Discovery and Auto-Scaling</a:t>
            </a:r>
            <a:endParaRPr lang="en-US" sz="1200" i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1D20EF8-436D-4BD3-8601-2A4AF7C0BD1E}"/>
              </a:ext>
            </a:extLst>
          </p:cNvPr>
          <p:cNvSpPr/>
          <p:nvPr/>
        </p:nvSpPr>
        <p:spPr>
          <a:xfrm>
            <a:off x="1174007" y="5572818"/>
            <a:ext cx="8852407" cy="211094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8083E-363D-49D6-AE1F-4F667D935E9E}"/>
              </a:ext>
            </a:extLst>
          </p:cNvPr>
          <p:cNvSpPr/>
          <p:nvPr/>
        </p:nvSpPr>
        <p:spPr>
          <a:xfrm flipV="1">
            <a:off x="534377" y="3500315"/>
            <a:ext cx="9491784" cy="4298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5D29D-8028-4CC2-83B1-C1E36BF321DA}"/>
              </a:ext>
            </a:extLst>
          </p:cNvPr>
          <p:cNvSpPr txBox="1"/>
          <p:nvPr/>
        </p:nvSpPr>
        <p:spPr>
          <a:xfrm>
            <a:off x="1300523" y="5785023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b="1">
                <a:solidFill>
                  <a:schemeClr val="accent2"/>
                </a:solidFill>
              </a:rPr>
              <a:t>2013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3B6D3-8627-45EA-BCC0-A1E55FD4D78E}"/>
              </a:ext>
            </a:extLst>
          </p:cNvPr>
          <p:cNvSpPr txBox="1"/>
          <p:nvPr/>
        </p:nvSpPr>
        <p:spPr>
          <a:xfrm>
            <a:off x="3225061" y="5785023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2016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6884B-98FC-4F0B-997F-53C0A3CE8361}"/>
              </a:ext>
            </a:extLst>
          </p:cNvPr>
          <p:cNvSpPr txBox="1"/>
          <p:nvPr/>
        </p:nvSpPr>
        <p:spPr>
          <a:xfrm>
            <a:off x="7845906" y="5785023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2019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399CBD-8C77-432F-9ACA-B9F4EAE24813}"/>
              </a:ext>
            </a:extLst>
          </p:cNvPr>
          <p:cNvSpPr txBox="1"/>
          <p:nvPr/>
        </p:nvSpPr>
        <p:spPr>
          <a:xfrm>
            <a:off x="5088875" y="5785023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2018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8FEB4F-8655-4116-A83F-4887DFA79CF3}"/>
              </a:ext>
            </a:extLst>
          </p:cNvPr>
          <p:cNvSpPr/>
          <p:nvPr/>
        </p:nvSpPr>
        <p:spPr>
          <a:xfrm>
            <a:off x="5146393" y="3761365"/>
            <a:ext cx="155448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G-</a:t>
            </a:r>
            <a:r>
              <a:rPr lang="en-US" sz="1400" b="1" dirty="0" err="1">
                <a:solidFill>
                  <a:schemeClr val="tx1"/>
                </a:solidFill>
              </a:rPr>
              <a:t>vTap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(Azure, OpenStack)</a:t>
            </a:r>
            <a:endParaRPr 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C9448F-95F4-46AB-B8B2-FE898E29F397}"/>
              </a:ext>
            </a:extLst>
          </p:cNvPr>
          <p:cNvSpPr/>
          <p:nvPr/>
        </p:nvSpPr>
        <p:spPr>
          <a:xfrm>
            <a:off x="5146393" y="2501442"/>
            <a:ext cx="1320348" cy="7447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V-Series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For Azure and OpenStack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4BEB8E-5BBA-4ADC-A9EB-B80870794246}"/>
              </a:ext>
            </a:extLst>
          </p:cNvPr>
          <p:cNvSpPr/>
          <p:nvPr/>
        </p:nvSpPr>
        <p:spPr>
          <a:xfrm>
            <a:off x="8001597" y="4279134"/>
            <a:ext cx="146304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400" b="1" dirty="0">
                <a:solidFill>
                  <a:schemeClr val="tx1"/>
                </a:solidFill>
              </a:rPr>
              <a:t>G-</a:t>
            </a:r>
            <a:r>
              <a:rPr lang="en-US" sz="1400" b="1" dirty="0" err="1">
                <a:solidFill>
                  <a:schemeClr val="tx1"/>
                </a:solidFill>
              </a:rPr>
              <a:t>vTap</a:t>
            </a:r>
            <a:endParaRPr lang="en-US" dirty="0" err="1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(OVS Mirroring)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5156-FF2C-3640-A592-CADD17179B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0DF33-E45E-374E-90AC-9EC2B14E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54" y="58948"/>
            <a:ext cx="10544943" cy="386579"/>
          </a:xfrm>
        </p:spPr>
        <p:txBody>
          <a:bodyPr/>
          <a:lstStyle/>
          <a:p>
            <a:r>
              <a:rPr lang="en-US" sz="2400" dirty="0"/>
              <a:t>NFV Architecture: </a:t>
            </a:r>
            <a:r>
              <a:rPr lang="en-US" sz="2400" dirty="0" err="1"/>
              <a:t>vCPN</a:t>
            </a:r>
            <a:r>
              <a:rPr lang="en-US" sz="2400" dirty="0"/>
              <a:t> on NFVI Flow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752DFB-458A-AD4B-A38B-B7AEA7D1DE8D}"/>
              </a:ext>
            </a:extLst>
          </p:cNvPr>
          <p:cNvSpPr txBox="1"/>
          <p:nvPr/>
        </p:nvSpPr>
        <p:spPr>
          <a:xfrm>
            <a:off x="7316250" y="427393"/>
            <a:ext cx="4485413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b="1" i="1" dirty="0">
                <a:solidFill>
                  <a:schemeClr val="bg1"/>
                </a:solidFill>
              </a:rPr>
              <a:t>Configure NFV Infra</a:t>
            </a:r>
            <a:r>
              <a:rPr lang="en-US" sz="1200" i="1" dirty="0">
                <a:solidFill>
                  <a:schemeClr val="bg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Setup per app config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Setup Rx/Tx Ports, TEP,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Deploy Apps, Stitch Apps, Start/Stop Apps</a:t>
            </a:r>
          </a:p>
          <a:p>
            <a:pPr algn="l"/>
            <a:r>
              <a:rPr lang="en-US" sz="1200" b="1" i="1" dirty="0">
                <a:solidFill>
                  <a:schemeClr val="bg1"/>
                </a:solidFill>
              </a:rPr>
              <a:t>Mobility </a:t>
            </a:r>
            <a:r>
              <a:rPr lang="en-US" sz="1200" b="1" i="1" dirty="0" err="1">
                <a:solidFill>
                  <a:schemeClr val="bg1"/>
                </a:solidFill>
              </a:rPr>
              <a:t>Mgmt</a:t>
            </a:r>
            <a:r>
              <a:rPr lang="en-US" sz="1200" b="1" i="1" dirty="0">
                <a:solidFill>
                  <a:schemeClr val="bg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Orchestrate/configure </a:t>
            </a:r>
            <a:r>
              <a:rPr lang="en-US" sz="1200" i="1" dirty="0" err="1">
                <a:solidFill>
                  <a:schemeClr val="bg1"/>
                </a:solidFill>
              </a:rPr>
              <a:t>vCPN</a:t>
            </a:r>
            <a:endParaRPr lang="en-US" sz="1200" i="1" dirty="0">
              <a:solidFill>
                <a:schemeClr val="bg1"/>
              </a:solidFill>
            </a:endParaRPr>
          </a:p>
          <a:p>
            <a:pPr algn="l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69" name="Title 3">
            <a:extLst>
              <a:ext uri="{FF2B5EF4-FFF2-40B4-BE49-F238E27FC236}">
                <a16:creationId xmlns:a16="http://schemas.microsoft.com/office/drawing/2014/main" id="{C26FD3C0-CC99-1149-9ADD-65245759FAC3}"/>
              </a:ext>
            </a:extLst>
          </p:cNvPr>
          <p:cNvSpPr txBox="1">
            <a:spLocks/>
          </p:cNvSpPr>
          <p:nvPr/>
        </p:nvSpPr>
        <p:spPr>
          <a:xfrm>
            <a:off x="424141" y="19245"/>
            <a:ext cx="10544943" cy="640965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>
            <a:lvl1pPr algn="l" defTabSz="60958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600" b="0" i="0" kern="1200">
                <a:solidFill>
                  <a:schemeClr val="accent2"/>
                </a:solidFill>
                <a:latin typeface="+mn-lt"/>
                <a:ea typeface="+mj-ea"/>
                <a:cs typeface="Arial"/>
              </a:defRPr>
            </a:lvl1pPr>
          </a:lstStyle>
          <a:p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B2548C-5B0D-A746-ABA9-1EBB683DE24D}"/>
              </a:ext>
            </a:extLst>
          </p:cNvPr>
          <p:cNvGrpSpPr/>
          <p:nvPr/>
        </p:nvGrpSpPr>
        <p:grpSpPr>
          <a:xfrm>
            <a:off x="1634214" y="5402586"/>
            <a:ext cx="9294182" cy="672507"/>
            <a:chOff x="3227828" y="5312368"/>
            <a:chExt cx="9294182" cy="67250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520A372-FE5C-274C-A823-F8AA584F6B7D}"/>
                </a:ext>
              </a:extLst>
            </p:cNvPr>
            <p:cNvCxnSpPr>
              <a:cxnSpLocks/>
            </p:cNvCxnSpPr>
            <p:nvPr/>
          </p:nvCxnSpPr>
          <p:spPr>
            <a:xfrm>
              <a:off x="7227723" y="5952614"/>
              <a:ext cx="5294287" cy="32261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1D5114D-28A6-FB43-9DD5-5F60B5BD7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981" y="5312368"/>
              <a:ext cx="10446" cy="354359"/>
            </a:xfrm>
            <a:prstGeom prst="straightConnector1">
              <a:avLst/>
            </a:prstGeom>
            <a:ln w="25400" cmpd="sng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A375BC8-66D8-5047-9AB0-3BD71692F98F}"/>
                </a:ext>
              </a:extLst>
            </p:cNvPr>
            <p:cNvCxnSpPr>
              <a:cxnSpLocks/>
            </p:cNvCxnSpPr>
            <p:nvPr/>
          </p:nvCxnSpPr>
          <p:spPr>
            <a:xfrm>
              <a:off x="3227828" y="5655101"/>
              <a:ext cx="3715856" cy="23252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F9EA2EF-9E80-CC42-A6B0-0E764434864F}"/>
                </a:ext>
              </a:extLst>
            </p:cNvPr>
            <p:cNvSpPr txBox="1"/>
            <p:nvPr/>
          </p:nvSpPr>
          <p:spPr>
            <a:xfrm>
              <a:off x="3227828" y="5706393"/>
              <a:ext cx="31817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Mirrored Traffic from Physical Taps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3FFA9E-8F4D-4E42-AFE5-8869FFF9D056}"/>
              </a:ext>
            </a:extLst>
          </p:cNvPr>
          <p:cNvCxnSpPr>
            <a:cxnSpLocks/>
          </p:cNvCxnSpPr>
          <p:nvPr/>
        </p:nvCxnSpPr>
        <p:spPr>
          <a:xfrm>
            <a:off x="5901677" y="5387512"/>
            <a:ext cx="0" cy="372502"/>
          </a:xfrm>
          <a:prstGeom prst="line">
            <a:avLst/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D6908E7-7BC7-E642-917C-B3BE63E0D97B}"/>
              </a:ext>
            </a:extLst>
          </p:cNvPr>
          <p:cNvSpPr/>
          <p:nvPr/>
        </p:nvSpPr>
        <p:spPr>
          <a:xfrm>
            <a:off x="8691050" y="2881537"/>
            <a:ext cx="1007391" cy="2491676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561451-9A64-7E46-88C9-BE9ACE345C9A}"/>
              </a:ext>
            </a:extLst>
          </p:cNvPr>
          <p:cNvSpPr/>
          <p:nvPr/>
        </p:nvSpPr>
        <p:spPr>
          <a:xfrm>
            <a:off x="8867173" y="3160506"/>
            <a:ext cx="691784" cy="21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Tool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1F0597-5013-CC4C-A1B9-165B163E8AD4}"/>
              </a:ext>
            </a:extLst>
          </p:cNvPr>
          <p:cNvSpPr/>
          <p:nvPr/>
        </p:nvSpPr>
        <p:spPr>
          <a:xfrm>
            <a:off x="8848853" y="3569117"/>
            <a:ext cx="691784" cy="21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Tool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86FA5D-D8DE-8045-9B0E-0091C683A650}"/>
              </a:ext>
            </a:extLst>
          </p:cNvPr>
          <p:cNvSpPr/>
          <p:nvPr/>
        </p:nvSpPr>
        <p:spPr>
          <a:xfrm>
            <a:off x="8867173" y="4678781"/>
            <a:ext cx="691784" cy="210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E4FC854-FEB3-B849-BD61-E334CDAD5EE7}"/>
              </a:ext>
            </a:extLst>
          </p:cNvPr>
          <p:cNvCxnSpPr/>
          <p:nvPr/>
        </p:nvCxnSpPr>
        <p:spPr>
          <a:xfrm>
            <a:off x="5947852" y="5767129"/>
            <a:ext cx="3223647" cy="0"/>
          </a:xfrm>
          <a:prstGeom prst="line">
            <a:avLst/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EDD5B-F1A7-DC4D-80C8-7B8182623DDB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194746" y="5373213"/>
            <a:ext cx="0" cy="409099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1116966-79A1-6E4B-9339-5E906555F9B9}"/>
              </a:ext>
            </a:extLst>
          </p:cNvPr>
          <p:cNvSpPr/>
          <p:nvPr/>
        </p:nvSpPr>
        <p:spPr>
          <a:xfrm>
            <a:off x="1422661" y="927041"/>
            <a:ext cx="889600" cy="500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143CE9-E065-8242-9CE6-A1493F4B35E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67461" y="1427104"/>
            <a:ext cx="0" cy="586927"/>
          </a:xfrm>
          <a:prstGeom prst="straightConnector1">
            <a:avLst/>
          </a:prstGeom>
          <a:ln w="3175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7573E7E-D9E2-404B-B17F-307C76AEDB9F}"/>
              </a:ext>
            </a:extLst>
          </p:cNvPr>
          <p:cNvSpPr txBox="1"/>
          <p:nvPr/>
        </p:nvSpPr>
        <p:spPr>
          <a:xfrm>
            <a:off x="861146" y="1500879"/>
            <a:ext cx="12638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i="1" dirty="0">
                <a:solidFill>
                  <a:schemeClr val="bg1"/>
                </a:solidFill>
              </a:rPr>
              <a:t>Rest Calls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FD82A11-5BA7-5A45-BBCB-D171008441B3}"/>
              </a:ext>
            </a:extLst>
          </p:cNvPr>
          <p:cNvSpPr/>
          <p:nvPr/>
        </p:nvSpPr>
        <p:spPr>
          <a:xfrm>
            <a:off x="5175494" y="985410"/>
            <a:ext cx="2002394" cy="407018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OpenStack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3F6766-3864-004D-BAC2-3DDE0AF3F686}"/>
              </a:ext>
            </a:extLst>
          </p:cNvPr>
          <p:cNvCxnSpPr>
            <a:stCxn id="6" idx="3"/>
            <a:endCxn id="44" idx="1"/>
          </p:cNvCxnSpPr>
          <p:nvPr/>
        </p:nvCxnSpPr>
        <p:spPr>
          <a:xfrm>
            <a:off x="2312261" y="1177073"/>
            <a:ext cx="2863233" cy="11846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4699A1A-668E-BA47-858F-89CD53A5BF89}"/>
              </a:ext>
            </a:extLst>
          </p:cNvPr>
          <p:cNvSpPr/>
          <p:nvPr/>
        </p:nvSpPr>
        <p:spPr>
          <a:xfrm>
            <a:off x="10424702" y="4185591"/>
            <a:ext cx="1007391" cy="121520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ACB27-06B4-6649-AA1F-B44FF12F3A81}"/>
              </a:ext>
            </a:extLst>
          </p:cNvPr>
          <p:cNvSpPr txBox="1"/>
          <p:nvPr/>
        </p:nvSpPr>
        <p:spPr>
          <a:xfrm>
            <a:off x="10582504" y="3874928"/>
            <a:ext cx="10253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HC3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2D3193-F603-AF48-A2C2-44FF6F923F9A}"/>
              </a:ext>
            </a:extLst>
          </p:cNvPr>
          <p:cNvSpPr/>
          <p:nvPr/>
        </p:nvSpPr>
        <p:spPr>
          <a:xfrm>
            <a:off x="10582504" y="4906976"/>
            <a:ext cx="691784" cy="21091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UPN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4821FE-3D78-D04A-BDB8-8BFAF1660A21}"/>
              </a:ext>
            </a:extLst>
          </p:cNvPr>
          <p:cNvCxnSpPr/>
          <p:nvPr/>
        </p:nvCxnSpPr>
        <p:spPr>
          <a:xfrm>
            <a:off x="5634109" y="5392523"/>
            <a:ext cx="0" cy="646214"/>
          </a:xfrm>
          <a:prstGeom prst="line">
            <a:avLst/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F8D85A-A5E0-3048-94EA-35EFDA6554C8}"/>
              </a:ext>
            </a:extLst>
          </p:cNvPr>
          <p:cNvCxnSpPr>
            <a:endCxn id="41" idx="2"/>
          </p:cNvCxnSpPr>
          <p:nvPr/>
        </p:nvCxnSpPr>
        <p:spPr>
          <a:xfrm flipV="1">
            <a:off x="10928396" y="5400798"/>
            <a:ext cx="2" cy="674295"/>
          </a:xfrm>
          <a:prstGeom prst="straightConnector1">
            <a:avLst/>
          </a:prstGeom>
          <a:ln w="25400" cmpd="sng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FD6D17-D30A-3547-BC94-9B3D4DEF22B6}"/>
              </a:ext>
            </a:extLst>
          </p:cNvPr>
          <p:cNvSpPr txBox="1"/>
          <p:nvPr/>
        </p:nvSpPr>
        <p:spPr>
          <a:xfrm>
            <a:off x="8848853" y="5821516"/>
            <a:ext cx="28774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b="1" dirty="0" err="1">
                <a:solidFill>
                  <a:schemeClr val="bg1"/>
                </a:solidFill>
              </a:rPr>
              <a:t>vCPN</a:t>
            </a:r>
            <a:r>
              <a:rPr lang="en-US" sz="1400" b="1" dirty="0">
                <a:solidFill>
                  <a:schemeClr val="bg1"/>
                </a:solidFill>
              </a:rPr>
              <a:t>&lt;-&gt;UPN traffic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9AE8A9-77A9-DB4A-8820-A0FD086219AC}"/>
              </a:ext>
            </a:extLst>
          </p:cNvPr>
          <p:cNvGrpSpPr/>
          <p:nvPr/>
        </p:nvGrpSpPr>
        <p:grpSpPr>
          <a:xfrm>
            <a:off x="834114" y="1803654"/>
            <a:ext cx="7738386" cy="3647957"/>
            <a:chOff x="1032959" y="718341"/>
            <a:chExt cx="9226079" cy="579486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040985-FC53-7A40-AC1B-F455B28E09E4}"/>
                </a:ext>
              </a:extLst>
            </p:cNvPr>
            <p:cNvSpPr/>
            <p:nvPr/>
          </p:nvSpPr>
          <p:spPr>
            <a:xfrm>
              <a:off x="1032959" y="1052530"/>
              <a:ext cx="2659744" cy="3471727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C22E53F-D1A9-CE4C-B556-FF65946BD4F4}"/>
                </a:ext>
              </a:extLst>
            </p:cNvPr>
            <p:cNvSpPr/>
            <p:nvPr/>
          </p:nvSpPr>
          <p:spPr>
            <a:xfrm>
              <a:off x="3693742" y="2383349"/>
              <a:ext cx="6565296" cy="214999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B1CB61-C287-034E-BC54-9C20B6F9535C}"/>
                </a:ext>
              </a:extLst>
            </p:cNvPr>
            <p:cNvSpPr/>
            <p:nvPr/>
          </p:nvSpPr>
          <p:spPr>
            <a:xfrm>
              <a:off x="5528903" y="3442772"/>
              <a:ext cx="1901896" cy="4510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Tunnel Processing</a:t>
              </a:r>
              <a:r>
                <a:rPr lang="en-US" sz="1200" baseline="30000" dirty="0">
                  <a:solidFill>
                    <a:schemeClr val="bg1"/>
                  </a:solidFill>
                </a:rPr>
                <a:t>*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316A2FA-6591-FD4B-80F8-39063DEEFB0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89" y="1659548"/>
              <a:ext cx="0" cy="680027"/>
            </a:xfrm>
            <a:prstGeom prst="straightConnector1">
              <a:avLst/>
            </a:prstGeom>
            <a:ln w="47625" cmpd="sng">
              <a:solidFill>
                <a:schemeClr val="bg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5579AE1-1085-3B49-8525-7A9F540347F6}"/>
                </a:ext>
              </a:extLst>
            </p:cNvPr>
            <p:cNvCxnSpPr>
              <a:cxnSpLocks/>
            </p:cNvCxnSpPr>
            <p:nvPr/>
          </p:nvCxnSpPr>
          <p:spPr>
            <a:xfrm>
              <a:off x="5815316" y="1659548"/>
              <a:ext cx="0" cy="680027"/>
            </a:xfrm>
            <a:prstGeom prst="straightConnector1">
              <a:avLst/>
            </a:prstGeom>
            <a:ln w="47625" cmpd="sng">
              <a:solidFill>
                <a:schemeClr val="bg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79E517-B0CE-9A46-AF29-6035E41996CA}"/>
                </a:ext>
              </a:extLst>
            </p:cNvPr>
            <p:cNvSpPr txBox="1"/>
            <p:nvPr/>
          </p:nvSpPr>
          <p:spPr>
            <a:xfrm>
              <a:off x="4785885" y="1842872"/>
              <a:ext cx="6462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bg1"/>
                  </a:solidFill>
                </a:rPr>
                <a:t>Raw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EE9248-8193-9049-9874-05155D196D3C}"/>
                </a:ext>
              </a:extLst>
            </p:cNvPr>
            <p:cNvSpPr txBox="1"/>
            <p:nvPr/>
          </p:nvSpPr>
          <p:spPr>
            <a:xfrm flipH="1">
              <a:off x="5920974" y="1896828"/>
              <a:ext cx="865468" cy="3422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TCP/IP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992D2F-F259-2B4E-936C-5F085CE75B29}"/>
                </a:ext>
              </a:extLst>
            </p:cNvPr>
            <p:cNvSpPr/>
            <p:nvPr/>
          </p:nvSpPr>
          <p:spPr>
            <a:xfrm flipH="1">
              <a:off x="3950249" y="2538132"/>
              <a:ext cx="908633" cy="671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Non-IP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2CC6376-D478-7A4E-842D-8C047162EF43}"/>
                </a:ext>
              </a:extLst>
            </p:cNvPr>
            <p:cNvSpPr/>
            <p:nvPr/>
          </p:nvSpPr>
          <p:spPr>
            <a:xfrm flipH="1">
              <a:off x="4858882" y="2538132"/>
              <a:ext cx="1856819" cy="671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Passive Receive TCP/IP</a:t>
              </a:r>
            </a:p>
            <a:p>
              <a:pPr algn="ctr"/>
              <a:r>
                <a:rPr lang="en-US" sz="1000" dirty="0" err="1">
                  <a:solidFill>
                    <a:schemeClr val="bg1"/>
                  </a:solidFill>
                </a:rPr>
                <a:t>Incl</a:t>
              </a:r>
              <a:r>
                <a:rPr lang="en-US" sz="1000" dirty="0">
                  <a:solidFill>
                    <a:schemeClr val="bg1"/>
                  </a:solidFill>
                </a:rPr>
                <a:t> Reassembly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708C2E7-ED9D-2A45-9369-2EA719AFB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3055" y="1690872"/>
              <a:ext cx="0" cy="648703"/>
            </a:xfrm>
            <a:prstGeom prst="straightConnector1">
              <a:avLst/>
            </a:prstGeom>
            <a:ln w="47625" cmpd="sng">
              <a:solidFill>
                <a:schemeClr val="bg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36ED15-1D2B-7546-8757-8D4B8D6D6CCD}"/>
                </a:ext>
              </a:extLst>
            </p:cNvPr>
            <p:cNvSpPr txBox="1"/>
            <p:nvPr/>
          </p:nvSpPr>
          <p:spPr>
            <a:xfrm>
              <a:off x="7202121" y="1842427"/>
              <a:ext cx="772999" cy="3422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Tx Data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1832828-F2C8-284A-AE93-21FF94DF1A2C}"/>
                </a:ext>
              </a:extLst>
            </p:cNvPr>
            <p:cNvSpPr/>
            <p:nvPr/>
          </p:nvSpPr>
          <p:spPr>
            <a:xfrm>
              <a:off x="7664082" y="2550173"/>
              <a:ext cx="1058001" cy="12692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Memory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Buffers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Timers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Locks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3138DEA-952D-AB4B-8CA6-F2082F9EDE2B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22" y="1627391"/>
              <a:ext cx="0" cy="712184"/>
            </a:xfrm>
            <a:prstGeom prst="straightConnector1">
              <a:avLst/>
            </a:prstGeom>
            <a:ln w="47625" cmpd="sng">
              <a:solidFill>
                <a:schemeClr val="bg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B8D3012-5C62-F04D-BFF8-29FDCAB4E8FB}"/>
                </a:ext>
              </a:extLst>
            </p:cNvPr>
            <p:cNvSpPr txBox="1"/>
            <p:nvPr/>
          </p:nvSpPr>
          <p:spPr>
            <a:xfrm>
              <a:off x="8310477" y="1862487"/>
              <a:ext cx="1001053" cy="3422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Inline </a:t>
              </a:r>
              <a:r>
                <a:rPr lang="en-US" sz="1400" dirty="0" err="1">
                  <a:solidFill>
                    <a:schemeClr val="bg1"/>
                  </a:solidFill>
                </a:rPr>
                <a:t>Pkts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0870354-EEBD-DD46-A21B-B552AD992B6A}"/>
                </a:ext>
              </a:extLst>
            </p:cNvPr>
            <p:cNvSpPr/>
            <p:nvPr/>
          </p:nvSpPr>
          <p:spPr>
            <a:xfrm>
              <a:off x="3927175" y="4015030"/>
              <a:ext cx="2339168" cy="42918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DPDK Plugin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43687B-2366-7745-A9D5-098726F04B3D}"/>
                </a:ext>
              </a:extLst>
            </p:cNvPr>
            <p:cNvSpPr/>
            <p:nvPr/>
          </p:nvSpPr>
          <p:spPr>
            <a:xfrm>
              <a:off x="4415522" y="718341"/>
              <a:ext cx="4053980" cy="9676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SMART Apps (GS/V-Series)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A8E151-AE4B-C04A-8ACD-043F7389F1A1}"/>
                </a:ext>
              </a:extLst>
            </p:cNvPr>
            <p:cNvCxnSpPr>
              <a:cxnSpLocks/>
            </p:cNvCxnSpPr>
            <p:nvPr/>
          </p:nvCxnSpPr>
          <p:spPr>
            <a:xfrm>
              <a:off x="8618991" y="4619666"/>
              <a:ext cx="0" cy="1271155"/>
            </a:xfrm>
            <a:prstGeom prst="straightConnector1">
              <a:avLst/>
            </a:prstGeom>
            <a:ln w="47625" cmpd="sng">
              <a:solidFill>
                <a:schemeClr val="bg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B68B79B-6661-9E4B-974E-38E4D2AF1687}"/>
                </a:ext>
              </a:extLst>
            </p:cNvPr>
            <p:cNvCxnSpPr>
              <a:cxnSpLocks/>
            </p:cNvCxnSpPr>
            <p:nvPr/>
          </p:nvCxnSpPr>
          <p:spPr>
            <a:xfrm>
              <a:off x="2348215" y="4677414"/>
              <a:ext cx="0" cy="1265701"/>
            </a:xfrm>
            <a:prstGeom prst="straightConnector1">
              <a:avLst/>
            </a:prstGeom>
            <a:ln w="47625" cmpd="sng">
              <a:solidFill>
                <a:schemeClr val="bg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0422081-D58A-ED45-A707-217EBAD8DECB}"/>
                </a:ext>
              </a:extLst>
            </p:cNvPr>
            <p:cNvSpPr txBox="1"/>
            <p:nvPr/>
          </p:nvSpPr>
          <p:spPr>
            <a:xfrm>
              <a:off x="2612492" y="4602878"/>
              <a:ext cx="93977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400" dirty="0" err="1">
                  <a:solidFill>
                    <a:schemeClr val="bg1"/>
                  </a:solidFill>
                </a:rPr>
                <a:t>Mgmt</a:t>
              </a:r>
              <a:r>
                <a:rPr lang="en-US" sz="1400" dirty="0">
                  <a:solidFill>
                    <a:schemeClr val="bg1"/>
                  </a:solidFill>
                </a:rPr>
                <a:t> &amp; Ctrl Interfaces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864B8A-73FD-224D-89B8-C54DB41A450C}"/>
                </a:ext>
              </a:extLst>
            </p:cNvPr>
            <p:cNvSpPr/>
            <p:nvPr/>
          </p:nvSpPr>
          <p:spPr>
            <a:xfrm>
              <a:off x="1145897" y="2560734"/>
              <a:ext cx="1125350" cy="8446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</a:rPr>
                <a:t>Stats/Status Health Check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032C79B-1026-1A41-BB1C-B3002F1EBBC6}"/>
                </a:ext>
              </a:extLst>
            </p:cNvPr>
            <p:cNvSpPr/>
            <p:nvPr/>
          </p:nvSpPr>
          <p:spPr>
            <a:xfrm>
              <a:off x="2410495" y="2594580"/>
              <a:ext cx="1125350" cy="8446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</a:rPr>
                <a:t>Config </a:t>
              </a:r>
              <a:r>
                <a:rPr lang="en-US" sz="1200" dirty="0" err="1">
                  <a:solidFill>
                    <a:schemeClr val="bg1"/>
                  </a:solidFill>
                </a:rPr>
                <a:t>Mgr</a:t>
              </a:r>
              <a:r>
                <a:rPr lang="en-US" sz="1200" dirty="0">
                  <a:solidFill>
                    <a:schemeClr val="bg1"/>
                  </a:solidFill>
                </a:rPr>
                <a:t>/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</a:rPr>
                <a:t>Resource </a:t>
              </a:r>
              <a:r>
                <a:rPr lang="en-US" sz="1200" dirty="0" err="1">
                  <a:solidFill>
                    <a:schemeClr val="bg1"/>
                  </a:solidFill>
                </a:rPr>
                <a:t>Mgr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83D9E14-B891-BA4A-A6CB-669E55718914}"/>
                </a:ext>
              </a:extLst>
            </p:cNvPr>
            <p:cNvSpPr txBox="1"/>
            <p:nvPr/>
          </p:nvSpPr>
          <p:spPr>
            <a:xfrm>
              <a:off x="9778917" y="2399632"/>
              <a:ext cx="3975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GPI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9ECCA1-E39D-9E47-A73C-ACE396880B23}"/>
                </a:ext>
              </a:extLst>
            </p:cNvPr>
            <p:cNvSpPr txBox="1"/>
            <p:nvPr/>
          </p:nvSpPr>
          <p:spPr>
            <a:xfrm>
              <a:off x="1213819" y="1067681"/>
              <a:ext cx="43601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GMI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AEA9300-C2B6-4741-B74C-96C94B7E438D}"/>
                </a:ext>
              </a:extLst>
            </p:cNvPr>
            <p:cNvSpPr/>
            <p:nvPr/>
          </p:nvSpPr>
          <p:spPr>
            <a:xfrm>
              <a:off x="2410495" y="3543529"/>
              <a:ext cx="1125350" cy="8446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</a:rPr>
                <a:t>Connection </a:t>
              </a:r>
              <a:r>
                <a:rPr lang="en-US" sz="1200" dirty="0" err="1">
                  <a:solidFill>
                    <a:schemeClr val="bg1"/>
                  </a:solidFill>
                </a:rPr>
                <a:t>Mgr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FE08E1D-FAF7-7D41-8F0F-F96FB1208FD2}"/>
                </a:ext>
              </a:extLst>
            </p:cNvPr>
            <p:cNvSpPr/>
            <p:nvPr/>
          </p:nvSpPr>
          <p:spPr>
            <a:xfrm>
              <a:off x="3924575" y="5319475"/>
              <a:ext cx="2753398" cy="429181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DPDK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3A2DEC3-241F-204F-9698-CCB1F10B863E}"/>
                </a:ext>
              </a:extLst>
            </p:cNvPr>
            <p:cNvSpPr/>
            <p:nvPr/>
          </p:nvSpPr>
          <p:spPr>
            <a:xfrm>
              <a:off x="1032959" y="6084022"/>
              <a:ext cx="9011994" cy="4291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Linux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FB8956A-D79C-9A42-991F-5CA96867D5B3}"/>
                </a:ext>
              </a:extLst>
            </p:cNvPr>
            <p:cNvCxnSpPr>
              <a:cxnSpLocks/>
            </p:cNvCxnSpPr>
            <p:nvPr/>
          </p:nvCxnSpPr>
          <p:spPr>
            <a:xfrm>
              <a:off x="5373943" y="4533343"/>
              <a:ext cx="0" cy="776922"/>
            </a:xfrm>
            <a:prstGeom prst="straightConnector1">
              <a:avLst/>
            </a:prstGeom>
            <a:ln w="47625" cmpd="sng">
              <a:solidFill>
                <a:schemeClr val="bg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1A69D8-65AA-5047-8929-E481B6C30F50}"/>
                </a:ext>
              </a:extLst>
            </p:cNvPr>
            <p:cNvSpPr/>
            <p:nvPr/>
          </p:nvSpPr>
          <p:spPr>
            <a:xfrm>
              <a:off x="1152954" y="3542495"/>
              <a:ext cx="1125350" cy="8446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100" dirty="0">
                  <a:solidFill>
                    <a:schemeClr val="bg1"/>
                  </a:solidFill>
                </a:rPr>
                <a:t>App </a:t>
              </a:r>
              <a:r>
                <a:rPr lang="en-US" sz="1100" dirty="0" err="1">
                  <a:solidFill>
                    <a:schemeClr val="bg1"/>
                  </a:solidFill>
                </a:rPr>
                <a:t>Mgr</a:t>
              </a:r>
              <a:endParaRPr lang="en-US" sz="1100" dirty="0">
                <a:solidFill>
                  <a:schemeClr val="bg1"/>
                </a:solidFill>
              </a:endParaRPr>
            </a:p>
            <a:p>
              <a:pPr algn="l"/>
              <a:r>
                <a:rPr lang="en-US" sz="1100" dirty="0">
                  <a:solidFill>
                    <a:schemeClr val="bg1"/>
                  </a:solidFill>
                </a:rPr>
                <a:t>(Loading/</a:t>
              </a:r>
            </a:p>
            <a:p>
              <a:pPr algn="l"/>
              <a:r>
                <a:rPr lang="en-US" sz="1100" dirty="0">
                  <a:solidFill>
                    <a:schemeClr val="bg1"/>
                  </a:solidFill>
                </a:rPr>
                <a:t>Launching/VM)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7AE876A-FBB2-DD44-A8FE-0DCEBB88F8C5}"/>
                </a:ext>
              </a:extLst>
            </p:cNvPr>
            <p:cNvSpPr/>
            <p:nvPr/>
          </p:nvSpPr>
          <p:spPr>
            <a:xfrm>
              <a:off x="7153055" y="4019789"/>
              <a:ext cx="2309331" cy="42918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Linux Plugin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37CBC7A-CB40-054C-B157-251D8C5E04B8}"/>
                </a:ext>
              </a:extLst>
            </p:cNvPr>
            <p:cNvCxnSpPr>
              <a:cxnSpLocks/>
            </p:cNvCxnSpPr>
            <p:nvPr/>
          </p:nvCxnSpPr>
          <p:spPr>
            <a:xfrm>
              <a:off x="3692703" y="1347383"/>
              <a:ext cx="680493" cy="0"/>
            </a:xfrm>
            <a:prstGeom prst="straightConnector1">
              <a:avLst/>
            </a:prstGeom>
            <a:ln w="47625" cmpd="sng">
              <a:solidFill>
                <a:schemeClr val="bg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A8F7525-6711-4E48-BEF2-D545593A9768}"/>
              </a:ext>
            </a:extLst>
          </p:cNvPr>
          <p:cNvSpPr/>
          <p:nvPr/>
        </p:nvSpPr>
        <p:spPr>
          <a:xfrm>
            <a:off x="424141" y="1803654"/>
            <a:ext cx="8148359" cy="3647957"/>
          </a:xfrm>
          <a:prstGeom prst="rect">
            <a:avLst/>
          </a:prstGeom>
          <a:noFill/>
          <a:ln w="2222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0FE88-9B6F-F547-B7FF-C896B585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168"/>
            <a:ext cx="11277600" cy="5177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1600" dirty="0"/>
              <a:t>Write App one time, and run without change in any environment.</a:t>
            </a:r>
          </a:p>
          <a:p>
            <a:pPr marL="378874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Very High Speed, very stable version of library built and in use by multiple developers to build apps.</a:t>
            </a:r>
          </a:p>
          <a:p>
            <a:pPr marL="378874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Slicing app built, which achieves 10Gbps line rate with 1 single core</a:t>
            </a:r>
          </a:p>
          <a:p>
            <a:pPr marL="378874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Masking app built, which achieves 10Gbps line rate with 1 single core.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Target ~90% of line for Server with 40Gbps I/O, and ~100Gbps for Server’s with 160Gnps I/O, based upon applications.</a:t>
            </a:r>
          </a:p>
          <a:p>
            <a:pPr marL="378874" lvl="1" indent="0">
              <a:buNone/>
            </a:pPr>
            <a:endParaRPr lang="en-US" sz="1600" dirty="0"/>
          </a:p>
          <a:p>
            <a:pPr lvl="1"/>
            <a:r>
              <a:rPr lang="en-US" sz="1600" dirty="0" err="1"/>
              <a:t>vCPN</a:t>
            </a:r>
            <a:r>
              <a:rPr lang="en-US" sz="1600" dirty="0"/>
              <a:t> app being built by Mobility Team.</a:t>
            </a:r>
          </a:p>
          <a:p>
            <a:pPr marL="378874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Strong team, has gained very good knowledge of DPDK during the last 8 months or so.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78874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0D15-9A7F-0D4C-A91D-12184C8748B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F1537-2AE4-6D42-BDBD-800080A5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4" y="0"/>
            <a:ext cx="10217370" cy="685800"/>
          </a:xfrm>
        </p:spPr>
        <p:txBody>
          <a:bodyPr/>
          <a:lstStyle/>
          <a:p>
            <a:r>
              <a:rPr lang="en-US" dirty="0"/>
              <a:t>NFV Components: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8EFD7B-35C5-FC4E-B1D1-DE0D8FC796C3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451104" y="960438"/>
            <a:ext cx="10211358" cy="367730"/>
          </a:xfrm>
        </p:spPr>
        <p:txBody>
          <a:bodyPr/>
          <a:lstStyle/>
          <a:p>
            <a:r>
              <a:rPr lang="en-US" dirty="0"/>
              <a:t>APP building library – SAIL CURRENT STATE</a:t>
            </a:r>
          </a:p>
        </p:txBody>
      </p:sp>
    </p:spTree>
    <p:extLst>
      <p:ext uri="{BB962C8B-B14F-4D97-AF65-F5344CB8AC3E}">
        <p14:creationId xmlns:p14="http://schemas.microsoft.com/office/powerpoint/2010/main" val="312977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5156-FF2C-3640-A592-CADD17179B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0DF33-E45E-374E-90AC-9EC2B14E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54" y="58948"/>
            <a:ext cx="10544943" cy="520235"/>
          </a:xfrm>
        </p:spPr>
        <p:txBody>
          <a:bodyPr/>
          <a:lstStyle/>
          <a:p>
            <a:r>
              <a:rPr lang="en-US" sz="2400" dirty="0"/>
              <a:t>NFV Team Deliverables (below API line)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EAF4E7-4DE8-8D45-8FF3-13B6EEFB418E}"/>
              </a:ext>
            </a:extLst>
          </p:cNvPr>
          <p:cNvSpPr/>
          <p:nvPr/>
        </p:nvSpPr>
        <p:spPr>
          <a:xfrm rot="16200000">
            <a:off x="8865088" y="4330948"/>
            <a:ext cx="2700352" cy="396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Speed NFVI </a:t>
            </a:r>
            <a:r>
              <a:rPr lang="en-US" b="1" dirty="0" err="1">
                <a:solidFill>
                  <a:schemeClr val="bg1"/>
                </a:solidFill>
              </a:rPr>
              <a:t>Env</a:t>
            </a:r>
            <a:endParaRPr lang="en-US" dirty="0"/>
          </a:p>
        </p:txBody>
      </p:sp>
      <p:sp>
        <p:nvSpPr>
          <p:cNvPr id="69" name="Title 3">
            <a:extLst>
              <a:ext uri="{FF2B5EF4-FFF2-40B4-BE49-F238E27FC236}">
                <a16:creationId xmlns:a16="http://schemas.microsoft.com/office/drawing/2014/main" id="{C26FD3C0-CC99-1149-9ADD-65245759FAC3}"/>
              </a:ext>
            </a:extLst>
          </p:cNvPr>
          <p:cNvSpPr txBox="1">
            <a:spLocks/>
          </p:cNvSpPr>
          <p:nvPr/>
        </p:nvSpPr>
        <p:spPr>
          <a:xfrm>
            <a:off x="424141" y="19245"/>
            <a:ext cx="10544943" cy="640965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>
            <a:lvl1pPr algn="l" defTabSz="609585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600" b="0" i="0" kern="1200">
                <a:solidFill>
                  <a:schemeClr val="accent2"/>
                </a:solidFill>
                <a:latin typeface="+mn-lt"/>
                <a:ea typeface="+mj-ea"/>
                <a:cs typeface="Arial"/>
              </a:defRPr>
            </a:lvl1pPr>
          </a:lstStyle>
          <a:p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E550A6-A49A-514D-AAE5-D21B039BF3BF}"/>
              </a:ext>
            </a:extLst>
          </p:cNvPr>
          <p:cNvGrpSpPr/>
          <p:nvPr/>
        </p:nvGrpSpPr>
        <p:grpSpPr>
          <a:xfrm>
            <a:off x="1867806" y="1658757"/>
            <a:ext cx="7978271" cy="4100512"/>
            <a:chOff x="2712151" y="2589446"/>
            <a:chExt cx="3889827" cy="27094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EDD4DC-4ED0-B647-9AC4-C1217FBFEA35}"/>
                </a:ext>
              </a:extLst>
            </p:cNvPr>
            <p:cNvSpPr/>
            <p:nvPr/>
          </p:nvSpPr>
          <p:spPr>
            <a:xfrm>
              <a:off x="2712151" y="2589446"/>
              <a:ext cx="3889827" cy="27094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E52A80-603F-3A4B-B215-75B81C373F23}"/>
                </a:ext>
              </a:extLst>
            </p:cNvPr>
            <p:cNvSpPr/>
            <p:nvPr/>
          </p:nvSpPr>
          <p:spPr>
            <a:xfrm>
              <a:off x="2712151" y="4710569"/>
              <a:ext cx="1499551" cy="47239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DPDK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D1F08C-205A-134F-8155-877D5F31AFF6}"/>
                </a:ext>
              </a:extLst>
            </p:cNvPr>
            <p:cNvSpPr/>
            <p:nvPr/>
          </p:nvSpPr>
          <p:spPr>
            <a:xfrm>
              <a:off x="2772561" y="3810004"/>
              <a:ext cx="3729529" cy="300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                                            SAIL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8D6D04-B1C4-B346-BEF7-A55718278B04}"/>
                </a:ext>
              </a:extLst>
            </p:cNvPr>
            <p:cNvSpPr/>
            <p:nvPr/>
          </p:nvSpPr>
          <p:spPr>
            <a:xfrm>
              <a:off x="3455490" y="2711854"/>
              <a:ext cx="504173" cy="3910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</a:rPr>
                <a:t>    </a:t>
              </a:r>
              <a:r>
                <a:rPr lang="en-US" sz="1200" dirty="0" err="1">
                  <a:solidFill>
                    <a:schemeClr val="bg1"/>
                  </a:solidFill>
                </a:rPr>
                <a:t>vCPN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695C26A-2A93-CA47-9D94-BBB54C46B827}"/>
                </a:ext>
              </a:extLst>
            </p:cNvPr>
            <p:cNvSpPr/>
            <p:nvPr/>
          </p:nvSpPr>
          <p:spPr>
            <a:xfrm>
              <a:off x="4503241" y="4710569"/>
              <a:ext cx="919818" cy="47239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Linux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8D1CDE6-4302-1745-A5D1-5F259B2B5F86}"/>
                </a:ext>
              </a:extLst>
            </p:cNvPr>
            <p:cNvSpPr/>
            <p:nvPr/>
          </p:nvSpPr>
          <p:spPr>
            <a:xfrm>
              <a:off x="5577395" y="4710569"/>
              <a:ext cx="919818" cy="47239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Custom1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9F38D72-83A9-C04D-9A73-D6E38C61D3FA}"/>
                </a:ext>
              </a:extLst>
            </p:cNvPr>
            <p:cNvSpPr/>
            <p:nvPr/>
          </p:nvSpPr>
          <p:spPr>
            <a:xfrm>
              <a:off x="2746092" y="4198367"/>
              <a:ext cx="919818" cy="4723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DPDK</a:t>
              </a:r>
            </a:p>
            <a:p>
              <a:pPr algn="l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Plugin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5104AF9-E060-4649-A976-052607A7D4D3}"/>
                </a:ext>
              </a:extLst>
            </p:cNvPr>
            <p:cNvSpPr/>
            <p:nvPr/>
          </p:nvSpPr>
          <p:spPr>
            <a:xfrm>
              <a:off x="4503240" y="4180095"/>
              <a:ext cx="919818" cy="4723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Linux</a:t>
              </a:r>
            </a:p>
            <a:p>
              <a:pPr algn="l"/>
              <a:r>
                <a:rPr lang="en-US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Plugin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844C11A-6B3D-D442-9BD5-F8FC049F296D}"/>
                </a:ext>
              </a:extLst>
            </p:cNvPr>
            <p:cNvSpPr/>
            <p:nvPr/>
          </p:nvSpPr>
          <p:spPr>
            <a:xfrm>
              <a:off x="5577394" y="4198367"/>
              <a:ext cx="919818" cy="4723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Custom1 Plugin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EEDF066-10F9-D845-9D83-81FE9099CD01}"/>
              </a:ext>
            </a:extLst>
          </p:cNvPr>
          <p:cNvSpPr/>
          <p:nvPr/>
        </p:nvSpPr>
        <p:spPr>
          <a:xfrm>
            <a:off x="3909582" y="4063691"/>
            <a:ext cx="1033894" cy="731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TCP Stack </a:t>
            </a:r>
          </a:p>
          <a:p>
            <a:pPr algn="l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(ANS)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67368B-4333-2B47-9C90-784C82EE01F5}"/>
              </a:ext>
            </a:extLst>
          </p:cNvPr>
          <p:cNvCxnSpPr>
            <a:cxnSpLocks/>
          </p:cNvCxnSpPr>
          <p:nvPr/>
        </p:nvCxnSpPr>
        <p:spPr>
          <a:xfrm>
            <a:off x="1304144" y="3328988"/>
            <a:ext cx="9082869" cy="1"/>
          </a:xfrm>
          <a:prstGeom prst="line">
            <a:avLst/>
          </a:prstGeom>
          <a:ln w="254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06CD0A3-92FE-CC44-9781-11B1C18F0C35}"/>
              </a:ext>
            </a:extLst>
          </p:cNvPr>
          <p:cNvSpPr/>
          <p:nvPr/>
        </p:nvSpPr>
        <p:spPr>
          <a:xfrm>
            <a:off x="6364141" y="1832770"/>
            <a:ext cx="1034089" cy="5917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   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12757-89DA-C74C-9782-818AF7E8755A}"/>
              </a:ext>
            </a:extLst>
          </p:cNvPr>
          <p:cNvSpPr txBox="1"/>
          <p:nvPr/>
        </p:nvSpPr>
        <p:spPr>
          <a:xfrm>
            <a:off x="4317514" y="3058080"/>
            <a:ext cx="24478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API to BUILD APPS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5B541-8029-6444-ADAF-A627A0D74FF7}"/>
              </a:ext>
            </a:extLst>
          </p:cNvPr>
          <p:cNvSpPr txBox="1"/>
          <p:nvPr/>
        </p:nvSpPr>
        <p:spPr>
          <a:xfrm rot="16200000">
            <a:off x="9775974" y="2361345"/>
            <a:ext cx="7538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GS</a:t>
            </a:r>
          </a:p>
        </p:txBody>
      </p:sp>
    </p:spTree>
    <p:extLst>
      <p:ext uri="{BB962C8B-B14F-4D97-AF65-F5344CB8AC3E}">
        <p14:creationId xmlns:p14="http://schemas.microsoft.com/office/powerpoint/2010/main" val="15964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0FE88-9B6F-F547-B7FF-C896B585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7736"/>
            <a:ext cx="11277600" cy="4986904"/>
          </a:xfrm>
        </p:spPr>
        <p:txBody>
          <a:bodyPr/>
          <a:lstStyle/>
          <a:p>
            <a:pPr lvl="1"/>
            <a:r>
              <a:rPr lang="en-US" dirty="0"/>
              <a:t>Provides an API to quickly build applications, which can run in multiple </a:t>
            </a:r>
            <a:r>
              <a:rPr lang="en-US" dirty="0" err="1"/>
              <a:t>enviornments</a:t>
            </a:r>
            <a:endParaRPr lang="en-US" dirty="0"/>
          </a:p>
          <a:p>
            <a:pPr lvl="1"/>
            <a:r>
              <a:rPr lang="en-US" dirty="0"/>
              <a:t>Support for tunnels (</a:t>
            </a:r>
            <a:r>
              <a:rPr lang="en-US" dirty="0" err="1"/>
              <a:t>gre</a:t>
            </a:r>
            <a:r>
              <a:rPr lang="en-US" dirty="0"/>
              <a:t>, </a:t>
            </a:r>
            <a:r>
              <a:rPr lang="en-US" dirty="0" err="1"/>
              <a:t>vxlan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Ingress Filtering</a:t>
            </a:r>
          </a:p>
          <a:p>
            <a:pPr lvl="1"/>
            <a:r>
              <a:rPr lang="en-US" dirty="0"/>
              <a:t>IP Reassembly</a:t>
            </a:r>
          </a:p>
          <a:p>
            <a:pPr lvl="1"/>
            <a:r>
              <a:rPr lang="en-US" dirty="0"/>
              <a:t>Stats, Health info, events.</a:t>
            </a:r>
          </a:p>
          <a:p>
            <a:pPr lvl="1"/>
            <a:r>
              <a:rPr lang="en-US" dirty="0"/>
              <a:t>TCP Stack support on DPDK 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000" dirty="0"/>
              <a:t>ANS(Accelerated Network Stack) on DPDK, DPDK native TCP/IP stack</a:t>
            </a:r>
            <a:endParaRPr lang="en-US" sz="600" dirty="0"/>
          </a:p>
          <a:p>
            <a:pPr marL="1346174" lvl="3" indent="-28575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1200" dirty="0">
                <a:hlinkClick r:id="rId2"/>
              </a:rPr>
              <a:t>https://github.com/ansyun/dpdk-ans</a:t>
            </a:r>
            <a:endParaRPr lang="en-US" dirty="0"/>
          </a:p>
          <a:p>
            <a:pPr lvl="1"/>
            <a:r>
              <a:rPr lang="en-US" dirty="0"/>
              <a:t>Supports communication channel to FM (through NFV CFG MGR – for NFV </a:t>
            </a:r>
            <a:r>
              <a:rPr lang="en-US" dirty="0" err="1"/>
              <a:t>env’s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for simpler, App development (no tripping, faster coding, easier debugging)</a:t>
            </a:r>
          </a:p>
          <a:p>
            <a:pPr lvl="1"/>
            <a:r>
              <a:rPr lang="en-US" dirty="0"/>
              <a:t>Optimized Data Path using DPDK </a:t>
            </a:r>
          </a:p>
          <a:p>
            <a:pPr lvl="1"/>
            <a:r>
              <a:rPr lang="en-US" dirty="0"/>
              <a:t>Plug in model (write once, run in various environments)</a:t>
            </a:r>
          </a:p>
          <a:p>
            <a:pPr lvl="1"/>
            <a:r>
              <a:rPr lang="en-US" dirty="0"/>
              <a:t>Direct access to </a:t>
            </a:r>
            <a:r>
              <a:rPr lang="en-US" dirty="0" err="1"/>
              <a:t>pkt</a:t>
            </a:r>
            <a:r>
              <a:rPr lang="en-US" dirty="0"/>
              <a:t> buffers</a:t>
            </a:r>
          </a:p>
          <a:p>
            <a:pPr lvl="1"/>
            <a:r>
              <a:rPr lang="en-US" dirty="0"/>
              <a:t>Supports  multi-threaded, multi-process applications</a:t>
            </a:r>
          </a:p>
          <a:p>
            <a:pPr marL="378874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78874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0D15-9A7F-0D4C-A91D-12184C8748B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F1537-2AE4-6D42-BDBD-800080A5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4" y="0"/>
            <a:ext cx="10217370" cy="814388"/>
          </a:xfrm>
        </p:spPr>
        <p:txBody>
          <a:bodyPr/>
          <a:lstStyle/>
          <a:p>
            <a:r>
              <a:rPr lang="en-US" dirty="0"/>
              <a:t>NFV Components: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8EFD7B-35C5-FC4E-B1D1-DE0D8FC796C3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451104" y="820005"/>
            <a:ext cx="10211358" cy="367730"/>
          </a:xfrm>
        </p:spPr>
        <p:txBody>
          <a:bodyPr/>
          <a:lstStyle/>
          <a:p>
            <a:r>
              <a:rPr lang="en-US" dirty="0"/>
              <a:t>APP building library – SAIL</a:t>
            </a:r>
          </a:p>
        </p:txBody>
      </p:sp>
    </p:spTree>
    <p:extLst>
      <p:ext uri="{BB962C8B-B14F-4D97-AF65-F5344CB8AC3E}">
        <p14:creationId xmlns:p14="http://schemas.microsoft.com/office/powerpoint/2010/main" val="388785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0FE88-9B6F-F547-B7FF-C896B585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17" y="971550"/>
            <a:ext cx="11277600" cy="520308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NFV Configuration: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dirty="0"/>
              <a:t>Setup NFV Infra on a per app based configuration.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dirty="0"/>
              <a:t>Create app instances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dirty="0"/>
              <a:t>Create tunnel (</a:t>
            </a:r>
            <a:r>
              <a:rPr lang="en-US" sz="1800" dirty="0" err="1"/>
              <a:t>vxlan</a:t>
            </a:r>
            <a:r>
              <a:rPr lang="en-US" sz="1800" dirty="0"/>
              <a:t>, </a:t>
            </a:r>
            <a:r>
              <a:rPr lang="en-US" sz="1800" dirty="0" err="1"/>
              <a:t>gre</a:t>
            </a:r>
            <a:r>
              <a:rPr lang="en-US" sz="1800" dirty="0"/>
              <a:t>) and raw endpoints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dirty="0"/>
              <a:t>Stitch applications to end-points (and/or to other applications).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dirty="0"/>
              <a:t>Start/Stop application instances.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dirty="0"/>
              <a:t>Setup Ingress Filter (optional)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endParaRPr lang="en-US" sz="1800" dirty="0"/>
          </a:p>
          <a:p>
            <a:r>
              <a:rPr lang="en-US" sz="1800" u="sng" dirty="0"/>
              <a:t>Configuration Components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NFV CFG MGR</a:t>
            </a:r>
          </a:p>
          <a:p>
            <a:pPr lvl="1"/>
            <a:r>
              <a:rPr lang="en-US" sz="1800" dirty="0"/>
              <a:t>REST API</a:t>
            </a:r>
          </a:p>
          <a:p>
            <a:pPr lvl="1"/>
            <a:r>
              <a:rPr lang="en-US" sz="1800" dirty="0"/>
              <a:t>FM</a:t>
            </a:r>
          </a:p>
          <a:p>
            <a:pPr lvl="1"/>
            <a:r>
              <a:rPr lang="en-US" sz="1800" dirty="0"/>
              <a:t>Python Client</a:t>
            </a:r>
          </a:p>
          <a:p>
            <a:pPr lvl="1"/>
            <a:r>
              <a:rPr lang="en-US" sz="1800" dirty="0"/>
              <a:t>CLI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E0D15-9A7F-0D4C-A91D-12184C8748B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F1537-2AE4-6D42-BDBD-800080A5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4" y="0"/>
            <a:ext cx="10217370" cy="600075"/>
          </a:xfrm>
        </p:spPr>
        <p:txBody>
          <a:bodyPr/>
          <a:lstStyle/>
          <a:p>
            <a:r>
              <a:rPr lang="en-US" dirty="0"/>
              <a:t>NFV Components</a:t>
            </a:r>
          </a:p>
        </p:txBody>
      </p:sp>
    </p:spTree>
    <p:extLst>
      <p:ext uri="{BB962C8B-B14F-4D97-AF65-F5344CB8AC3E}">
        <p14:creationId xmlns:p14="http://schemas.microsoft.com/office/powerpoint/2010/main" val="1766800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-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2018 Gigamon External Presentation Template 16:9">
  <a:themeElements>
    <a:clrScheme name="Custom 1">
      <a:dk1>
        <a:srgbClr val="333D48"/>
      </a:dk1>
      <a:lt1>
        <a:srgbClr val="FFFFFF"/>
      </a:lt1>
      <a:dk2>
        <a:srgbClr val="E3E7E9"/>
      </a:dk2>
      <a:lt2>
        <a:srgbClr val="5C6670"/>
      </a:lt2>
      <a:accent1>
        <a:srgbClr val="FC6B00"/>
      </a:accent1>
      <a:accent2>
        <a:srgbClr val="002E6D"/>
      </a:accent2>
      <a:accent3>
        <a:srgbClr val="13A0B0"/>
      </a:accent3>
      <a:accent4>
        <a:srgbClr val="4C4A98"/>
      </a:accent4>
      <a:accent5>
        <a:srgbClr val="3F6B86"/>
      </a:accent5>
      <a:accent6>
        <a:srgbClr val="82B7B1"/>
      </a:accent6>
      <a:hlink>
        <a:srgbClr val="307FE2"/>
      </a:hlink>
      <a:folHlink>
        <a:srgbClr val="003B5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642E3BC870C94FB63B39E65C9A46BA" ma:contentTypeVersion="0" ma:contentTypeDescription="Create a new document." ma:contentTypeScope="" ma:versionID="80bd0bb3f4d0d0ceefbe16667c4d81be">
  <xsd:schema xmlns:xsd="http://www.w3.org/2001/XMLSchema" xmlns:p="http://schemas.microsoft.com/office/2006/metadata/properties" targetNamespace="http://schemas.microsoft.com/office/2006/metadata/properties" ma:root="true" ma:fieldsID="1f5b633f51b9278214aa786351282ae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DA30E75-E448-44D5-B52C-BDE8EDF1F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6615F51-6A73-4062-B8C7-7F5F5493A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962136-62FA-48B0-98A3-830A4A8C19C9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26423</TotalTime>
  <Words>1948</Words>
  <Application>Microsoft Macintosh PowerPoint</Application>
  <PresentationFormat>Widescreen</PresentationFormat>
  <Paragraphs>552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HiraginoSans-W3</vt:lpstr>
      <vt:lpstr>.AppleSystemUIFont</vt:lpstr>
      <vt:lpstr>Arial</vt:lpstr>
      <vt:lpstr>Wingdings</vt:lpstr>
      <vt:lpstr>2018 Gigamon External Presentation Template 16:9</vt:lpstr>
      <vt:lpstr>NFV and GSMART Refresh Architecture  </vt:lpstr>
      <vt:lpstr>SMART Apps Infra Layer (SAIL)</vt:lpstr>
      <vt:lpstr>NFV Design Objectives</vt:lpstr>
      <vt:lpstr>Evolution of the NFV/Cloud Solution (Source: Preetham G)</vt:lpstr>
      <vt:lpstr>NFV Architecture: vCPN on NFVI Flow</vt:lpstr>
      <vt:lpstr>NFV Components:  </vt:lpstr>
      <vt:lpstr>NFV Team Deliverables (below API line)</vt:lpstr>
      <vt:lpstr>NFV Components:  </vt:lpstr>
      <vt:lpstr>NFV Components</vt:lpstr>
      <vt:lpstr>Reusable Software Components</vt:lpstr>
      <vt:lpstr>Embedded System Configuration Flow – how to reuse NFV CFG</vt:lpstr>
      <vt:lpstr>PowerPoint Presentation</vt:lpstr>
      <vt:lpstr>GS Architecture Objectives</vt:lpstr>
      <vt:lpstr>GigaSMART Refresh - Architecture</vt:lpstr>
      <vt:lpstr>GS Refresh Plan</vt:lpstr>
      <vt:lpstr>App Model</vt:lpstr>
      <vt:lpstr>App Model</vt:lpstr>
      <vt:lpstr>App Model</vt:lpstr>
      <vt:lpstr>Misc Items</vt:lpstr>
      <vt:lpstr>Backup</vt:lpstr>
      <vt:lpstr>Basic Apps</vt:lpstr>
      <vt:lpstr>Inline SSL – OOB SSL</vt:lpstr>
      <vt:lpstr>Filtering + Metadata</vt:lpstr>
      <vt:lpstr>Service Provider Apps</vt:lpstr>
      <vt:lpstr>Infra Requirements</vt:lpstr>
      <vt:lpstr>Infra Requirements</vt:lpstr>
      <vt:lpstr>Infra Requirements</vt:lpstr>
      <vt:lpstr>DPDK modules needed for OcteonTX2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Duarte Inc.;Megan Paskin</dc:creator>
  <cp:keywords/>
  <dc:description/>
  <cp:lastModifiedBy>Jason Lu</cp:lastModifiedBy>
  <cp:revision>1294</cp:revision>
  <cp:lastPrinted>2019-04-17T02:23:18Z</cp:lastPrinted>
  <dcterms:created xsi:type="dcterms:W3CDTF">2017-01-03T19:10:56Z</dcterms:created>
  <dcterms:modified xsi:type="dcterms:W3CDTF">2019-05-22T17:37:44Z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0x0101001A642E3BC870C94FB63B39E65C9A46BA</vt:lpwstr>
  </property>
</Properties>
</file>