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2" r:id="rId9"/>
    <p:sldId id="269" r:id="rId10"/>
    <p:sldId id="271" r:id="rId11"/>
    <p:sldId id="261" r:id="rId12"/>
    <p:sldId id="268" r:id="rId13"/>
    <p:sldId id="263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1A47D-A15F-4C0E-83D6-4DB215BA4F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48E50-CB40-4429-81AB-C9EB16114EE0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/>
            <a:t>1. Pfizer (95%), (2 Dosage)</a:t>
          </a:r>
        </a:p>
      </dgm:t>
    </dgm:pt>
    <dgm:pt modelId="{E13CCFC1-E2F0-415F-8817-E774D17C6568}" type="parTrans" cxnId="{5DB144AF-1CF7-4DBD-9DB9-6EDAEFC097D2}">
      <dgm:prSet/>
      <dgm:spPr/>
      <dgm:t>
        <a:bodyPr/>
        <a:lstStyle/>
        <a:p>
          <a:endParaRPr lang="en-US"/>
        </a:p>
      </dgm:t>
    </dgm:pt>
    <dgm:pt modelId="{62CC3AE1-75B5-453E-AFD9-03BFFD12E2B8}" type="sibTrans" cxnId="{5DB144AF-1CF7-4DBD-9DB9-6EDAEFC097D2}">
      <dgm:prSet/>
      <dgm:spPr/>
      <dgm:t>
        <a:bodyPr/>
        <a:lstStyle/>
        <a:p>
          <a:endParaRPr lang="en-US"/>
        </a:p>
      </dgm:t>
    </dgm:pt>
    <dgm:pt modelId="{B47BAAD5-AD15-4D2A-9056-51205FF9C026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/>
            <a:t>2. Moderna (94%), (2 Dosage)</a:t>
          </a:r>
        </a:p>
      </dgm:t>
    </dgm:pt>
    <dgm:pt modelId="{6480DF75-9973-4D27-B348-C483FA60AD10}" type="parTrans" cxnId="{62C64DFA-FC39-4C23-9B35-67F012B883AD}">
      <dgm:prSet/>
      <dgm:spPr/>
      <dgm:t>
        <a:bodyPr/>
        <a:lstStyle/>
        <a:p>
          <a:endParaRPr lang="en-US"/>
        </a:p>
      </dgm:t>
    </dgm:pt>
    <dgm:pt modelId="{05178513-ADCC-4806-8EC7-49C8D070ADC3}" type="sibTrans" cxnId="{62C64DFA-FC39-4C23-9B35-67F012B883AD}">
      <dgm:prSet/>
      <dgm:spPr/>
      <dgm:t>
        <a:bodyPr/>
        <a:lstStyle/>
        <a:p>
          <a:endParaRPr lang="en-US"/>
        </a:p>
      </dgm:t>
    </dgm:pt>
    <dgm:pt modelId="{566D2F2A-1648-4D46-BE4F-5FB2630AEEC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3. Johnson &amp; Johnson (72%), (1 Dosage)</a:t>
          </a:r>
        </a:p>
      </dgm:t>
    </dgm:pt>
    <dgm:pt modelId="{420CF025-5557-40D5-87B4-C5DF76859E04}" type="parTrans" cxnId="{4D279513-857B-41DD-B288-DD9F82549A03}">
      <dgm:prSet/>
      <dgm:spPr/>
      <dgm:t>
        <a:bodyPr/>
        <a:lstStyle/>
        <a:p>
          <a:endParaRPr lang="en-US"/>
        </a:p>
      </dgm:t>
    </dgm:pt>
    <dgm:pt modelId="{93D00996-0161-4C86-B9E0-C5DF4E3BCACA}" type="sibTrans" cxnId="{4D279513-857B-41DD-B288-DD9F82549A03}">
      <dgm:prSet/>
      <dgm:spPr/>
      <dgm:t>
        <a:bodyPr/>
        <a:lstStyle/>
        <a:p>
          <a:endParaRPr lang="en-US"/>
        </a:p>
      </dgm:t>
    </dgm:pt>
    <dgm:pt modelId="{E84FF178-56B8-4D69-AC1D-E7911EEC5565}" type="pres">
      <dgm:prSet presAssocID="{A731A47D-A15F-4C0E-83D6-4DB215BA4F7F}" presName="linear" presStyleCnt="0">
        <dgm:presLayoutVars>
          <dgm:animLvl val="lvl"/>
          <dgm:resizeHandles val="exact"/>
        </dgm:presLayoutVars>
      </dgm:prSet>
      <dgm:spPr/>
    </dgm:pt>
    <dgm:pt modelId="{07DBAC20-6D84-4E97-8AA3-281D9C04BD98}" type="pres">
      <dgm:prSet presAssocID="{C5C48E50-CB40-4429-81AB-C9EB16114E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1FA355-5E28-40AB-BBD6-DA862366DF0E}" type="pres">
      <dgm:prSet presAssocID="{62CC3AE1-75B5-453E-AFD9-03BFFD12E2B8}" presName="spacer" presStyleCnt="0"/>
      <dgm:spPr/>
    </dgm:pt>
    <dgm:pt modelId="{85F4DB5C-8364-4192-92BE-DB93AD3DB2BE}" type="pres">
      <dgm:prSet presAssocID="{B47BAAD5-AD15-4D2A-9056-51205FF9C0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E5DFD2-9A07-4CE9-821B-BE5617B987C2}" type="pres">
      <dgm:prSet presAssocID="{05178513-ADCC-4806-8EC7-49C8D070ADC3}" presName="spacer" presStyleCnt="0"/>
      <dgm:spPr/>
    </dgm:pt>
    <dgm:pt modelId="{65C3A2DE-39C9-4976-A5C8-510F8958BF9D}" type="pres">
      <dgm:prSet presAssocID="{566D2F2A-1648-4D46-BE4F-5FB2630AEE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38E30A-113A-4365-B346-1EB1AA4B0F75}" type="presOf" srcId="{566D2F2A-1648-4D46-BE4F-5FB2630AEEC4}" destId="{65C3A2DE-39C9-4976-A5C8-510F8958BF9D}" srcOrd="0" destOrd="0" presId="urn:microsoft.com/office/officeart/2005/8/layout/vList2"/>
    <dgm:cxn modelId="{79C4340D-8F6E-43C0-BEA5-71DFD87E0249}" type="presOf" srcId="{C5C48E50-CB40-4429-81AB-C9EB16114EE0}" destId="{07DBAC20-6D84-4E97-8AA3-281D9C04BD98}" srcOrd="0" destOrd="0" presId="urn:microsoft.com/office/officeart/2005/8/layout/vList2"/>
    <dgm:cxn modelId="{4D279513-857B-41DD-B288-DD9F82549A03}" srcId="{A731A47D-A15F-4C0E-83D6-4DB215BA4F7F}" destId="{566D2F2A-1648-4D46-BE4F-5FB2630AEEC4}" srcOrd="2" destOrd="0" parTransId="{420CF025-5557-40D5-87B4-C5DF76859E04}" sibTransId="{93D00996-0161-4C86-B9E0-C5DF4E3BCACA}"/>
    <dgm:cxn modelId="{6371EE43-DD6B-4CDF-8DA9-61F52D17346C}" type="presOf" srcId="{A731A47D-A15F-4C0E-83D6-4DB215BA4F7F}" destId="{E84FF178-56B8-4D69-AC1D-E7911EEC5565}" srcOrd="0" destOrd="0" presId="urn:microsoft.com/office/officeart/2005/8/layout/vList2"/>
    <dgm:cxn modelId="{28E6A38D-936F-406C-81BD-1566FEA465DE}" type="presOf" srcId="{B47BAAD5-AD15-4D2A-9056-51205FF9C026}" destId="{85F4DB5C-8364-4192-92BE-DB93AD3DB2BE}" srcOrd="0" destOrd="0" presId="urn:microsoft.com/office/officeart/2005/8/layout/vList2"/>
    <dgm:cxn modelId="{5DB144AF-1CF7-4DBD-9DB9-6EDAEFC097D2}" srcId="{A731A47D-A15F-4C0E-83D6-4DB215BA4F7F}" destId="{C5C48E50-CB40-4429-81AB-C9EB16114EE0}" srcOrd="0" destOrd="0" parTransId="{E13CCFC1-E2F0-415F-8817-E774D17C6568}" sibTransId="{62CC3AE1-75B5-453E-AFD9-03BFFD12E2B8}"/>
    <dgm:cxn modelId="{62C64DFA-FC39-4C23-9B35-67F012B883AD}" srcId="{A731A47D-A15F-4C0E-83D6-4DB215BA4F7F}" destId="{B47BAAD5-AD15-4D2A-9056-51205FF9C026}" srcOrd="1" destOrd="0" parTransId="{6480DF75-9973-4D27-B348-C483FA60AD10}" sibTransId="{05178513-ADCC-4806-8EC7-49C8D070ADC3}"/>
    <dgm:cxn modelId="{327CDB6E-3DC4-4E72-9753-5765611F68B9}" type="presParOf" srcId="{E84FF178-56B8-4D69-AC1D-E7911EEC5565}" destId="{07DBAC20-6D84-4E97-8AA3-281D9C04BD98}" srcOrd="0" destOrd="0" presId="urn:microsoft.com/office/officeart/2005/8/layout/vList2"/>
    <dgm:cxn modelId="{53CAE135-FF55-4C6B-8E6B-371A699FBAA2}" type="presParOf" srcId="{E84FF178-56B8-4D69-AC1D-E7911EEC5565}" destId="{6C1FA355-5E28-40AB-BBD6-DA862366DF0E}" srcOrd="1" destOrd="0" presId="urn:microsoft.com/office/officeart/2005/8/layout/vList2"/>
    <dgm:cxn modelId="{2627ADDE-7D0E-4B14-91D2-7C4406D2EA40}" type="presParOf" srcId="{E84FF178-56B8-4D69-AC1D-E7911EEC5565}" destId="{85F4DB5C-8364-4192-92BE-DB93AD3DB2BE}" srcOrd="2" destOrd="0" presId="urn:microsoft.com/office/officeart/2005/8/layout/vList2"/>
    <dgm:cxn modelId="{C167EFF5-20CD-4594-95B4-5D07A4FD8B5C}" type="presParOf" srcId="{E84FF178-56B8-4D69-AC1D-E7911EEC5565}" destId="{C9E5DFD2-9A07-4CE9-821B-BE5617B987C2}" srcOrd="3" destOrd="0" presId="urn:microsoft.com/office/officeart/2005/8/layout/vList2"/>
    <dgm:cxn modelId="{6B37FFFE-A9A9-4630-84B9-87709531ACCC}" type="presParOf" srcId="{E84FF178-56B8-4D69-AC1D-E7911EEC5565}" destId="{65C3A2DE-39C9-4976-A5C8-510F8958BF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AC20-6D84-4E97-8AA3-281D9C04BD98}">
      <dsp:nvSpPr>
        <dsp:cNvPr id="0" name=""/>
        <dsp:cNvSpPr/>
      </dsp:nvSpPr>
      <dsp:spPr>
        <a:xfrm>
          <a:off x="0" y="12349"/>
          <a:ext cx="8590327" cy="917280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Pfizer (95%), (2 Dosage)</a:t>
          </a:r>
        </a:p>
      </dsp:txBody>
      <dsp:txXfrm>
        <a:off x="44778" y="57127"/>
        <a:ext cx="8500771" cy="827724"/>
      </dsp:txXfrm>
    </dsp:sp>
    <dsp:sp modelId="{85F4DB5C-8364-4192-92BE-DB93AD3DB2BE}">
      <dsp:nvSpPr>
        <dsp:cNvPr id="0" name=""/>
        <dsp:cNvSpPr/>
      </dsp:nvSpPr>
      <dsp:spPr>
        <a:xfrm>
          <a:off x="0" y="1070750"/>
          <a:ext cx="8590327" cy="917280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Moderna (94%), (2 Dosage)</a:t>
          </a:r>
        </a:p>
      </dsp:txBody>
      <dsp:txXfrm>
        <a:off x="44778" y="1115528"/>
        <a:ext cx="8500771" cy="827724"/>
      </dsp:txXfrm>
    </dsp:sp>
    <dsp:sp modelId="{65C3A2DE-39C9-4976-A5C8-510F8958BF9D}">
      <dsp:nvSpPr>
        <dsp:cNvPr id="0" name=""/>
        <dsp:cNvSpPr/>
      </dsp:nvSpPr>
      <dsp:spPr>
        <a:xfrm>
          <a:off x="0" y="2129150"/>
          <a:ext cx="8590327" cy="917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Johnson &amp; Johnson (72%), (1 Dosage)</a:t>
          </a:r>
        </a:p>
      </dsp:txBody>
      <dsp:txXfrm>
        <a:off x="44778" y="2173928"/>
        <a:ext cx="8500771" cy="82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0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1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7961-25CA-4C59-B026-CC80F6AE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1152" y="293620"/>
            <a:ext cx="3858935" cy="2974512"/>
          </a:xfrm>
        </p:spPr>
        <p:txBody>
          <a:bodyPr>
            <a:normAutofit fontScale="90000"/>
          </a:bodyPr>
          <a:lstStyle/>
          <a:p>
            <a:br>
              <a:rPr lang="en-US" altLang="zh-TW" sz="5400" dirty="0">
                <a:solidFill>
                  <a:schemeClr val="tx1"/>
                </a:solidFill>
              </a:rPr>
            </a:br>
            <a:r>
              <a:rPr lang="en-US" altLang="zh-TW" sz="5300" dirty="0">
                <a:solidFill>
                  <a:schemeClr val="tx1"/>
                </a:solidFill>
              </a:rPr>
              <a:t>The optimal of </a:t>
            </a:r>
            <a:r>
              <a:rPr lang="en-US" altLang="zh-TW" sz="4400" dirty="0">
                <a:solidFill>
                  <a:schemeClr val="tx1"/>
                </a:solidFill>
              </a:rPr>
              <a:t>COVID-19</a:t>
            </a:r>
            <a:r>
              <a:rPr lang="en-US" altLang="zh-TW" sz="4000" dirty="0">
                <a:solidFill>
                  <a:schemeClr val="tx1"/>
                </a:solidFill>
              </a:rPr>
              <a:t> </a:t>
            </a:r>
            <a:r>
              <a:rPr lang="en-US" altLang="zh-TW" sz="5300" dirty="0">
                <a:solidFill>
                  <a:schemeClr val="tx1"/>
                </a:solidFill>
              </a:rPr>
              <a:t>vaccine in U.S.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D9FE2-8982-431D-984C-12F634102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6327" y="3774425"/>
            <a:ext cx="3659246" cy="1818924"/>
          </a:xfrm>
        </p:spPr>
        <p:txBody>
          <a:bodyPr>
            <a:normAutofit/>
          </a:bodyPr>
          <a:lstStyle/>
          <a:p>
            <a:r>
              <a:rPr lang="en-US" altLang="zh-TW" dirty="0"/>
              <a:t>MSIS 638</a:t>
            </a:r>
          </a:p>
          <a:p>
            <a:r>
              <a:rPr lang="en-US" altLang="zh-TW" sz="1600" dirty="0"/>
              <a:t>Jialiang ma</a:t>
            </a:r>
            <a:endParaRPr lang="zh-TW" altLang="en-US" sz="1600" dirty="0"/>
          </a:p>
        </p:txBody>
      </p:sp>
      <p:pic>
        <p:nvPicPr>
          <p:cNvPr id="6" name="Picture 5" descr="A syringe in a person's hand&#10;&#10;Description automatically generated with medium confidence">
            <a:extLst>
              <a:ext uri="{FF2B5EF4-FFF2-40B4-BE49-F238E27FC236}">
                <a16:creationId xmlns:a16="http://schemas.microsoft.com/office/drawing/2014/main" id="{544295D5-FF0F-4069-9457-14C8AC3B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9" r="-1" b="15159"/>
          <a:stretch/>
        </p:blipFill>
        <p:spPr>
          <a:xfrm>
            <a:off x="20" y="10"/>
            <a:ext cx="7556869" cy="338327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B948FFE-7086-4EBB-8F15-37E10B426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54" r="-1" b="10449"/>
          <a:stretch/>
        </p:blipFill>
        <p:spPr>
          <a:xfrm>
            <a:off x="16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072EF-D837-4A5F-A472-83F382B96F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88" y="2027715"/>
            <a:ext cx="9739011" cy="1327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B8B72A-D5B7-42BB-9E99-CB500964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b="1" dirty="0"/>
              <a:t>Testing the results</a:t>
            </a:r>
            <a:endParaRPr lang="zh-TW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03D3-C417-443F-AB57-38B5C0F67C60}"/>
              </a:ext>
            </a:extLst>
          </p:cNvPr>
          <p:cNvSpPr txBox="1"/>
          <p:nvPr/>
        </p:nvSpPr>
        <p:spPr>
          <a:xfrm>
            <a:off x="1097280" y="4254567"/>
            <a:ext cx="94728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After conducting the model, the results shows that Moderna has the highest weight, which is 5.43</a:t>
            </a:r>
          </a:p>
          <a:p>
            <a:pPr>
              <a:lnSpc>
                <a:spcPct val="150000"/>
              </a:lnSpc>
            </a:pPr>
            <a:endParaRPr lang="en-US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TW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still need to adjust our model indexes through sensitivity analysis to have a closer fit to the purpose.</a:t>
            </a:r>
          </a:p>
        </p:txBody>
      </p:sp>
    </p:spTree>
    <p:extLst>
      <p:ext uri="{BB962C8B-B14F-4D97-AF65-F5344CB8AC3E}">
        <p14:creationId xmlns:p14="http://schemas.microsoft.com/office/powerpoint/2010/main" val="176561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136D-E474-4EDF-83D8-F2A2005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Sensitivity Analysis I</a:t>
            </a:r>
            <a:endParaRPr lang="zh-TW" alt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F5C0F-8EE8-46BA-B84B-6B76A075E7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5288"/>
            <a:ext cx="9290527" cy="100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BC455-2F64-416A-9DF9-C248C1D90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236568"/>
            <a:ext cx="9290527" cy="119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D50B0-5BEB-415D-A875-9AB4CFA925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8" y="4735776"/>
            <a:ext cx="9290527" cy="1195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6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839E92-795A-436F-8940-71600808D2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2315"/>
            <a:ext cx="9315929" cy="101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52C04-2F16-47B1-92F8-65A618591E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429000"/>
            <a:ext cx="9315929" cy="101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5779C-B72A-4621-A7B2-C80022EF40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4924231"/>
            <a:ext cx="9315928" cy="101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32A52A4-234D-4C4B-B0D8-E2A2F85E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71968"/>
            <a:ext cx="10058400" cy="1450757"/>
          </a:xfrm>
        </p:spPr>
        <p:txBody>
          <a:bodyPr/>
          <a:lstStyle/>
          <a:p>
            <a:r>
              <a:rPr lang="en-US" altLang="zh-TW" b="1" dirty="0"/>
              <a:t>Sensitivity Analysis II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2189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76DCF-C7BA-45B6-A801-B7FBC3A6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4642808" cy="5226837"/>
          </a:xfrm>
        </p:spPr>
        <p:txBody>
          <a:bodyPr anchor="t">
            <a:normAutofit/>
          </a:bodyPr>
          <a:lstStyle/>
          <a:p>
            <a:r>
              <a:rPr lang="en-US" altLang="zh-TW" sz="4000" b="1" dirty="0"/>
              <a:t>Revised Results / Recommendation</a:t>
            </a:r>
            <a:endParaRPr lang="zh-TW" altLang="en-US" sz="40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4F7F31-F4A2-4810-BCFF-AF65E7CB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4" y="1151535"/>
            <a:ext cx="6847117" cy="2537672"/>
          </a:xfrm>
        </p:spPr>
        <p:txBody>
          <a:bodyPr>
            <a:normAutofit/>
          </a:bodyPr>
          <a:lstStyle/>
          <a:p>
            <a:r>
              <a:rPr lang="en-US" dirty="0"/>
              <a:t>- High efficacy, side effects, and low potential risk parameters have high correlation with the model.</a:t>
            </a:r>
          </a:p>
          <a:p>
            <a:r>
              <a:rPr lang="en-US" dirty="0"/>
              <a:t>- Through sensitivity analysis, the model can avoid the problem of uneven weight distribution, with accurate output.</a:t>
            </a:r>
          </a:p>
          <a:p>
            <a:r>
              <a:rPr lang="en-US" dirty="0"/>
              <a:t>- The use-case model can reflect the current vaccinees development and clinical trials data completion.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83664-FEE2-4695-90B2-86C1708CE91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073" y="4198485"/>
            <a:ext cx="9479262" cy="127565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38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8CA63-DCD6-4549-B886-3898228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>
                <a:solidFill>
                  <a:srgbClr val="FFFFFF"/>
                </a:solidFill>
              </a:rPr>
              <a:t>Thank You For Listening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56B0811-1BE3-421E-BD81-51171BD7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8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29290-9645-47CC-910E-2ABB8DF1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altLang="zh-TW" sz="4400" b="1" dirty="0">
                <a:solidFill>
                  <a:srgbClr val="FFFFFF"/>
                </a:solidFill>
              </a:rPr>
              <a:t>Agenda</a:t>
            </a:r>
            <a:endParaRPr lang="zh-TW" altLang="en-US" sz="4400" b="1" dirty="0">
              <a:solidFill>
                <a:srgbClr val="FFFFF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83E72AF-8181-4FA5-9FF8-477B71E0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altLang="zh-TW" sz="3200" b="1" i="1" dirty="0"/>
              <a:t>Topics</a:t>
            </a:r>
          </a:p>
          <a:p>
            <a:pPr marL="0" indent="0">
              <a:buNone/>
            </a:pPr>
            <a:endParaRPr lang="en-US" altLang="zh-TW" sz="1600" b="1" i="1" dirty="0"/>
          </a:p>
          <a:p>
            <a:r>
              <a:rPr lang="en-US" altLang="zh-TW" sz="2400" dirty="0"/>
              <a:t>Scope / Purpose</a:t>
            </a:r>
          </a:p>
          <a:p>
            <a:r>
              <a:rPr lang="en-US" altLang="zh-TW" sz="2400" dirty="0"/>
              <a:t>Vaccine Information</a:t>
            </a:r>
          </a:p>
          <a:p>
            <a:r>
              <a:rPr lang="en-US" altLang="zh-TW" sz="2400" dirty="0"/>
              <a:t>Assumption </a:t>
            </a:r>
          </a:p>
          <a:p>
            <a:r>
              <a:rPr lang="en-US" altLang="zh-TW" sz="2400" dirty="0"/>
              <a:t>Methodology</a:t>
            </a:r>
          </a:p>
          <a:p>
            <a:r>
              <a:rPr lang="en-US" altLang="zh-TW" sz="2400" dirty="0"/>
              <a:t>Results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127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BE680-F420-4AFE-B75C-2F92575E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Scope and Purpose</a:t>
            </a:r>
            <a:endParaRPr lang="zh-TW" altLang="en-US" b="1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A1AC9C-1884-4CD1-825E-8EE824F8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altLang="zh-TW" dirty="0"/>
              <a:t>This presentation will focus on determining</a:t>
            </a:r>
            <a:r>
              <a:rPr lang="zh-TW" altLang="en-US" dirty="0"/>
              <a:t> </a:t>
            </a:r>
            <a:r>
              <a:rPr lang="en-US" altLang="zh-TW" dirty="0"/>
              <a:t>the comprehensive utility of vaccines and which one will be a better choice in U.S. </a:t>
            </a:r>
          </a:p>
          <a:p>
            <a:endParaRPr lang="en-US" altLang="zh-TW" dirty="0"/>
          </a:p>
          <a:p>
            <a:r>
              <a:rPr lang="en-US" altLang="zh-TW" dirty="0"/>
              <a:t>The scope focuses on the utility of each vaccine available in Boston during the pandemic in 2021,</a:t>
            </a:r>
          </a:p>
          <a:p>
            <a:r>
              <a:rPr lang="en-US" altLang="zh-TW" dirty="0"/>
              <a:t>find out the optimal solution based on comparison.</a:t>
            </a:r>
          </a:p>
          <a:p>
            <a:endParaRPr lang="en-US" altLang="zh-TW" dirty="0"/>
          </a:p>
          <a:p>
            <a:r>
              <a:rPr lang="en-US" altLang="zh-TW" dirty="0"/>
              <a:t>Data:</a:t>
            </a:r>
            <a:r>
              <a:rPr lang="zh-TW" altLang="en-US" dirty="0"/>
              <a:t> </a:t>
            </a:r>
            <a:r>
              <a:rPr lang="en-US" altLang="zh-TW" dirty="0"/>
              <a:t>Mass.gov, CDC website, WHO website, vaccines white papers, and journals.</a:t>
            </a:r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1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FE90-34FC-4CB4-A1E2-461F20A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Vaccine Available Types</a:t>
            </a:r>
            <a:endParaRPr lang="zh-TW" altLang="en-US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B2736F-2439-4B49-A7E5-3300C2A57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907661"/>
              </p:ext>
            </p:extLst>
          </p:nvPr>
        </p:nvGraphicFramePr>
        <p:xfrm>
          <a:off x="1803632" y="2810312"/>
          <a:ext cx="8590327" cy="305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6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4650F-C0AD-43F7-85C0-75726C2D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Comprehensive Assumption</a:t>
            </a:r>
            <a:endParaRPr lang="zh-TW" alt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AA59-C646-4961-AF34-975E7B87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Constraints and limitations</a:t>
            </a:r>
          </a:p>
          <a:p>
            <a:endParaRPr lang="en-US" altLang="zh-TW" sz="1000" dirty="0"/>
          </a:p>
          <a:p>
            <a:pPr marL="0" indent="0">
              <a:buNone/>
            </a:pPr>
            <a:r>
              <a:rPr lang="en-US" altLang="zh-TW" dirty="0"/>
              <a:t>- Vaccines are currently the most effective way to prevent the pandemic. &lt;Max&gt;</a:t>
            </a:r>
          </a:p>
          <a:p>
            <a:pPr>
              <a:buFontTx/>
              <a:buChar char="-"/>
            </a:pPr>
            <a:r>
              <a:rPr lang="en-US" altLang="zh-TW" dirty="0"/>
              <a:t>Narrow the scope of applicants to the Massachusetts, U.S. &lt;Min&gt;</a:t>
            </a:r>
          </a:p>
          <a:p>
            <a:pPr>
              <a:buFontTx/>
              <a:buChar char="-"/>
            </a:pPr>
            <a:r>
              <a:rPr lang="en-US" altLang="zh-TW" dirty="0"/>
              <a:t>Excluding the people with special allergies history, pregnant , age under 18, and infected by HIV before. &lt;Min&gt;</a:t>
            </a:r>
          </a:p>
          <a:p>
            <a:pPr>
              <a:buFontTx/>
              <a:buChar char="-"/>
            </a:pPr>
            <a:r>
              <a:rPr lang="en-US" altLang="zh-TW" dirty="0"/>
              <a:t>Limitation: Environment (without further virus mutation)</a:t>
            </a:r>
            <a:r>
              <a:rPr lang="zh-TW" altLang="en-US" dirty="0"/>
              <a:t> </a:t>
            </a:r>
            <a:r>
              <a:rPr lang="en-US" altLang="zh-TW" dirty="0"/>
              <a:t>&lt;Min&gt;</a:t>
            </a:r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A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262F427-B219-4C84-9E5E-3CB41B4E98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721" y="801793"/>
            <a:ext cx="6430557" cy="5273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74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020D3-4217-44B2-B000-3D7CD6D9DFFE}"/>
              </a:ext>
            </a:extLst>
          </p:cNvPr>
          <p:cNvSpPr/>
          <p:nvPr/>
        </p:nvSpPr>
        <p:spPr>
          <a:xfrm>
            <a:off x="4530055" y="3816991"/>
            <a:ext cx="6163518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C4A3EAB-DF52-4D1B-848A-076D8667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31" y="905933"/>
            <a:ext cx="916314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906B8-63E2-4815-AF28-25DCBEC3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altLang="zh-TW" sz="4400" b="1">
                <a:solidFill>
                  <a:srgbClr val="FFFFFF"/>
                </a:solidFill>
              </a:rPr>
              <a:t>Solution: Weighted Average Model</a:t>
            </a:r>
            <a:endParaRPr lang="zh-TW" altLang="en-US" sz="4400" b="1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7590E27-8E37-46D0-B6D1-35EA41C8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Criterion / Parameters - Purpose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Efficacy:</a:t>
            </a:r>
            <a:r>
              <a:rPr lang="zh-TW" altLang="en-US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Potential Risk: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Storage management / condition: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Other positive effect: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Side effects: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Dosage: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Structure: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Apart time: </a:t>
            </a:r>
            <a:r>
              <a:rPr lang="en-US" altLang="zh-TW" sz="2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zh-TW" altLang="zh-TW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29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2B5-F5A6-4B33-BA71-1418618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Weighted on Each Alternatives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ACD3-304F-4ABA-8A2B-9A12D13D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896" y="2265027"/>
            <a:ext cx="5170135" cy="3713121"/>
          </a:xfrm>
        </p:spPr>
        <p:txBody>
          <a:bodyPr>
            <a:normAutofit fontScale="47500" lnSpcReduction="20000"/>
          </a:bodyPr>
          <a:lstStyle/>
          <a:p>
            <a:pPr marL="1524000"/>
            <a:r>
              <a:rPr lang="en-US" altLang="zh-TW" sz="29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Pfizer	</a:t>
            </a:r>
          </a:p>
          <a:p>
            <a:pPr marL="1524000"/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Efficacy: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95%</a:t>
            </a:r>
          </a:p>
          <a:p>
            <a:pPr marL="1524000"/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Potential Risk: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Medium</a:t>
            </a:r>
          </a:p>
          <a:p>
            <a:pPr marL="1524000"/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Storage management / condition: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Medium (2~8</a:t>
            </a:r>
            <a:r>
              <a:rPr lang="zh-TW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°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C) &lt;5D&gt;</a:t>
            </a:r>
          </a:p>
          <a:p>
            <a:pPr marL="1524000"/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Other positive effect: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Have the chance to deal with South Africa variant strains.</a:t>
            </a:r>
            <a:endParaRPr lang="zh-TW" altLang="zh-TW" sz="2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0">
              <a:buNone/>
            </a:pPr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Side effects: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High</a:t>
            </a:r>
          </a:p>
          <a:p>
            <a:pPr marL="1524000" indent="0">
              <a:buNone/>
            </a:pPr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Dosage: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altLang="zh-TW" sz="2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0">
              <a:buNone/>
            </a:pPr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Structure: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mRNA (new generation) &lt; SARS CoV-2&gt;</a:t>
            </a:r>
            <a:endParaRPr lang="zh-TW" altLang="zh-TW" sz="2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0">
              <a:buNone/>
            </a:pPr>
            <a:r>
              <a:rPr lang="en-US" altLang="zh-TW" sz="29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Apart time: </a:t>
            </a:r>
            <a:r>
              <a:rPr lang="en-US" altLang="zh-TW" sz="29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28D</a:t>
            </a:r>
            <a:endParaRPr lang="zh-TW" altLang="zh-TW" sz="2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B76C-500C-44BB-9E53-DC829A1A8ED0}"/>
              </a:ext>
            </a:extLst>
          </p:cNvPr>
          <p:cNvSpPr txBox="1"/>
          <p:nvPr/>
        </p:nvSpPr>
        <p:spPr>
          <a:xfrm>
            <a:off x="3957507" y="2132153"/>
            <a:ext cx="46244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068070">
              <a:lnSpc>
                <a:spcPct val="150000"/>
              </a:lnSpc>
            </a:pPr>
            <a:r>
              <a:rPr lang="en-US" altLang="zh-TW" sz="1400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Moderna</a:t>
            </a: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Efficacy: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94%</a:t>
            </a: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Potential Risk: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Medium</a:t>
            </a:r>
            <a:endParaRPr lang="en-US" altLang="zh-TW" sz="1400" kern="100" dirty="0">
              <a:solidFill>
                <a:srgbClr val="ED7D3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Storage management / condition: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Easy (2~8</a:t>
            </a:r>
            <a:r>
              <a:rPr lang="zh-TW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°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C) 				&lt;30D&gt;</a:t>
            </a: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Other positive effect: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None (still under 			experimenting)</a:t>
            </a:r>
            <a:endParaRPr lang="en-US" altLang="zh-TW" sz="1400" kern="100" dirty="0">
              <a:solidFill>
                <a:srgbClr val="ED7D3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Side effects: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Medium</a:t>
            </a:r>
            <a:endParaRPr lang="en-US" altLang="zh-TW" sz="1400" kern="100" dirty="0">
              <a:solidFill>
                <a:srgbClr val="ED7D3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Dosage: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1400" kern="100" dirty="0">
              <a:solidFill>
                <a:srgbClr val="ED7D3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Structure: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mRNA-1273 (new generation) &lt; 			SARS CoV-2&gt;</a:t>
            </a:r>
            <a:endParaRPr lang="en-US" altLang="zh-TW" sz="1400" kern="100" dirty="0">
              <a:solidFill>
                <a:srgbClr val="ED7D3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1068070">
              <a:lnSpc>
                <a:spcPct val="150000"/>
              </a:lnSpc>
            </a:pPr>
            <a:r>
              <a:rPr lang="en-US" altLang="zh-TW" sz="1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Apart time: </a:t>
            </a:r>
            <a:r>
              <a:rPr lang="en-US" altLang="zh-TW" sz="14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24 to 42D (33D as average)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0A1AED-7AE1-4BA6-84A1-F7F1F4B69DE5}"/>
              </a:ext>
            </a:extLst>
          </p:cNvPr>
          <p:cNvSpPr txBox="1">
            <a:spLocks/>
          </p:cNvSpPr>
          <p:nvPr/>
        </p:nvSpPr>
        <p:spPr>
          <a:xfrm>
            <a:off x="7237601" y="2265028"/>
            <a:ext cx="4840167" cy="371312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Johnson &amp; Johnson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Efficacy: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72%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Potential Risk: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High (causing blood clots)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Storage management / condition: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Easy 			(2~8</a:t>
            </a:r>
            <a:r>
              <a:rPr lang="zh-TW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°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C)&lt;35D&gt;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Other positive effect: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Have the chance to deal with South Africa variant strains and other common diseases.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Side effects: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Light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Dosage: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Structure: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carrier (current generation)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0" indent="304800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Apart time: </a:t>
            </a:r>
            <a:r>
              <a:rPr lang="en-US" altLang="zh-TW" sz="1800" kern="100" dirty="0">
                <a:solidFill>
                  <a:srgbClr val="ED7D3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0D (no apart time)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88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51E24"/>
      </a:dk2>
      <a:lt2>
        <a:srgbClr val="E3E2E8"/>
      </a:lt2>
      <a:accent1>
        <a:srgbClr val="95A91E"/>
      </a:accent1>
      <a:accent2>
        <a:srgbClr val="C89816"/>
      </a:accent2>
      <a:accent3>
        <a:srgbClr val="E76429"/>
      </a:accent3>
      <a:accent4>
        <a:srgbClr val="D5172B"/>
      </a:accent4>
      <a:accent5>
        <a:srgbClr val="E7298C"/>
      </a:accent5>
      <a:accent6>
        <a:srgbClr val="D517C9"/>
      </a:accent6>
      <a:hlink>
        <a:srgbClr val="BF3F6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567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RetrospectVTI</vt:lpstr>
      <vt:lpstr> The optimal of COVID-19 vaccine in U.S.</vt:lpstr>
      <vt:lpstr>Agenda</vt:lpstr>
      <vt:lpstr>Scope and Purpose</vt:lpstr>
      <vt:lpstr>Vaccine Available Types</vt:lpstr>
      <vt:lpstr>Comprehensive Assumption</vt:lpstr>
      <vt:lpstr>PowerPoint Presentation</vt:lpstr>
      <vt:lpstr>PowerPoint Presentation</vt:lpstr>
      <vt:lpstr>Solution: Weighted Average Model</vt:lpstr>
      <vt:lpstr>Weighted on Each Alternatives</vt:lpstr>
      <vt:lpstr>Testing the results</vt:lpstr>
      <vt:lpstr>Sensitivity Analysis I</vt:lpstr>
      <vt:lpstr>Sensitivity Analysis II</vt:lpstr>
      <vt:lpstr>Revised Results / Recommendation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</dc:title>
  <dc:creator>JiaLiang Ma</dc:creator>
  <cp:lastModifiedBy>JiaLiang Ma</cp:lastModifiedBy>
  <cp:revision>58</cp:revision>
  <dcterms:created xsi:type="dcterms:W3CDTF">2021-05-13T05:11:18Z</dcterms:created>
  <dcterms:modified xsi:type="dcterms:W3CDTF">2021-05-15T03:12:31Z</dcterms:modified>
</cp:coreProperties>
</file>