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Helvetica Neue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Ligh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4978d33b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g164978d33bd_1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4978d33b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4978d33b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service account creation/management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Pipeline permissions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Performance impacts of LOTS of pipeline permissions, recent changes to dedupe them.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Assignment is tied to the user - can’t assign a permission unless you’re in ALL the groups for a given service account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Updating pipeline permissions similarly is restricted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4978d33bd_6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4978d33bd_6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4978d33b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4978d33b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the roles difference. 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4978d33bd_6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4978d33bd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4978d33bd_6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4978d33bd_6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4978d33bd_6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4978d33bd_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978d33bd_6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64978d33bd_6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4978d33bd_6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4978d33bd_6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4978d33bd_6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64978d33bd_6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81b42c7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681b42c7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4978d33b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Call to action:  Invite other Authorization services, enhanced support &amp; docs</a:t>
            </a:r>
            <a:endParaRPr/>
          </a:p>
        </p:txBody>
      </p:sp>
      <p:sp>
        <p:nvSpPr>
          <p:cNvPr id="74" name="Google Shape;74;g164978d33bd_1_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4978d33bd_6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64978d33bd_6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how i hit it…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64978d33bd_6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64978d33bd_6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64978d33bd_6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64978d33bd_6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4978d33bd_6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64978d33bd_6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64978d33bd_6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64978d33bd_6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64978d33b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164978d33bd_1_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4978d33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4978d33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4978d33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4978d33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limits of: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Azure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Okta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LDAP &amp; Microsoft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How external groups are merged with fiat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Headers on requests including group information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4978d33b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4978d33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Kubernetes, even when setting “namespaces” limits, does NOT prevent a deployment from targeting OTHER namespaces if a manifest has configuration for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AWS permissions where a missing access to region API call caused caching of that AWS account to completely fail.  Can also talk about K8s caching errors on restrictions on certain calls. 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4978d33bd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4978d33bd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only engineering-managed” has permissions to “prod”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4978d33bd_6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4978d33bd_6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4978d33b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64978d33b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how a k8s deployed to a namespace didn’t </a:t>
            </a:r>
            <a:r>
              <a:rPr lang="en"/>
              <a:t>plan for and wasn’t defined in manifest.  That since that account didn’t INCLUDE the namespace (was the spinnaker namespace), saw no pods in the cluster view.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Can ask for PR’s to improve this one!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4978d33bd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4978d33bd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28769" y="265133"/>
            <a:ext cx="8478435" cy="460814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28769" y="4470167"/>
            <a:ext cx="2150469" cy="403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328769" y="2030049"/>
            <a:ext cx="5793079" cy="13213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36000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328769" y="3436891"/>
            <a:ext cx="3026003" cy="40310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36000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15966" l="0" r="0" t="15966"/>
          <a:stretch/>
        </p:blipFill>
        <p:spPr>
          <a:xfrm>
            <a:off x="669825" y="704950"/>
            <a:ext cx="2554651" cy="94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848412"/>
            <a:ext cx="9144000" cy="40572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229441" y="55168"/>
            <a:ext cx="8389903" cy="8007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51951" y="1200151"/>
            <a:ext cx="7280107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4A7D6"/>
              </a:buClr>
              <a:buSzPts val="2800"/>
              <a:buChar char="•"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4A7D6"/>
              </a:buClr>
              <a:buSzPts val="2400"/>
              <a:buChar char="–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A7D6"/>
              </a:buClr>
              <a:buSzPts val="2000"/>
              <a:buChar char="•"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A7D6"/>
              </a:buClr>
              <a:buSzPts val="2000"/>
              <a:buChar char="–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A7D6"/>
              </a:buClr>
              <a:buSzPts val="2000"/>
              <a:buChar char="»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4A7D6"/>
              </a:buClr>
              <a:buSzPts val="1800"/>
              <a:buChar char="•"/>
              <a:defRPr>
                <a:solidFill>
                  <a:srgbClr val="000000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4A7D6"/>
              </a:buClr>
              <a:buSzPts val="1800"/>
              <a:buChar char="•"/>
              <a:defRPr>
                <a:solidFill>
                  <a:srgbClr val="000000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4A7D6"/>
              </a:buClr>
              <a:buSzPts val="1800"/>
              <a:buChar char="•"/>
              <a:defRPr>
                <a:solidFill>
                  <a:srgbClr val="000000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4A7D6"/>
              </a:buClr>
              <a:buSzPts val="1800"/>
              <a:buChar char="•"/>
              <a:defRPr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44521" l="42576" r="44795" t="43383"/>
          <a:stretch/>
        </p:blipFill>
        <p:spPr>
          <a:xfrm>
            <a:off x="7860637" y="4283538"/>
            <a:ext cx="1154784" cy="62216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-2" y="4946754"/>
            <a:ext cx="9144002" cy="19674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328769" y="265133"/>
            <a:ext cx="8478435" cy="460814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3700" y="1402174"/>
            <a:ext cx="4316576" cy="23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armory.io/armory-enterprise/armory-admin/fiat-create-permissions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jasonmcintosh/spinnaker-work" TargetMode="External"/><Relationship Id="rId4" Type="http://schemas.openxmlformats.org/officeDocument/2006/relationships/hyperlink" Target="https://docs.armory.io/armory-enterprise/armory-admin/fiat-create-permissions/" TargetMode="External"/><Relationship Id="rId5" Type="http://schemas.openxmlformats.org/officeDocument/2006/relationships/hyperlink" Target="https://spinnaker.io/docs/setup/other_config/security/authorization/" TargetMode="External"/><Relationship Id="rId6" Type="http://schemas.openxmlformats.org/officeDocument/2006/relationships/hyperlink" Target="https://spinnaker.io/docs/setup/other_config/security/authentication/" TargetMode="External"/><Relationship Id="rId7" Type="http://schemas.openxmlformats.org/officeDocument/2006/relationships/hyperlink" Target="https://docs.armory.io/armory-enterprise/armory-admin/api-endpoint/" TargetMode="External"/><Relationship Id="rId8" Type="http://schemas.openxmlformats.org/officeDocument/2006/relationships/hyperlink" Target="https://docs.armory.io/armory-enterprise/overview/fiat-permissions-overview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jason.mcintosh@armory.io" TargetMode="External"/><Relationship Id="rId4" Type="http://schemas.openxmlformats.org/officeDocument/2006/relationships/hyperlink" Target="mailto:mcintoshj@gmail.com" TargetMode="External"/><Relationship Id="rId5" Type="http://schemas.openxmlformats.org/officeDocument/2006/relationships/hyperlink" Target="https://twitter.com/mc717990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328769" y="2030049"/>
            <a:ext cx="5793079" cy="13213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36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RBAC In Spinnaker</a:t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 txBox="1"/>
          <p:nvPr>
            <p:ph idx="3" type="body"/>
          </p:nvPr>
        </p:nvSpPr>
        <p:spPr>
          <a:xfrm>
            <a:off x="336649" y="3436900"/>
            <a:ext cx="4685400" cy="4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36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/>
              <a:t>Application vs. Account permissions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1290405" y="6477936"/>
            <a:ext cx="1594309" cy="286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@twitter</a:t>
            </a:r>
            <a:endParaRPr b="1" i="0" sz="12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229441" y="55168"/>
            <a:ext cx="8389800" cy="80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 on executing a pipeline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451951" y="1200151"/>
            <a:ext cx="72801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Pipelines run with the permissions of the </a:t>
            </a:r>
            <a:r>
              <a:rPr lang="en"/>
              <a:t>executor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Can assign </a:t>
            </a:r>
            <a:r>
              <a:rPr lang="en"/>
              <a:t>permissions</a:t>
            </a:r>
            <a:r>
              <a:rPr lang="en"/>
              <a:t> for automated triggers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Two methods: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Service Accounts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Pipeline Permissions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Both create an internal “service account” containing “roles” for the execution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229441" y="55168"/>
            <a:ext cx="8389800" cy="80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practice!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451951" y="1200151"/>
            <a:ext cx="72801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You need to configure both account &amp; app permissions appropriately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They work together to help secure resources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Many resources, like artifacts, do NOT have permissions!  E.g. GitRepos are not restricted to any groups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229441" y="55168"/>
            <a:ext cx="8389800" cy="80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put it together…</a:t>
            </a: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187550" y="920925"/>
            <a:ext cx="28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“Admin” user</a:t>
            </a:r>
            <a:endParaRPr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50" y="1321125"/>
            <a:ext cx="2899850" cy="289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0800" y="1321125"/>
            <a:ext cx="2492925" cy="289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/>
        </p:nvSpPr>
        <p:spPr>
          <a:xfrm>
            <a:off x="3430525" y="951125"/>
            <a:ext cx="25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“normal” user</a:t>
            </a:r>
            <a:endParaRPr/>
          </a:p>
        </p:txBody>
      </p:sp>
      <p:sp>
        <p:nvSpPr>
          <p:cNvPr id="143" name="Google Shape;143;p27"/>
          <p:cNvSpPr/>
          <p:nvPr/>
        </p:nvSpPr>
        <p:spPr>
          <a:xfrm>
            <a:off x="1407375" y="2213375"/>
            <a:ext cx="1425300" cy="369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/>
          <p:nvPr/>
        </p:nvSpPr>
        <p:spPr>
          <a:xfrm>
            <a:off x="1407375" y="2662113"/>
            <a:ext cx="1425300" cy="369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/>
          <p:nvPr/>
        </p:nvSpPr>
        <p:spPr>
          <a:xfrm>
            <a:off x="4689550" y="2728050"/>
            <a:ext cx="1425300" cy="369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/>
          <p:nvPr/>
        </p:nvSpPr>
        <p:spPr>
          <a:xfrm>
            <a:off x="4344575" y="2425550"/>
            <a:ext cx="1425300" cy="369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229441" y="55168"/>
            <a:ext cx="8389800" cy="80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next… 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409775" y="1164001"/>
            <a:ext cx="7214700" cy="10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Users only in “Everyone” can’t create a pipeline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75" y="2231388"/>
            <a:ext cx="527685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229441" y="55168"/>
            <a:ext cx="8389800" cy="80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Executing a pipeline…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451951" y="1200151"/>
            <a:ext cx="72801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Both users can execute a pipeline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AS LONG AS:  No accounts are deployed to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00" y="1784103"/>
            <a:ext cx="7837427" cy="19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229441" y="55168"/>
            <a:ext cx="8389800" cy="80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But… for prod … 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294050" y="1028200"/>
            <a:ext cx="7437900" cy="356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000"/>
              <a:t>Users without WRITE Permissions to an ACCOUNT can run… and fail</a:t>
            </a:r>
            <a:endParaRPr sz="2000"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325" y="1439750"/>
            <a:ext cx="7204675" cy="19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051" y="3042175"/>
            <a:ext cx="5643599" cy="1511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229441" y="55168"/>
            <a:ext cx="8389800" cy="80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let control access to prod?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451951" y="1200151"/>
            <a:ext cx="72801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Manual judgement permission </a:t>
            </a:r>
            <a:r>
              <a:rPr lang="en"/>
              <a:t>propagation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Automated Triggers - These are great for full CD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229441" y="55168"/>
            <a:ext cx="8389800" cy="80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Judgement Permissions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423751" y="1188876"/>
            <a:ext cx="72801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000"/>
              <a:t>Add a manual judgement which allows a privilege change by a “Managed member”.  </a:t>
            </a:r>
            <a:endParaRPr sz="2000"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25" y="1809126"/>
            <a:ext cx="6126374" cy="27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229441" y="55168"/>
            <a:ext cx="8389800" cy="80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Triggers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451951" y="1200151"/>
            <a:ext cx="72801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Automated triggers can use a fake internal user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The pipeline runs with the roles of this fake user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Have to be a member of ALL groups to assign the user to a pipeline trigger!</a:t>
            </a:r>
            <a:endParaRPr sz="24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READ IS NOT defaulted!  Recommend adding groups to read AND write, not just WRITE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229441" y="55168"/>
            <a:ext cx="8389800" cy="80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Trigger Permissions</a:t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451951" y="1200151"/>
            <a:ext cx="72801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66395" lvl="0" marL="457200" rtl="0" algn="l">
              <a:spcBef>
                <a:spcPts val="56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Pipeline Permissions, easiest to use to enable RBAC</a:t>
            </a:r>
            <a:endParaRPr>
              <a:solidFill>
                <a:schemeClr val="dk1"/>
              </a:solidFill>
            </a:endParaRPr>
          </a:p>
          <a:p>
            <a:pPr indent="-34671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Unique per pipeline (flag can change this for dedupe)</a:t>
            </a:r>
            <a:endParaRPr>
              <a:solidFill>
                <a:schemeClr val="dk1"/>
              </a:solidFill>
            </a:endParaRPr>
          </a:p>
          <a:p>
            <a:pPr indent="-34671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Updating a pipeline MAY require a “sync” which is expensive operation</a:t>
            </a:r>
            <a:endParaRPr>
              <a:solidFill>
                <a:schemeClr val="dk1"/>
              </a:solidFill>
            </a:endParaRPr>
          </a:p>
          <a:p>
            <a:pPr indent="-34671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Changes the field in the pipeline JSON “roles” vs. “runAs”</a:t>
            </a:r>
            <a:endParaRPr>
              <a:solidFill>
                <a:schemeClr val="dk1"/>
              </a:solidFill>
            </a:endParaRPr>
          </a:p>
          <a:p>
            <a:pPr indent="-34671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LOTS Of these users increasing sync time cost</a:t>
            </a:r>
            <a:endParaRPr>
              <a:solidFill>
                <a:schemeClr val="dk1"/>
              </a:solidFill>
            </a:endParaRPr>
          </a:p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Service Accounts - older style, have to be pre-defined.  </a:t>
            </a:r>
            <a:endParaRPr sz="2400">
              <a:solidFill>
                <a:schemeClr val="dk1"/>
              </a:solidFill>
            </a:endParaRPr>
          </a:p>
          <a:p>
            <a:pPr indent="-34671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Advantage is predefined roles, no need to figure out what per pipeline</a:t>
            </a:r>
            <a:endParaRPr>
              <a:solidFill>
                <a:schemeClr val="dk1"/>
              </a:solidFill>
            </a:endParaRPr>
          </a:p>
          <a:p>
            <a:pPr indent="-34671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Still has same restrictions on assignment to a pipeline</a:t>
            </a:r>
            <a:endParaRPr>
              <a:solidFill>
                <a:schemeClr val="dk1"/>
              </a:solidFill>
            </a:endParaRPr>
          </a:p>
          <a:p>
            <a:pPr indent="-34671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Results in fewer service accounts</a:t>
            </a:r>
            <a:endParaRPr>
              <a:solidFill>
                <a:schemeClr val="dk1"/>
              </a:solidFill>
            </a:endParaRPr>
          </a:p>
          <a:p>
            <a:pPr indent="-34671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Harder to change dynamically as requires internal API call</a:t>
            </a:r>
            <a:endParaRPr>
              <a:solidFill>
                <a:schemeClr val="dk1"/>
              </a:solidFill>
            </a:endParaRPr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Recommend using pipeline permissions as a rule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229441" y="55168"/>
            <a:ext cx="8389903" cy="8007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 does spinnaker support?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451951" y="1200151"/>
            <a:ext cx="7280107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93065" lvl="0" marL="457200" rtl="0" algn="l">
              <a:spcBef>
                <a:spcPts val="480"/>
              </a:spcBef>
              <a:spcAft>
                <a:spcPts val="0"/>
              </a:spcAft>
              <a:buSzPct val="100000"/>
              <a:buChar char="•"/>
            </a:pPr>
            <a:r>
              <a:rPr lang="en">
                <a:solidFill>
                  <a:schemeClr val="dk1"/>
                </a:solidFill>
              </a:rPr>
              <a:t>Authentication Services (Who are you):</a:t>
            </a:r>
            <a:endParaRPr>
              <a:solidFill>
                <a:schemeClr val="dk1"/>
              </a:solidFill>
            </a:endParaRPr>
          </a:p>
          <a:p>
            <a:pPr indent="-369569" lvl="1" marL="914400" rtl="0" algn="l">
              <a:spcBef>
                <a:spcPts val="480"/>
              </a:spcBef>
              <a:spcAft>
                <a:spcPts val="0"/>
              </a:spcAft>
              <a:buSzPct val="100000"/>
              <a:buChar char="–"/>
            </a:pPr>
            <a:r>
              <a:rPr lang="en">
                <a:solidFill>
                  <a:schemeClr val="dk1"/>
                </a:solidFill>
              </a:rPr>
              <a:t>OAuth2, SAML, LDAP, Basic Form, X509</a:t>
            </a:r>
            <a:endParaRPr>
              <a:solidFill>
                <a:schemeClr val="dk1"/>
              </a:solidFill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85714"/>
              <a:buChar char="•"/>
            </a:pPr>
            <a:r>
              <a:rPr lang="en"/>
              <a:t>Authorization Services (What can you access):</a:t>
            </a:r>
            <a:endParaRPr/>
          </a:p>
          <a:p>
            <a:pPr indent="-369569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–"/>
            </a:pPr>
            <a:r>
              <a:rPr lang="en">
                <a:solidFill>
                  <a:schemeClr val="dk1"/>
                </a:solidFill>
              </a:rPr>
              <a:t>External (from Authorization requests), G-Suite, GitHub, LDAP</a:t>
            </a:r>
            <a:endParaRPr/>
          </a:p>
          <a:p>
            <a:pPr indent="-393065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40000"/>
              <a:buChar char="•"/>
            </a:pPr>
            <a:r>
              <a:rPr b="1" lang="en" sz="2000"/>
              <a:t>Cautions:</a:t>
            </a:r>
            <a:endParaRPr b="1" sz="2000"/>
          </a:p>
          <a:p>
            <a:pPr indent="-369569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20000"/>
              <a:buChar char="–"/>
            </a:pPr>
            <a:r>
              <a:rPr lang="en" sz="2000"/>
              <a:t>Groups are ONLY supported - no username based auth</a:t>
            </a:r>
            <a:endParaRPr sz="2000"/>
          </a:p>
          <a:p>
            <a:pPr indent="-346075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–"/>
            </a:pPr>
            <a:r>
              <a:rPr lang="en" sz="2000"/>
              <a:t>can’t mix oauth2 &amp; Saml auth, but can mix x590 &amp; saml</a:t>
            </a:r>
            <a:endParaRPr sz="2000"/>
          </a:p>
          <a:p>
            <a:pPr indent="-346075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•"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229441" y="55168"/>
            <a:ext cx="8389800" cy="80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Danger zone!</a:t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451950" y="1200150"/>
            <a:ext cx="59343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-326390" lvl="0" marL="457200" rtl="0" algn="l">
              <a:spcBef>
                <a:spcPts val="56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Read is not default, so granting only write can cause weird errors/situations!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Example:</a:t>
            </a:r>
            <a:endParaRPr/>
          </a:p>
          <a:p>
            <a:pPr indent="-31241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Grant “managed” to WRITE, but not READ</a:t>
            </a:r>
            <a:endParaRPr/>
          </a:p>
          <a:p>
            <a:pPr indent="-31241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Create a pipeline with “managed” as having permissions.</a:t>
            </a:r>
            <a:endParaRPr/>
          </a:p>
          <a:p>
            <a:pPr indent="-31241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Pipeline runs, can deploy… but can’t read the status to know if it succeeded!</a:t>
            </a:r>
            <a:endParaRPr/>
          </a:p>
          <a:p>
            <a:pPr indent="-31241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Example logs from clouddriver: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1255">
                <a:latin typeface="Courier New"/>
                <a:ea typeface="Courier New"/>
                <a:cs typeface="Courier New"/>
                <a:sym typeface="Courier New"/>
              </a:rPr>
              <a:t>2022-10-10 22:25:42.324 ERROR 1 --- [0.0-7002-exec-5] n.s.f.s.</a:t>
            </a:r>
            <a:r>
              <a:rPr b="1" lang="en" sz="1255">
                <a:latin typeface="Courier New"/>
                <a:ea typeface="Courier New"/>
                <a:cs typeface="Courier New"/>
                <a:sym typeface="Courier New"/>
              </a:rPr>
              <a:t>FiatAccessDeniedExceptionHandler : Encountered exception while processing request </a:t>
            </a:r>
            <a:r>
              <a:rPr lang="en" sz="1255">
                <a:latin typeface="Courier New"/>
                <a:ea typeface="Courier New"/>
                <a:cs typeface="Courier New"/>
                <a:sym typeface="Courier New"/>
              </a:rPr>
              <a:t>GET:/manifests/k8s-namespace-prod/prod/deployment%20nginx-deployment …. </a:t>
            </a:r>
            <a:r>
              <a:rPr b="1" lang="en" sz="1255">
                <a:latin typeface="Courier New"/>
                <a:ea typeface="Courier New"/>
                <a:cs typeface="Courier New"/>
                <a:sym typeface="Courier New"/>
              </a:rPr>
              <a:t>x-spinnaker-user=161649b6-78da-47af-a245-3908f60761e2@managed-service-account</a:t>
            </a:r>
            <a:endParaRPr b="1" sz="12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" sz="1255">
                <a:latin typeface="Courier New"/>
                <a:ea typeface="Courier New"/>
                <a:cs typeface="Courier New"/>
                <a:sym typeface="Courier New"/>
              </a:rPr>
              <a:t>org.springframework.security.access.AccessDeniedException: Access is denied</a:t>
            </a:r>
            <a:endParaRPr b="1" sz="1255">
              <a:latin typeface="Courier New"/>
              <a:ea typeface="Courier New"/>
              <a:cs typeface="Courier New"/>
              <a:sym typeface="Courier New"/>
            </a:endParaRPr>
          </a:p>
          <a:p>
            <a:pPr indent="-326390" lvl="0" marL="457200" rtl="0" algn="l">
              <a:spcBef>
                <a:spcPts val="56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 pipeline trigger role MUST ALSO have execute permissions in the App itself or it can’t even fire, no error shown!</a:t>
            </a:r>
            <a:endParaRPr>
              <a:solidFill>
                <a:schemeClr val="dk1"/>
              </a:solidFill>
            </a:endParaRPr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Spinnaker does NOT validate your permissions will work!</a:t>
            </a:r>
            <a:endParaRPr>
              <a:solidFill>
                <a:schemeClr val="dk1"/>
              </a:solidFill>
            </a:endParaRPr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Syncs MAY be required post change - and can take a while!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700" y="1582350"/>
            <a:ext cx="3017549" cy="19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229441" y="55168"/>
            <a:ext cx="8389800" cy="80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policy driven controls…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451950" y="1200150"/>
            <a:ext cx="8222100" cy="36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-299720" lvl="0" marL="457200" rtl="0" algn="l">
              <a:spcBef>
                <a:spcPts val="56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Documented: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https://docs.armory.io/armory-enterprise/armory-admin/fiat-create-permissions/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3423">
                <a:solidFill>
                  <a:schemeClr val="dk1"/>
                </a:solidFill>
                <a:highlight>
                  <a:srgbClr val="F8F8F8"/>
                </a:highlight>
              </a:rPr>
              <a:t>        </a:t>
            </a:r>
            <a:r>
              <a:rPr lang="en" sz="3423">
                <a:solidFill>
                  <a:srgbClr val="0077AA"/>
                </a:solidFill>
                <a:highlight>
                  <a:srgbClr val="F8F8F8"/>
                </a:highlight>
              </a:rPr>
              <a:t>auth.permissions.provider.application</a:t>
            </a:r>
            <a:r>
              <a:rPr lang="en" sz="3423">
                <a:solidFill>
                  <a:srgbClr val="999999"/>
                </a:solidFill>
                <a:highlight>
                  <a:srgbClr val="F8F8F8"/>
                </a:highlight>
              </a:rPr>
              <a:t>:</a:t>
            </a:r>
            <a:r>
              <a:rPr lang="en" sz="3423">
                <a:solidFill>
                  <a:schemeClr val="dk1"/>
                </a:solidFill>
                <a:highlight>
                  <a:srgbClr val="F8F8F8"/>
                </a:highlight>
              </a:rPr>
              <a:t> aggregate</a:t>
            </a:r>
            <a:endParaRPr sz="3423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3423">
                <a:solidFill>
                  <a:schemeClr val="dk1"/>
                </a:solidFill>
                <a:highlight>
                  <a:srgbClr val="F8F8F8"/>
                </a:highlight>
              </a:rPr>
              <a:t>        </a:t>
            </a:r>
            <a:r>
              <a:rPr lang="en" sz="3423">
                <a:solidFill>
                  <a:srgbClr val="0077AA"/>
                </a:solidFill>
                <a:highlight>
                  <a:srgbClr val="F8F8F8"/>
                </a:highlight>
              </a:rPr>
              <a:t>auth.permissions.source.application.prefix</a:t>
            </a:r>
            <a:r>
              <a:rPr lang="en" sz="3423">
                <a:solidFill>
                  <a:srgbClr val="999999"/>
                </a:solidFill>
                <a:highlight>
                  <a:srgbClr val="F8F8F8"/>
                </a:highlight>
              </a:rPr>
              <a:t>:</a:t>
            </a:r>
            <a:endParaRPr sz="3423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3423">
                <a:solidFill>
                  <a:schemeClr val="dk1"/>
                </a:solidFill>
                <a:highlight>
                  <a:srgbClr val="F8F8F8"/>
                </a:highlight>
              </a:rPr>
              <a:t>          </a:t>
            </a:r>
            <a:r>
              <a:rPr lang="en" sz="3423">
                <a:solidFill>
                  <a:srgbClr val="0077AA"/>
                </a:solidFill>
                <a:highlight>
                  <a:srgbClr val="F8F8F8"/>
                </a:highlight>
              </a:rPr>
              <a:t>enabled</a:t>
            </a:r>
            <a:r>
              <a:rPr lang="en" sz="3423">
                <a:solidFill>
                  <a:srgbClr val="999999"/>
                </a:solidFill>
                <a:highlight>
                  <a:srgbClr val="F8F8F8"/>
                </a:highlight>
              </a:rPr>
              <a:t>:</a:t>
            </a:r>
            <a:r>
              <a:rPr lang="en" sz="3423">
                <a:solidFill>
                  <a:schemeClr val="dk1"/>
                </a:solidFill>
                <a:highlight>
                  <a:srgbClr val="F8F8F8"/>
                </a:highlight>
              </a:rPr>
              <a:t> </a:t>
            </a:r>
            <a:r>
              <a:rPr b="1" lang="en" sz="3423">
                <a:solidFill>
                  <a:srgbClr val="EE9900"/>
                </a:solidFill>
                <a:highlight>
                  <a:srgbClr val="F8F8F8"/>
                </a:highlight>
              </a:rPr>
              <a:t>true</a:t>
            </a:r>
            <a:endParaRPr sz="3423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3423">
                <a:solidFill>
                  <a:schemeClr val="dk1"/>
                </a:solidFill>
                <a:highlight>
                  <a:srgbClr val="F8F8F8"/>
                </a:highlight>
              </a:rPr>
              <a:t>          </a:t>
            </a:r>
            <a:r>
              <a:rPr lang="en" sz="3423">
                <a:solidFill>
                  <a:srgbClr val="0077AA"/>
                </a:solidFill>
                <a:highlight>
                  <a:srgbClr val="F8F8F8"/>
                </a:highlight>
              </a:rPr>
              <a:t>prefixes</a:t>
            </a:r>
            <a:r>
              <a:rPr lang="en" sz="3423">
                <a:solidFill>
                  <a:srgbClr val="999999"/>
                </a:solidFill>
                <a:highlight>
                  <a:srgbClr val="F8F8F8"/>
                </a:highlight>
              </a:rPr>
              <a:t>:</a:t>
            </a:r>
            <a:endParaRPr sz="3423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3423">
                <a:solidFill>
                  <a:schemeClr val="dk1"/>
                </a:solidFill>
                <a:highlight>
                  <a:srgbClr val="F8F8F8"/>
                </a:highlight>
              </a:rPr>
              <a:t>          </a:t>
            </a:r>
            <a:r>
              <a:rPr lang="en" sz="3423">
                <a:solidFill>
                  <a:srgbClr val="999999"/>
                </a:solidFill>
                <a:highlight>
                  <a:srgbClr val="F8F8F8"/>
                </a:highlight>
              </a:rPr>
              <a:t>-</a:t>
            </a:r>
            <a:r>
              <a:rPr lang="en" sz="3423">
                <a:solidFill>
                  <a:schemeClr val="dk1"/>
                </a:solidFill>
                <a:highlight>
                  <a:srgbClr val="F8F8F8"/>
                </a:highlight>
              </a:rPr>
              <a:t> </a:t>
            </a:r>
            <a:r>
              <a:rPr lang="en" sz="3423">
                <a:solidFill>
                  <a:srgbClr val="0077AA"/>
                </a:solidFill>
                <a:highlight>
                  <a:srgbClr val="F8F8F8"/>
                </a:highlight>
              </a:rPr>
              <a:t>prefix</a:t>
            </a:r>
            <a:r>
              <a:rPr lang="en" sz="3423">
                <a:solidFill>
                  <a:srgbClr val="999999"/>
                </a:solidFill>
                <a:highlight>
                  <a:srgbClr val="F8F8F8"/>
                </a:highlight>
              </a:rPr>
              <a:t>:</a:t>
            </a:r>
            <a:r>
              <a:rPr lang="en" sz="3423">
                <a:solidFill>
                  <a:schemeClr val="dk1"/>
                </a:solidFill>
                <a:highlight>
                  <a:srgbClr val="F8F8F8"/>
                </a:highlight>
              </a:rPr>
              <a:t> </a:t>
            </a:r>
            <a:r>
              <a:rPr lang="en" sz="3423">
                <a:solidFill>
                  <a:srgbClr val="669900"/>
                </a:solidFill>
                <a:highlight>
                  <a:srgbClr val="F8F8F8"/>
                </a:highlight>
              </a:rPr>
              <a:t>"apptest-*"</a:t>
            </a:r>
            <a:endParaRPr sz="3423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3423">
                <a:solidFill>
                  <a:schemeClr val="dk1"/>
                </a:solidFill>
                <a:highlight>
                  <a:srgbClr val="F8F8F8"/>
                </a:highlight>
              </a:rPr>
              <a:t>            </a:t>
            </a:r>
            <a:r>
              <a:rPr lang="en" sz="3423">
                <a:solidFill>
                  <a:srgbClr val="0077AA"/>
                </a:solidFill>
                <a:highlight>
                  <a:srgbClr val="F8F8F8"/>
                </a:highlight>
              </a:rPr>
              <a:t>permissions</a:t>
            </a:r>
            <a:r>
              <a:rPr lang="en" sz="3423">
                <a:solidFill>
                  <a:srgbClr val="999999"/>
                </a:solidFill>
                <a:highlight>
                  <a:srgbClr val="F8F8F8"/>
                </a:highlight>
              </a:rPr>
              <a:t>:</a:t>
            </a:r>
            <a:endParaRPr sz="3423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3423">
                <a:solidFill>
                  <a:schemeClr val="dk1"/>
                </a:solidFill>
                <a:highlight>
                  <a:srgbClr val="F8F8F8"/>
                </a:highlight>
              </a:rPr>
              <a:t>              </a:t>
            </a:r>
            <a:r>
              <a:rPr lang="en" sz="3423">
                <a:solidFill>
                  <a:srgbClr val="0077AA"/>
                </a:solidFill>
                <a:highlight>
                  <a:srgbClr val="F8F8F8"/>
                </a:highlight>
              </a:rPr>
              <a:t>READ</a:t>
            </a:r>
            <a:r>
              <a:rPr lang="en" sz="3423">
                <a:solidFill>
                  <a:srgbClr val="999999"/>
                </a:solidFill>
                <a:highlight>
                  <a:srgbClr val="F8F8F8"/>
                </a:highlight>
              </a:rPr>
              <a:t>:</a:t>
            </a:r>
            <a:endParaRPr sz="3423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3423">
                <a:solidFill>
                  <a:schemeClr val="dk1"/>
                </a:solidFill>
                <a:highlight>
                  <a:srgbClr val="F8F8F8"/>
                </a:highlight>
              </a:rPr>
              <a:t>              </a:t>
            </a:r>
            <a:r>
              <a:rPr lang="en" sz="3423">
                <a:solidFill>
                  <a:srgbClr val="999999"/>
                </a:solidFill>
                <a:highlight>
                  <a:srgbClr val="F8F8F8"/>
                </a:highlight>
              </a:rPr>
              <a:t>-</a:t>
            </a:r>
            <a:r>
              <a:rPr lang="en" sz="3423">
                <a:solidFill>
                  <a:schemeClr val="dk1"/>
                </a:solidFill>
                <a:highlight>
                  <a:srgbClr val="F8F8F8"/>
                </a:highlight>
              </a:rPr>
              <a:t> </a:t>
            </a:r>
            <a:r>
              <a:rPr lang="en" sz="3423">
                <a:solidFill>
                  <a:srgbClr val="669900"/>
                </a:solidFill>
                <a:highlight>
                  <a:srgbClr val="F8F8F8"/>
                </a:highlight>
              </a:rPr>
              <a:t>"role-one"</a:t>
            </a:r>
            <a:endParaRPr sz="3423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3423">
                <a:solidFill>
                  <a:schemeClr val="dk1"/>
                </a:solidFill>
                <a:highlight>
                  <a:srgbClr val="F8F8F8"/>
                </a:highlight>
              </a:rPr>
              <a:t>              </a:t>
            </a:r>
            <a:r>
              <a:rPr lang="en" sz="3423">
                <a:solidFill>
                  <a:srgbClr val="0077AA"/>
                </a:solidFill>
                <a:highlight>
                  <a:srgbClr val="F8F8F8"/>
                </a:highlight>
              </a:rPr>
              <a:t>WRITE</a:t>
            </a:r>
            <a:r>
              <a:rPr lang="en" sz="3423">
                <a:solidFill>
                  <a:srgbClr val="999999"/>
                </a:solidFill>
                <a:highlight>
                  <a:srgbClr val="F8F8F8"/>
                </a:highlight>
              </a:rPr>
              <a:t>:</a:t>
            </a:r>
            <a:endParaRPr sz="3423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3423">
                <a:solidFill>
                  <a:schemeClr val="dk1"/>
                </a:solidFill>
                <a:highlight>
                  <a:srgbClr val="F8F8F8"/>
                </a:highlight>
              </a:rPr>
              <a:t>              </a:t>
            </a:r>
            <a:r>
              <a:rPr lang="en" sz="3423">
                <a:solidFill>
                  <a:srgbClr val="999999"/>
                </a:solidFill>
                <a:highlight>
                  <a:srgbClr val="F8F8F8"/>
                </a:highlight>
              </a:rPr>
              <a:t>-</a:t>
            </a:r>
            <a:r>
              <a:rPr lang="en" sz="3423">
                <a:solidFill>
                  <a:schemeClr val="dk1"/>
                </a:solidFill>
                <a:highlight>
                  <a:srgbClr val="F8F8F8"/>
                </a:highlight>
              </a:rPr>
              <a:t> </a:t>
            </a:r>
            <a:r>
              <a:rPr lang="en" sz="3423">
                <a:solidFill>
                  <a:srgbClr val="669900"/>
                </a:solidFill>
                <a:highlight>
                  <a:srgbClr val="F8F8F8"/>
                </a:highlight>
              </a:rPr>
              <a:t>"role-one"</a:t>
            </a:r>
            <a:endParaRPr sz="3423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3423">
                <a:solidFill>
                  <a:schemeClr val="dk1"/>
                </a:solidFill>
                <a:highlight>
                  <a:srgbClr val="F8F8F8"/>
                </a:highlight>
              </a:rPr>
              <a:t>              </a:t>
            </a:r>
            <a:r>
              <a:rPr lang="en" sz="3423">
                <a:solidFill>
                  <a:srgbClr val="0077AA"/>
                </a:solidFill>
                <a:highlight>
                  <a:srgbClr val="F8F8F8"/>
                </a:highlight>
              </a:rPr>
              <a:t>EXECUTE</a:t>
            </a:r>
            <a:r>
              <a:rPr lang="en" sz="3423">
                <a:solidFill>
                  <a:srgbClr val="999999"/>
                </a:solidFill>
                <a:highlight>
                  <a:srgbClr val="F8F8F8"/>
                </a:highlight>
              </a:rPr>
              <a:t>:</a:t>
            </a:r>
            <a:endParaRPr sz="3423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23">
                <a:solidFill>
                  <a:schemeClr val="dk1"/>
                </a:solidFill>
                <a:highlight>
                  <a:srgbClr val="F8F8F8"/>
                </a:highlight>
              </a:rPr>
              <a:t>              </a:t>
            </a:r>
            <a:r>
              <a:rPr lang="en" sz="3423">
                <a:solidFill>
                  <a:srgbClr val="999999"/>
                </a:solidFill>
                <a:highlight>
                  <a:srgbClr val="F8F8F8"/>
                </a:highlight>
              </a:rPr>
              <a:t>-</a:t>
            </a:r>
            <a:r>
              <a:rPr lang="en" sz="3423">
                <a:solidFill>
                  <a:schemeClr val="dk1"/>
                </a:solidFill>
                <a:highlight>
                  <a:srgbClr val="F8F8F8"/>
                </a:highlight>
              </a:rPr>
              <a:t> </a:t>
            </a:r>
            <a:r>
              <a:rPr lang="en" sz="3423">
                <a:solidFill>
                  <a:srgbClr val="669900"/>
                </a:solidFill>
                <a:highlight>
                  <a:srgbClr val="F8F8F8"/>
                </a:highlight>
              </a:rPr>
              <a:t>"role-one"</a:t>
            </a:r>
            <a:endParaRPr sz="3423">
              <a:solidFill>
                <a:srgbClr val="669900"/>
              </a:solidFill>
              <a:highlight>
                <a:srgbClr val="F8F8F8"/>
              </a:highlight>
            </a:endParaRPr>
          </a:p>
          <a:p>
            <a:pPr indent="-299720" lvl="0" marL="457200" rtl="0" algn="l">
              <a:spcBef>
                <a:spcPts val="56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Can use this to block/control </a:t>
            </a:r>
            <a:r>
              <a:rPr lang="en"/>
              <a:t>permissions</a:t>
            </a:r>
            <a:r>
              <a:rPr lang="en"/>
              <a:t> and override app local settings.  This config TAKES PRECEDENCE!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229441" y="55168"/>
            <a:ext cx="8389800" cy="80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coming?</a:t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451951" y="1200151"/>
            <a:ext cx="72801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Number of improvements to Fiat &amp; Processing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Auth to artifacts - would welcome PRs!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Orchestration tasks (vs pipelines) and </a:t>
            </a:r>
            <a:r>
              <a:rPr lang="en"/>
              <a:t>restricting</a:t>
            </a:r>
            <a:r>
              <a:rPr lang="en"/>
              <a:t> permissions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Reducing “sync” time to be more efficient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229441" y="55168"/>
            <a:ext cx="8389800" cy="80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418876" y="1195426"/>
            <a:ext cx="72801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/>
          </a:bodyPr>
          <a:lstStyle/>
          <a:p>
            <a:pPr indent="-326390" lvl="0" marL="457200" rtl="0" algn="l">
              <a:spcBef>
                <a:spcPts val="56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Github Repo: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https://github.com/jasonmcintosh/spinnaker-work</a:t>
            </a:r>
            <a:endParaRPr>
              <a:solidFill>
                <a:schemeClr val="dk1"/>
              </a:solidFill>
            </a:endParaRPr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Create permissions restriction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https://docs.armory.io/armory-enterprise/armory-admin/fiat-create-permissions/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Authorization docs: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https://spinnaker.io/docs/setup/other_config/security/authorization/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Authentication docs: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https://spinnaker.io/docs/setup/other_config/security/authentication/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X509 walkthrough: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https://docs.armory.io/armory-enterprise/armory-admin/api-endpoint/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Permissions matrix: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https://docs.armory.io/armory-enterprise/overview/fiat-permissions-overview/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229441" y="55168"/>
            <a:ext cx="8389800" cy="80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Q&amp;A?</a:t>
            </a:r>
            <a:endParaRPr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451951" y="1200151"/>
            <a:ext cx="72801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Work: </a:t>
            </a:r>
            <a:r>
              <a:rPr lang="en" u="sng">
                <a:solidFill>
                  <a:schemeClr val="hlink"/>
                </a:solidFill>
                <a:hlinkClick r:id="rId3"/>
              </a:rPr>
              <a:t>jason.mcintosh@armory.io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Personal: </a:t>
            </a:r>
            <a:r>
              <a:rPr lang="en" u="sng">
                <a:solidFill>
                  <a:schemeClr val="hlink"/>
                </a:solidFill>
                <a:hlinkClick r:id="rId4"/>
              </a:rPr>
              <a:t>mcintoshj@gmail.com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Twitter: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https://twitter.com/mc717990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229441" y="55168"/>
            <a:ext cx="8389800" cy="80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 Architecture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1951" y="1200151"/>
            <a:ext cx="72801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Different workflows, but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&lt;gate-api&gt;/auth/user - if blank, redirect to login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Login posts back to one of the various login endpoints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Login PUTs to Fiat (the rbac system) “/authorize/user@email” with information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Fiat tracks groups &amp; permissions for users in a cache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229441" y="55168"/>
            <a:ext cx="8389800" cy="80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about groups….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451951" y="1200151"/>
            <a:ext cx="72801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93065" lvl="0" marL="457200" rtl="0" algn="l">
              <a:spcBef>
                <a:spcPts val="56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large numbers of groups, most IDP (identity providers) limit the number of groups per login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LDAP does not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Can mix LDAP Groups with SAML/OAUTH2 logins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“Admin” groups are managed in configuration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 LIKELY will hit issues though with large groups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229441" y="55168"/>
            <a:ext cx="8389800" cy="80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Accounts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451951" y="1200151"/>
            <a:ext cx="72801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79730" lvl="0" marL="457200" rtl="0" algn="l">
              <a:spcBef>
                <a:spcPts val="56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Account permissions are set in configuration.  They are fixed (minus when using a dynamic service)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They are independent of application permissions.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Only support read/write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Accounts abstract away access to a cloud provider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is often confusing to new users.  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Spinnaker permissions do NOT have any impact on permissions in the cloud account!  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Permissions in a target account can break spinnaker ability to communicate with these accounts!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9441" y="55168"/>
            <a:ext cx="8389800" cy="80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permissions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451950" y="930550"/>
            <a:ext cx="7280100" cy="366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providers: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kubernetes: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enabled: 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primaryAccount: k8s-namespace-dev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accounts: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- name: k8s-namespace-prod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kubeconfigFile: encryptedFile:k8s!n:kubeconfig!k:kubeconfig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namespaces: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- prod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permissions: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READ: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- everyone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WRITE: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  - engineering-managed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- name: k8s-namespace-dev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kubeconfigFile: encryptedFile:k8s!n:kubeconfig!k:kubeconfig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namespaces: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- dev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permissions: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READ: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- everyone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WRITE: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  - everyone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229441" y="55168"/>
            <a:ext cx="8389800" cy="80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 your cloud targets!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1951" y="1200151"/>
            <a:ext cx="72801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379730" lvl="0" marL="457200" rtl="0" algn="l">
              <a:spcBef>
                <a:spcPts val="56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Scope permissions for your providers to ONLY what you want deployed</a:t>
            </a:r>
            <a:endParaRPr>
              <a:solidFill>
                <a:schemeClr val="dk1"/>
              </a:solidFill>
            </a:endParaRPr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Kubernetes:</a:t>
            </a:r>
            <a:r>
              <a:rPr lang="en">
                <a:solidFill>
                  <a:schemeClr val="dk1"/>
                </a:solidFill>
              </a:rPr>
              <a:t> namespaces configuration does NOT restrict deployments to other namespaces!</a:t>
            </a:r>
            <a:endParaRPr>
              <a:solidFill>
                <a:schemeClr val="dk1"/>
              </a:solidFill>
            </a:endParaRPr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AWS regions config does NOT prevent deploys to another region, just prevent caching regions.  </a:t>
            </a:r>
            <a:endParaRPr>
              <a:solidFill>
                <a:schemeClr val="dk1"/>
              </a:solidFill>
            </a:endParaRPr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The above can have subtle impacts on how UI shows resources and how deploys operate!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229441" y="55168"/>
            <a:ext cx="8389800" cy="80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451951" y="1200151"/>
            <a:ext cx="72801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93065" lvl="0" marL="457200" rtl="0" algn="l">
              <a:spcBef>
                <a:spcPts val="56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Application permissions can be set in an application and changed on the fly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Can control with a policy as well via configuration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Support READ, WRITE, EXECUTE, CREATE (create primarily in configuration policy)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Impact is to pipelines &amp; orchestrations ONLY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Default is “anyone can do anything”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229441" y="55168"/>
            <a:ext cx="8389800" cy="80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permissions</a:t>
            </a:r>
            <a:endParaRPr/>
          </a:p>
        </p:txBody>
      </p:sp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50" y="1018500"/>
            <a:ext cx="2797025" cy="3357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/>
          <p:nvPr/>
        </p:nvSpPr>
        <p:spPr>
          <a:xfrm>
            <a:off x="3026475" y="3286700"/>
            <a:ext cx="1425300" cy="369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/>
        </p:nvSpPr>
        <p:spPr>
          <a:xfrm>
            <a:off x="3364175" y="1191000"/>
            <a:ext cx="3117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when creating an app or can be updated at anytime.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to an app trigger a task to “sync” permissions which can take time to apply to all users.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