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4.jpg" ContentType="image/jpeg"/>
  <Override PartName="/ppt/notesSlides/notesSlide7.xml" ContentType="application/vnd.openxmlformats-officedocument.presentationml.notesSlide+xml"/>
  <Override PartName="/ppt/media/image15.jpg" ContentType="image/jpe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57" r:id="rId4"/>
    <p:sldId id="258" r:id="rId5"/>
    <p:sldId id="269" r:id="rId6"/>
    <p:sldId id="259" r:id="rId7"/>
    <p:sldId id="270" r:id="rId8"/>
    <p:sldId id="260" r:id="rId9"/>
    <p:sldId id="271" r:id="rId10"/>
    <p:sldId id="261" r:id="rId11"/>
    <p:sldId id="263" r:id="rId12"/>
    <p:sldId id="272" r:id="rId13"/>
    <p:sldId id="273" r:id="rId14"/>
    <p:sldId id="262" r:id="rId15"/>
    <p:sldId id="274" r:id="rId16"/>
    <p:sldId id="264" r:id="rId17"/>
    <p:sldId id="266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A1FF8C2-6C36-704A-9FDE-182E7275BE07}">
          <p14:sldIdLst>
            <p14:sldId id="256"/>
            <p14:sldId id="268"/>
            <p14:sldId id="257"/>
            <p14:sldId id="258"/>
            <p14:sldId id="269"/>
            <p14:sldId id="259"/>
            <p14:sldId id="270"/>
            <p14:sldId id="260"/>
            <p14:sldId id="271"/>
            <p14:sldId id="261"/>
            <p14:sldId id="263"/>
            <p14:sldId id="272"/>
            <p14:sldId id="273"/>
            <p14:sldId id="262"/>
            <p14:sldId id="274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0470"/>
  </p:normalViewPr>
  <p:slideViewPr>
    <p:cSldViewPr snapToGrid="0" snapToObjects="1">
      <p:cViewPr>
        <p:scale>
          <a:sx n="100" d="100"/>
          <a:sy n="100" d="100"/>
        </p:scale>
        <p:origin x="76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5AD69-C12C-4B47-B316-A3CE1D39AC8B}" type="datetimeFigureOut">
              <a:rPr kumimoji="1" lang="zh-CN" altLang="en-US" smtClean="0"/>
              <a:t>2017/11/3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84B76-0EC4-0247-8225-13AA39C372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605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4B76-0EC4-0247-8225-13AA39C3727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424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4B76-0EC4-0247-8225-13AA39C3727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867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4B76-0EC4-0247-8225-13AA39C3727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521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4B76-0EC4-0247-8225-13AA39C3727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707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4B76-0EC4-0247-8225-13AA39C3727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280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4B76-0EC4-0247-8225-13AA39C3727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718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4B76-0EC4-0247-8225-13AA39C3727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070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4B76-0EC4-0247-8225-13AA39C3727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228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4B76-0EC4-0247-8225-13AA39C3727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5597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4B76-0EC4-0247-8225-13AA39C3727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499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4B76-0EC4-0247-8225-13AA39C3727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0599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4B76-0EC4-0247-8225-13AA39C3727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054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4B76-0EC4-0247-8225-13AA39C3727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87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429715"/>
          </a:xfrm>
        </p:spPr>
        <p:txBody>
          <a:bodyPr/>
          <a:lstStyle/>
          <a:p>
            <a:r>
              <a:rPr kumimoji="1" lang="en-US" altLang="zh-CN" dirty="0" err="1" smtClean="0"/>
              <a:t>dtbus</a:t>
            </a:r>
            <a:r>
              <a:rPr kumimoji="1" lang="en-US" altLang="zh-CN" dirty="0" smtClean="0"/>
              <a:t> SYSTEM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51012" y="2819401"/>
            <a:ext cx="8689976" cy="1041400"/>
          </a:xfrm>
        </p:spPr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姬明江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2017/10/30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453417"/>
            <a:ext cx="10364451" cy="702283"/>
          </a:xfrm>
        </p:spPr>
        <p:txBody>
          <a:bodyPr>
            <a:normAutofit/>
          </a:bodyPr>
          <a:lstStyle/>
          <a:p>
            <a:r>
              <a:rPr kumimoji="1" lang="en-US" altLang="zh-CN" cap="none" dirty="0" smtClean="0"/>
              <a:t>Kafka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536701"/>
            <a:ext cx="2553326" cy="3606800"/>
          </a:xfrm>
        </p:spPr>
        <p:txBody>
          <a:bodyPr/>
          <a:lstStyle/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解耦合</a:t>
            </a:r>
          </a:p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缓冲</a:t>
            </a:r>
          </a:p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顺序保证</a:t>
            </a:r>
          </a:p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组件隔离</a:t>
            </a:r>
          </a:p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数据恢复</a:t>
            </a:r>
          </a:p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扩展性</a:t>
            </a:r>
          </a:p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异步通信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1790702"/>
            <a:ext cx="7404098" cy="33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3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237517"/>
            <a:ext cx="10364451" cy="651483"/>
          </a:xfrm>
        </p:spPr>
        <p:txBody>
          <a:bodyPr/>
          <a:lstStyle/>
          <a:p>
            <a:r>
              <a:rPr kumimoji="1" lang="en-US" altLang="zh-CN" dirty="0" err="1" smtClean="0"/>
              <a:t>hdfs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25" y="1119187"/>
            <a:ext cx="6076950" cy="3667125"/>
          </a:xfrm>
        </p:spPr>
      </p:pic>
      <p:sp>
        <p:nvSpPr>
          <p:cNvPr id="6" name="文本框 5"/>
          <p:cNvSpPr txBox="1"/>
          <p:nvPr/>
        </p:nvSpPr>
        <p:spPr>
          <a:xfrm>
            <a:off x="546100" y="1119187"/>
            <a:ext cx="3975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NameNode</a:t>
            </a:r>
            <a:endParaRPr kumimoji="1" lang="en-US" altLang="zh-CN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dirty="0" err="1">
                <a:latin typeface="Hiragino Sans GB W3" charset="-122"/>
                <a:ea typeface="Hiragino Sans GB W3" charset="-122"/>
                <a:cs typeface="Hiragino Sans GB W3" charset="-122"/>
              </a:rPr>
              <a:t>f</a:t>
            </a:r>
            <a:r>
              <a:rPr kumimoji="1" lang="en-US" altLang="zh-CN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simage</a:t>
            </a:r>
            <a:endParaRPr kumimoji="1" lang="en-US" altLang="zh-CN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edits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Secondary </a:t>
            </a:r>
            <a:r>
              <a:rPr kumimoji="1" lang="en-US" altLang="zh-CN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NameNode</a:t>
            </a:r>
            <a:endParaRPr kumimoji="1" lang="en-US" altLang="zh-CN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DataNode</a:t>
            </a:r>
            <a:endParaRPr kumimoji="1" lang="en-US" altLang="zh-CN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285750" indent="-285750">
              <a:buFont typeface="Arial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148617"/>
            <a:ext cx="10364451" cy="613383"/>
          </a:xfrm>
        </p:spPr>
        <p:txBody>
          <a:bodyPr>
            <a:normAutofit/>
          </a:bodyPr>
          <a:lstStyle/>
          <a:p>
            <a:r>
              <a:rPr kumimoji="1" lang="en-US" altLang="zh-CN" cap="none" dirty="0" err="1" smtClean="0"/>
              <a:t>HBase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863600"/>
            <a:ext cx="10363826" cy="492759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无固定</a:t>
            </a:r>
            <a:r>
              <a:rPr lang="en-US" altLang="zh-CN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Schema</a:t>
            </a:r>
            <a:r>
              <a:rPr lang="zh-CN" altLang="en-US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，无类型</a:t>
            </a:r>
            <a:endParaRPr lang="zh-CN" altLang="en-US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>
              <a:buFont typeface="Wingdings" charset="2"/>
              <a:buChar char="ü"/>
            </a:pP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分布式、面向列的数据库</a:t>
            </a:r>
          </a:p>
          <a:p>
            <a:pPr>
              <a:buFont typeface="Wingdings" charset="2"/>
              <a:buChar char="ü"/>
            </a:pP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数据量大（亿级）</a:t>
            </a:r>
          </a:p>
          <a:p>
            <a:pPr>
              <a:buFont typeface="Wingdings" charset="2"/>
              <a:buChar char="ü"/>
            </a:pPr>
            <a:r>
              <a:rPr lang="en-US" altLang="zh-CN" dirty="0" err="1">
                <a:latin typeface="Hiragino Sans GB W3" charset="-122"/>
                <a:ea typeface="Hiragino Sans GB W3" charset="-122"/>
                <a:cs typeface="Hiragino Sans GB W3" charset="-122"/>
              </a:rPr>
              <a:t>Hbase</a:t>
            </a:r>
            <a:r>
              <a:rPr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自动切分数据，使得数据存储自动具有水平扩展</a:t>
            </a:r>
          </a:p>
          <a:p>
            <a:pPr>
              <a:buFont typeface="Wingdings" charset="2"/>
              <a:buChar char="ü"/>
            </a:pPr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列</a:t>
            </a:r>
            <a:r>
              <a:rPr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的可以动态增加，并且列为空就不存储数据，节省存储空间</a:t>
            </a:r>
          </a:p>
          <a:p>
            <a:pPr>
              <a:buFont typeface="Wingdings" charset="2"/>
              <a:buChar char="ü"/>
            </a:pPr>
            <a:r>
              <a:rPr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与 </a:t>
            </a:r>
            <a:r>
              <a:rPr lang="en-US" altLang="zh-CN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Hadoop </a:t>
            </a:r>
            <a:r>
              <a:rPr lang="en-US" altLang="zh-CN" cap="none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Mapreduce</a:t>
            </a:r>
            <a:r>
              <a:rPr lang="en-US" altLang="zh-CN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相</a:t>
            </a:r>
            <a:r>
              <a:rPr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结合有利于数据分析</a:t>
            </a:r>
          </a:p>
          <a:p>
            <a:endParaRPr kumimoji="1" lang="zh-CN" altLang="en-US" dirty="0" smtClean="0"/>
          </a:p>
          <a:p>
            <a:pPr>
              <a:buFont typeface="Wingdings" charset="2"/>
              <a:buChar char="p"/>
            </a:pP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不支持事务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不支持条件查询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不支持关联操作</a:t>
            </a:r>
          </a:p>
        </p:txBody>
      </p:sp>
    </p:spTree>
    <p:extLst>
      <p:ext uri="{BB962C8B-B14F-4D97-AF65-F5344CB8AC3E}">
        <p14:creationId xmlns:p14="http://schemas.microsoft.com/office/powerpoint/2010/main" val="6140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08000" y="2031325"/>
            <a:ext cx="11684000" cy="372446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08000" y="215443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  </a:t>
            </a:r>
            <a:r>
              <a:rPr lang="en-US" altLang="zh-CN" sz="1600" dirty="0">
                <a:solidFill>
                  <a:srgbClr val="6A8759"/>
                </a:solidFill>
              </a:rPr>
              <a:t>"</a:t>
            </a:r>
            <a:r>
              <a:rPr lang="en-US" altLang="zh-CN" sz="1600" dirty="0" err="1">
                <a:solidFill>
                  <a:srgbClr val="6A8759"/>
                </a:solidFill>
              </a:rPr>
              <a:t>v_video_base</a:t>
            </a:r>
            <a:r>
              <a:rPr lang="en-US" altLang="zh-CN" sz="1600" dirty="0">
                <a:solidFill>
                  <a:srgbClr val="6A8759"/>
                </a:solidFill>
              </a:rPr>
              <a:t>" </a:t>
            </a:r>
            <a:r>
              <a:rPr lang="en-US" altLang="zh-CN" sz="1600" dirty="0"/>
              <a:t>-&gt; </a:t>
            </a:r>
            <a:r>
              <a:rPr lang="en-US" altLang="zh-CN" sz="1600" i="1" dirty="0">
                <a:solidFill>
                  <a:srgbClr val="9876AA"/>
                </a:solidFill>
              </a:rPr>
              <a:t>List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6A8759"/>
                </a:solidFill>
              </a:rPr>
              <a:t>"</a:t>
            </a:r>
            <a:r>
              <a:rPr lang="en-US" altLang="zh-CN" sz="1600" dirty="0" err="1">
                <a:solidFill>
                  <a:srgbClr val="6A8759"/>
                </a:solidFill>
              </a:rPr>
              <a:t>video_base_id</a:t>
            </a:r>
            <a:r>
              <a:rPr lang="en-US" altLang="zh-CN" sz="1600" dirty="0">
                <a:solidFill>
                  <a:srgbClr val="6A8759"/>
                </a:solidFill>
              </a:rPr>
              <a:t>"</a:t>
            </a:r>
            <a:r>
              <a:rPr lang="en-US" altLang="zh-CN" sz="1600" dirty="0">
                <a:solidFill>
                  <a:srgbClr val="CC7832"/>
                </a:solidFill>
              </a:rPr>
              <a:t>, </a:t>
            </a:r>
            <a:r>
              <a:rPr lang="en-US" altLang="zh-CN" sz="1600" dirty="0">
                <a:solidFill>
                  <a:srgbClr val="6A8759"/>
                </a:solidFill>
              </a:rPr>
              <a:t>"name"</a:t>
            </a:r>
            <a:r>
              <a:rPr lang="en-US" altLang="zh-CN" sz="1600" dirty="0">
                <a:solidFill>
                  <a:srgbClr val="CC7832"/>
                </a:solidFill>
              </a:rPr>
              <a:t>, </a:t>
            </a:r>
            <a:r>
              <a:rPr lang="en-US" altLang="zh-CN" sz="1600" dirty="0">
                <a:solidFill>
                  <a:srgbClr val="6A8759"/>
                </a:solidFill>
              </a:rPr>
              <a:t>"</a:t>
            </a:r>
            <a:r>
              <a:rPr lang="en-US" altLang="zh-CN" sz="1600" dirty="0" smtClean="0">
                <a:solidFill>
                  <a:srgbClr val="6A8759"/>
                </a:solidFill>
              </a:rPr>
              <a:t>status”</a:t>
            </a:r>
            <a:r>
              <a:rPr lang="en-US" altLang="zh-CN" sz="1600" dirty="0" smtClean="0"/>
              <a:t>)</a:t>
            </a:r>
            <a:r>
              <a:rPr lang="en-US" altLang="zh-CN" sz="1600" dirty="0">
                <a:solidFill>
                  <a:srgbClr val="CC7832"/>
                </a:solidFill>
              </a:rPr>
              <a:t/>
            </a:r>
            <a:br>
              <a:rPr lang="en-US" altLang="zh-CN" sz="1600" dirty="0">
                <a:solidFill>
                  <a:srgbClr val="CC7832"/>
                </a:solidFill>
              </a:rPr>
            </a:br>
            <a:r>
              <a:rPr lang="en-US" altLang="zh-CN" sz="1600" dirty="0">
                <a:solidFill>
                  <a:srgbClr val="CC7832"/>
                </a:solidFill>
              </a:rPr>
              <a:t>  </a:t>
            </a:r>
            <a:r>
              <a:rPr lang="en-US" altLang="zh-CN" sz="1600" dirty="0">
                <a:solidFill>
                  <a:srgbClr val="6A8759"/>
                </a:solidFill>
              </a:rPr>
              <a:t>"</a:t>
            </a:r>
            <a:r>
              <a:rPr lang="en-US" altLang="zh-CN" sz="1600" dirty="0" err="1">
                <a:solidFill>
                  <a:srgbClr val="6A8759"/>
                </a:solidFill>
              </a:rPr>
              <a:t>v_video_label</a:t>
            </a:r>
            <a:r>
              <a:rPr lang="en-US" altLang="zh-CN" sz="1600" dirty="0">
                <a:solidFill>
                  <a:srgbClr val="6A8759"/>
                </a:solidFill>
              </a:rPr>
              <a:t>" </a:t>
            </a:r>
            <a:r>
              <a:rPr lang="en-US" altLang="zh-CN" sz="1600" dirty="0"/>
              <a:t>-&gt; </a:t>
            </a:r>
            <a:r>
              <a:rPr lang="en-US" altLang="zh-CN" sz="1600" i="1" dirty="0">
                <a:solidFill>
                  <a:srgbClr val="9876AA"/>
                </a:solidFill>
              </a:rPr>
              <a:t>List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6A8759"/>
                </a:solidFill>
              </a:rPr>
              <a:t>"</a:t>
            </a:r>
            <a:r>
              <a:rPr lang="en-US" altLang="zh-CN" sz="1600" dirty="0" err="1">
                <a:solidFill>
                  <a:srgbClr val="6A8759"/>
                </a:solidFill>
              </a:rPr>
              <a:t>video_base_id</a:t>
            </a:r>
            <a:r>
              <a:rPr lang="en-US" altLang="zh-CN" sz="1600" dirty="0">
                <a:solidFill>
                  <a:srgbClr val="6A8759"/>
                </a:solidFill>
              </a:rPr>
              <a:t>"</a:t>
            </a:r>
            <a:r>
              <a:rPr lang="en-US" altLang="zh-CN" sz="1600" dirty="0">
                <a:solidFill>
                  <a:srgbClr val="CC7832"/>
                </a:solidFill>
              </a:rPr>
              <a:t>, </a:t>
            </a:r>
            <a:r>
              <a:rPr lang="en-US" altLang="zh-CN" sz="1600" dirty="0">
                <a:solidFill>
                  <a:srgbClr val="6A8759"/>
                </a:solidFill>
              </a:rPr>
              <a:t>"</a:t>
            </a:r>
            <a:r>
              <a:rPr lang="en-US" altLang="zh-CN" sz="1600" dirty="0" err="1" smtClean="0">
                <a:solidFill>
                  <a:srgbClr val="6A8759"/>
                </a:solidFill>
              </a:rPr>
              <a:t>label_id</a:t>
            </a:r>
            <a:r>
              <a:rPr lang="en-US" altLang="zh-CN" sz="1600" dirty="0" smtClean="0">
                <a:solidFill>
                  <a:srgbClr val="6A8759"/>
                </a:solidFill>
              </a:rPr>
              <a:t>”</a:t>
            </a:r>
            <a:r>
              <a:rPr lang="en-US" altLang="zh-CN" sz="1600" dirty="0" smtClean="0"/>
              <a:t>)</a:t>
            </a:r>
            <a:r>
              <a:rPr lang="en-US" altLang="zh-CN" sz="1600" dirty="0">
                <a:solidFill>
                  <a:srgbClr val="CC7832"/>
                </a:solidFill>
              </a:rPr>
              <a:t/>
            </a:r>
            <a:br>
              <a:rPr lang="en-US" altLang="zh-CN" sz="1600" dirty="0">
                <a:solidFill>
                  <a:srgbClr val="CC7832"/>
                </a:solidFill>
              </a:rPr>
            </a:br>
            <a:r>
              <a:rPr lang="en-US" altLang="zh-CN" sz="1600" dirty="0">
                <a:solidFill>
                  <a:srgbClr val="CC7832"/>
                </a:solidFill>
              </a:rPr>
              <a:t>  </a:t>
            </a:r>
            <a:r>
              <a:rPr lang="en-US" altLang="zh-CN" sz="1600" dirty="0">
                <a:solidFill>
                  <a:srgbClr val="6A8759"/>
                </a:solidFill>
              </a:rPr>
              <a:t>"</a:t>
            </a:r>
            <a:r>
              <a:rPr lang="en-US" altLang="zh-CN" sz="1600" dirty="0" err="1">
                <a:solidFill>
                  <a:srgbClr val="6A8759"/>
                </a:solidFill>
              </a:rPr>
              <a:t>v_video_append</a:t>
            </a:r>
            <a:r>
              <a:rPr lang="en-US" altLang="zh-CN" sz="1600" dirty="0">
                <a:solidFill>
                  <a:srgbClr val="6A8759"/>
                </a:solidFill>
              </a:rPr>
              <a:t>" </a:t>
            </a:r>
            <a:r>
              <a:rPr lang="en-US" altLang="zh-CN" sz="1600" dirty="0"/>
              <a:t>-&gt; </a:t>
            </a:r>
            <a:r>
              <a:rPr lang="en-US" altLang="zh-CN" sz="1600" i="1" dirty="0">
                <a:solidFill>
                  <a:srgbClr val="9876AA"/>
                </a:solidFill>
              </a:rPr>
              <a:t>List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6A8759"/>
                </a:solidFill>
              </a:rPr>
              <a:t>"</a:t>
            </a:r>
            <a:r>
              <a:rPr lang="en-US" altLang="zh-CN" sz="1600" dirty="0" err="1">
                <a:solidFill>
                  <a:srgbClr val="6A8759"/>
                </a:solidFill>
              </a:rPr>
              <a:t>video_base_id</a:t>
            </a:r>
            <a:r>
              <a:rPr lang="en-US" altLang="zh-CN" sz="1600" dirty="0">
                <a:solidFill>
                  <a:srgbClr val="6A8759"/>
                </a:solidFill>
              </a:rPr>
              <a:t>"</a:t>
            </a:r>
            <a:r>
              <a:rPr lang="en-US" altLang="zh-CN" sz="1600" dirty="0">
                <a:solidFill>
                  <a:srgbClr val="CC7832"/>
                </a:solidFill>
              </a:rPr>
              <a:t>, </a:t>
            </a:r>
            <a:r>
              <a:rPr lang="en-US" altLang="zh-CN" sz="1600" dirty="0">
                <a:solidFill>
                  <a:srgbClr val="6A8759"/>
                </a:solidFill>
              </a:rPr>
              <a:t>"actor"</a:t>
            </a:r>
            <a:r>
              <a:rPr lang="en-US" altLang="zh-CN" sz="1600" dirty="0">
                <a:solidFill>
                  <a:srgbClr val="CC7832"/>
                </a:solidFill>
              </a:rPr>
              <a:t>, </a:t>
            </a:r>
            <a:r>
              <a:rPr lang="en-US" altLang="zh-CN" sz="1600" dirty="0">
                <a:solidFill>
                  <a:srgbClr val="6A8759"/>
                </a:solidFill>
              </a:rPr>
              <a:t>"</a:t>
            </a:r>
            <a:r>
              <a:rPr lang="en-US" altLang="zh-CN" sz="1600" dirty="0" smtClean="0">
                <a:solidFill>
                  <a:srgbClr val="6A8759"/>
                </a:solidFill>
              </a:rPr>
              <a:t>director”</a:t>
            </a:r>
            <a:r>
              <a:rPr lang="en-US" altLang="zh-CN" sz="1600" dirty="0" smtClean="0"/>
              <a:t>)</a:t>
            </a:r>
            <a:r>
              <a:rPr lang="en-US" altLang="zh-CN" sz="1600" dirty="0">
                <a:solidFill>
                  <a:srgbClr val="CC7832"/>
                </a:solidFill>
              </a:rPr>
              <a:t/>
            </a:r>
            <a:br>
              <a:rPr lang="en-US" altLang="zh-CN" sz="1600" dirty="0">
                <a:solidFill>
                  <a:srgbClr val="CC7832"/>
                </a:solidFill>
              </a:rPr>
            </a:br>
            <a:r>
              <a:rPr lang="en-US" altLang="zh-CN" sz="1600" dirty="0">
                <a:solidFill>
                  <a:srgbClr val="CC7832"/>
                </a:solidFill>
              </a:rPr>
              <a:t>  </a:t>
            </a:r>
            <a:r>
              <a:rPr lang="en-US" altLang="zh-CN" sz="1600" dirty="0">
                <a:solidFill>
                  <a:srgbClr val="6A8759"/>
                </a:solidFill>
              </a:rPr>
              <a:t>"</a:t>
            </a:r>
            <a:r>
              <a:rPr lang="en-US" altLang="zh-CN" sz="1600" dirty="0" err="1">
                <a:solidFill>
                  <a:srgbClr val="6A8759"/>
                </a:solidFill>
              </a:rPr>
              <a:t>v_video_ext</a:t>
            </a:r>
            <a:r>
              <a:rPr lang="en-US" altLang="zh-CN" sz="1600" dirty="0">
                <a:solidFill>
                  <a:srgbClr val="6A8759"/>
                </a:solidFill>
              </a:rPr>
              <a:t>" </a:t>
            </a:r>
            <a:r>
              <a:rPr lang="en-US" altLang="zh-CN" sz="1600" dirty="0"/>
              <a:t>-&gt; </a:t>
            </a:r>
            <a:r>
              <a:rPr lang="en-US" altLang="zh-CN" sz="1600" i="1" dirty="0">
                <a:solidFill>
                  <a:srgbClr val="9876AA"/>
                </a:solidFill>
              </a:rPr>
              <a:t>List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6A8759"/>
                </a:solidFill>
              </a:rPr>
              <a:t>"</a:t>
            </a:r>
            <a:r>
              <a:rPr lang="en-US" altLang="zh-CN" sz="1600" dirty="0" err="1">
                <a:solidFill>
                  <a:srgbClr val="6A8759"/>
                </a:solidFill>
              </a:rPr>
              <a:t>video_base_id</a:t>
            </a:r>
            <a:r>
              <a:rPr lang="en-US" altLang="zh-CN" sz="1600" dirty="0">
                <a:solidFill>
                  <a:srgbClr val="6A8759"/>
                </a:solidFill>
              </a:rPr>
              <a:t>"</a:t>
            </a:r>
            <a:r>
              <a:rPr lang="en-US" altLang="zh-CN" sz="1600" dirty="0">
                <a:solidFill>
                  <a:srgbClr val="CC7832"/>
                </a:solidFill>
              </a:rPr>
              <a:t>, </a:t>
            </a:r>
            <a:r>
              <a:rPr lang="en-US" altLang="zh-CN" sz="1600" dirty="0">
                <a:solidFill>
                  <a:srgbClr val="6A8759"/>
                </a:solidFill>
              </a:rPr>
              <a:t>"property"</a:t>
            </a:r>
            <a:r>
              <a:rPr lang="en-US" altLang="zh-CN" sz="1600" dirty="0">
                <a:solidFill>
                  <a:srgbClr val="CC7832"/>
                </a:solidFill>
              </a:rPr>
              <a:t>, </a:t>
            </a:r>
            <a:r>
              <a:rPr lang="en-US" altLang="zh-CN" sz="1600" dirty="0">
                <a:solidFill>
                  <a:srgbClr val="6A8759"/>
                </a:solidFill>
              </a:rPr>
              <a:t>"</a:t>
            </a:r>
            <a:r>
              <a:rPr lang="en-US" altLang="zh-CN" sz="1600" dirty="0" smtClean="0">
                <a:solidFill>
                  <a:srgbClr val="6A8759"/>
                </a:solidFill>
              </a:rPr>
              <a:t>value”</a:t>
            </a:r>
            <a:r>
              <a:rPr lang="en-US" altLang="zh-CN" sz="1600" dirty="0" smtClean="0"/>
              <a:t>)</a:t>
            </a:r>
            <a:r>
              <a:rPr lang="en-US" altLang="zh-CN" sz="1600" dirty="0">
                <a:solidFill>
                  <a:srgbClr val="CC7832"/>
                </a:solidFill>
              </a:rPr>
              <a:t/>
            </a:r>
            <a:br>
              <a:rPr lang="en-US" altLang="zh-CN" sz="1600" dirty="0">
                <a:solidFill>
                  <a:srgbClr val="CC7832"/>
                </a:solidFill>
              </a:rPr>
            </a:br>
            <a:r>
              <a:rPr lang="en-US" altLang="zh-CN" sz="1600" dirty="0">
                <a:solidFill>
                  <a:srgbClr val="CC7832"/>
                </a:solidFill>
              </a:rPr>
              <a:t>  </a:t>
            </a:r>
            <a:r>
              <a:rPr lang="en-US" altLang="zh-CN" sz="1600" dirty="0">
                <a:solidFill>
                  <a:srgbClr val="6A8759"/>
                </a:solidFill>
              </a:rPr>
              <a:t>"</a:t>
            </a:r>
            <a:r>
              <a:rPr lang="en-US" altLang="zh-CN" sz="1600" dirty="0" err="1">
                <a:solidFill>
                  <a:srgbClr val="6A8759"/>
                </a:solidFill>
              </a:rPr>
              <a:t>v_video_source</a:t>
            </a:r>
            <a:r>
              <a:rPr lang="en-US" altLang="zh-CN" sz="1600" dirty="0">
                <a:solidFill>
                  <a:srgbClr val="6A8759"/>
                </a:solidFill>
              </a:rPr>
              <a:t>" </a:t>
            </a:r>
            <a:r>
              <a:rPr lang="en-US" altLang="zh-CN" sz="1600" dirty="0"/>
              <a:t>-&gt; </a:t>
            </a:r>
            <a:r>
              <a:rPr lang="en-US" altLang="zh-CN" sz="1600" i="1" dirty="0">
                <a:solidFill>
                  <a:srgbClr val="9876AA"/>
                </a:solidFill>
              </a:rPr>
              <a:t>List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6A8759"/>
                </a:solidFill>
              </a:rPr>
              <a:t>"</a:t>
            </a:r>
            <a:r>
              <a:rPr lang="en-US" altLang="zh-CN" sz="1600" dirty="0" err="1">
                <a:solidFill>
                  <a:srgbClr val="6A8759"/>
                </a:solidFill>
              </a:rPr>
              <a:t>video_base_id</a:t>
            </a:r>
            <a:r>
              <a:rPr lang="en-US" altLang="zh-CN" sz="1600" dirty="0">
                <a:solidFill>
                  <a:srgbClr val="6A8759"/>
                </a:solidFill>
              </a:rPr>
              <a:t>"</a:t>
            </a:r>
            <a:r>
              <a:rPr lang="en-US" altLang="zh-CN" sz="1600" dirty="0">
                <a:solidFill>
                  <a:srgbClr val="CC7832"/>
                </a:solidFill>
              </a:rPr>
              <a:t>, </a:t>
            </a:r>
            <a:r>
              <a:rPr lang="en-US" altLang="zh-CN" sz="1600" dirty="0">
                <a:solidFill>
                  <a:srgbClr val="6A8759"/>
                </a:solidFill>
              </a:rPr>
              <a:t>"</a:t>
            </a:r>
            <a:r>
              <a:rPr lang="en-US" altLang="zh-CN" sz="1600" dirty="0" err="1">
                <a:solidFill>
                  <a:srgbClr val="6A8759"/>
                </a:solidFill>
              </a:rPr>
              <a:t>video_source</a:t>
            </a:r>
            <a:r>
              <a:rPr lang="en-US" altLang="zh-CN" sz="1600" dirty="0">
                <a:solidFill>
                  <a:srgbClr val="6A8759"/>
                </a:solidFill>
              </a:rPr>
              <a:t>"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3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186717"/>
            <a:ext cx="10364451" cy="791183"/>
          </a:xfrm>
        </p:spPr>
        <p:txBody>
          <a:bodyPr/>
          <a:lstStyle/>
          <a:p>
            <a:r>
              <a:rPr kumimoji="1" lang="en-US" altLang="zh-CN" cap="none" dirty="0" smtClean="0"/>
              <a:t>Spark Stream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333500"/>
            <a:ext cx="10363826" cy="4457699"/>
          </a:xfrm>
        </p:spPr>
        <p:txBody>
          <a:bodyPr/>
          <a:lstStyle/>
          <a:p>
            <a:pPr marL="0" indent="0">
              <a:buNone/>
            </a:pPr>
            <a:endParaRPr kumimoji="1" lang="zh-CN" altLang="en-US" cap="none" dirty="0"/>
          </a:p>
          <a:p>
            <a:r>
              <a:rPr kumimoji="1" lang="en-US" altLang="zh-CN" cap="none" dirty="0" smtClean="0"/>
              <a:t>RDD</a:t>
            </a:r>
            <a:r>
              <a:rPr kumimoji="1" lang="zh-CN" altLang="en-US" cap="none" dirty="0" smtClean="0"/>
              <a:t> </a:t>
            </a:r>
            <a:r>
              <a:rPr kumimoji="1" lang="en-US" altLang="zh-CN" cap="none" dirty="0" smtClean="0"/>
              <a:t>&amp;</a:t>
            </a:r>
            <a:r>
              <a:rPr kumimoji="1" lang="zh-CN" altLang="en-US" cap="none" dirty="0" smtClean="0"/>
              <a:t> </a:t>
            </a:r>
            <a:r>
              <a:rPr kumimoji="1" lang="en-US" altLang="zh-CN" cap="none" dirty="0" smtClean="0"/>
              <a:t>Partition</a:t>
            </a:r>
          </a:p>
          <a:p>
            <a:r>
              <a:rPr kumimoji="1" lang="en-US" altLang="zh-CN" cap="none" dirty="0" smtClean="0"/>
              <a:t>DAG</a:t>
            </a:r>
          </a:p>
          <a:p>
            <a:r>
              <a:rPr kumimoji="1" lang="en-US" altLang="zh-CN" cap="none" dirty="0" err="1" smtClean="0"/>
              <a:t>DStream</a:t>
            </a:r>
            <a:r>
              <a:rPr kumimoji="1" lang="zh-CN" altLang="en-US" cap="none" dirty="0" smtClean="0"/>
              <a:t> </a:t>
            </a:r>
            <a:r>
              <a:rPr kumimoji="1" lang="en-US" altLang="zh-CN" cap="none" dirty="0" smtClean="0"/>
              <a:t>&amp;</a:t>
            </a:r>
            <a:r>
              <a:rPr kumimoji="1" lang="zh-CN" altLang="en-US" cap="none" dirty="0" smtClean="0"/>
              <a:t> </a:t>
            </a:r>
            <a:r>
              <a:rPr kumimoji="1" lang="en-US" altLang="zh-CN" cap="none" dirty="0" err="1" smtClean="0"/>
              <a:t>DStreamGraph</a:t>
            </a:r>
            <a:endParaRPr kumimoji="1" lang="en-US" altLang="zh-CN" cap="none" dirty="0" smtClean="0"/>
          </a:p>
          <a:p>
            <a:endParaRPr kumimoji="1" lang="en-US" altLang="zh-CN" cap="none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1460500"/>
            <a:ext cx="5029200" cy="1981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00" y="3949699"/>
            <a:ext cx="4953000" cy="1841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13774" y="3684586"/>
            <a:ext cx="4241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solidFill>
                  <a:srgbClr val="CC7832"/>
                </a:solidFill>
              </a:rPr>
              <a:t>val</a:t>
            </a:r>
            <a:r>
              <a:rPr lang="en-US" altLang="zh-CN" sz="1400" b="1" dirty="0">
                <a:solidFill>
                  <a:srgbClr val="CC7832"/>
                </a:solidFill>
              </a:rPr>
              <a:t> </a:t>
            </a:r>
            <a:r>
              <a:rPr lang="en-US" altLang="zh-CN" sz="1400" dirty="0"/>
              <a:t>lines = </a:t>
            </a:r>
            <a:r>
              <a:rPr lang="en-US" altLang="zh-CN" sz="1400" dirty="0" err="1"/>
              <a:t>ssc.socketTextStream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6A8759"/>
                </a:solidFill>
              </a:rPr>
              <a:t>"</a:t>
            </a:r>
            <a:r>
              <a:rPr lang="en-US" altLang="zh-CN" sz="1400" dirty="0" err="1">
                <a:solidFill>
                  <a:srgbClr val="6A8759"/>
                </a:solidFill>
              </a:rPr>
              <a:t>localhost</a:t>
            </a:r>
            <a:r>
              <a:rPr lang="en-US" altLang="zh-CN" sz="1400" dirty="0">
                <a:solidFill>
                  <a:srgbClr val="6A8759"/>
                </a:solidFill>
              </a:rPr>
              <a:t>"</a:t>
            </a:r>
            <a:r>
              <a:rPr lang="en-US" altLang="zh-CN" sz="1400" dirty="0">
                <a:solidFill>
                  <a:srgbClr val="CC7832"/>
                </a:solidFill>
              </a:rPr>
              <a:t>, </a:t>
            </a:r>
            <a:r>
              <a:rPr lang="en-US" altLang="zh-CN" sz="1400" dirty="0">
                <a:solidFill>
                  <a:srgbClr val="6897BB"/>
                </a:solidFill>
              </a:rPr>
              <a:t>9999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b="1" dirty="0" err="1">
                <a:solidFill>
                  <a:srgbClr val="CC7832"/>
                </a:solidFill>
              </a:rPr>
              <a:t>val</a:t>
            </a:r>
            <a:r>
              <a:rPr lang="en-US" altLang="zh-CN" sz="1400" b="1" dirty="0">
                <a:solidFill>
                  <a:srgbClr val="CC7832"/>
                </a:solidFill>
              </a:rPr>
              <a:t> </a:t>
            </a:r>
            <a:r>
              <a:rPr lang="en-US" altLang="zh-CN" sz="1400" dirty="0"/>
              <a:t>words = </a:t>
            </a:r>
            <a:r>
              <a:rPr lang="en-US" altLang="zh-CN" sz="1400" dirty="0" err="1"/>
              <a:t>lines.flatMap</a:t>
            </a:r>
            <a:r>
              <a:rPr lang="en-US" altLang="zh-CN" sz="1400" dirty="0"/>
              <a:t>(_.split(</a:t>
            </a:r>
            <a:r>
              <a:rPr lang="en-US" altLang="zh-CN" sz="1400" dirty="0">
                <a:solidFill>
                  <a:srgbClr val="6A8759"/>
                </a:solidFill>
              </a:rPr>
              <a:t>" "</a:t>
            </a:r>
            <a:r>
              <a:rPr lang="en-US" altLang="zh-CN" sz="1400" dirty="0"/>
              <a:t>))</a:t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b="1" dirty="0" err="1">
                <a:solidFill>
                  <a:srgbClr val="CC7832"/>
                </a:solidFill>
              </a:rPr>
              <a:t>val</a:t>
            </a:r>
            <a:r>
              <a:rPr lang="en-US" altLang="zh-CN" sz="1400" b="1" dirty="0">
                <a:solidFill>
                  <a:srgbClr val="CC7832"/>
                </a:solidFill>
              </a:rPr>
              <a:t> </a:t>
            </a:r>
            <a:r>
              <a:rPr lang="en-US" altLang="zh-CN" sz="1400" dirty="0"/>
              <a:t>pairs = </a:t>
            </a:r>
            <a:r>
              <a:rPr lang="en-US" altLang="zh-CN" sz="1400" dirty="0" err="1"/>
              <a:t>words.map</a:t>
            </a:r>
            <a:r>
              <a:rPr lang="en-US" altLang="zh-CN" sz="1400" dirty="0"/>
              <a:t>(word =&gt; (word</a:t>
            </a:r>
            <a:r>
              <a:rPr lang="en-US" altLang="zh-CN" sz="1400" dirty="0">
                <a:solidFill>
                  <a:srgbClr val="CC7832"/>
                </a:solidFill>
              </a:rPr>
              <a:t>, </a:t>
            </a:r>
            <a:r>
              <a:rPr lang="en-US" altLang="zh-CN" sz="1400" dirty="0">
                <a:solidFill>
                  <a:srgbClr val="6897BB"/>
                </a:solidFill>
              </a:rPr>
              <a:t>1</a:t>
            </a:r>
            <a:r>
              <a:rPr lang="en-US" altLang="zh-CN" sz="1400" dirty="0"/>
              <a:t>))</a:t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b="1" dirty="0" err="1">
                <a:solidFill>
                  <a:srgbClr val="CC7832"/>
                </a:solidFill>
              </a:rPr>
              <a:t>val</a:t>
            </a:r>
            <a:r>
              <a:rPr lang="en-US" altLang="zh-CN" sz="1400" b="1" dirty="0">
                <a:solidFill>
                  <a:srgbClr val="CC7832"/>
                </a:solidFill>
              </a:rPr>
              <a:t> </a:t>
            </a:r>
            <a:r>
              <a:rPr lang="en-US" altLang="zh-CN" sz="1400" dirty="0" err="1"/>
              <a:t>wordCounts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pairs.reduceByKey</a:t>
            </a:r>
            <a:r>
              <a:rPr lang="en-US" altLang="zh-CN" sz="1400" dirty="0"/>
              <a:t>(_ + _)</a:t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 err="1"/>
              <a:t>wordCounts.print</a:t>
            </a:r>
            <a:r>
              <a:rPr lang="en-US" altLang="zh-CN" sz="1400" dirty="0" smtClean="0"/>
              <a:t>()</a:t>
            </a:r>
          </a:p>
          <a:p>
            <a:endParaRPr lang="en-US" altLang="zh-CN" sz="1400" dirty="0" smtClean="0"/>
          </a:p>
          <a:p>
            <a:r>
              <a:rPr lang="en-US" altLang="zh-CN" sz="1400" dirty="0" err="1"/>
              <a:t>ssc.start</a:t>
            </a:r>
            <a:r>
              <a:rPr lang="en-US" altLang="zh-CN" sz="1400" dirty="0"/>
              <a:t>()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74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90500"/>
            <a:ext cx="10363826" cy="642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canal {</a:t>
            </a:r>
            <a:endParaRPr lang="zh-CN" altLang="en-US" sz="1000" cap="none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0" indent="0">
              <a:buNone/>
            </a:pPr>
            <a:r>
              <a:rPr lang="zh-CN" altLang="en-US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</a:t>
            </a: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#</a:t>
            </a:r>
            <a:r>
              <a:rPr lang="zh-CN" altLang="en-US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应用名称</a:t>
            </a: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/>
            </a:r>
            <a:b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</a:t>
            </a:r>
            <a:r>
              <a:rPr lang="en-US" altLang="zh-CN" sz="1000" cap="none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appname</a:t>
            </a: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: “youxiang_real_recommend_180”</a:t>
            </a:r>
            <a:b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# broker </a:t>
            </a:r>
            <a:r>
              <a:rPr lang="zh-CN" altLang="en-US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集群地址</a:t>
            </a:r>
            <a:br>
              <a:rPr lang="zh-CN" altLang="en-US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lang="zh-CN" altLang="en-US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</a:t>
            </a: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brokers: “dx01-bigdata-test:9092,dx03-bigdata-test:9092,dx04-bigdata-test:9092”</a:t>
            </a:r>
            <a:b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</a:t>
            </a:r>
            <a:r>
              <a:rPr lang="en-US" altLang="zh-CN" sz="1000" cap="none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consumergroup</a:t>
            </a: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: “youxiang_real_recommend_180”</a:t>
            </a:r>
            <a:b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topics: “10.0.31.180_3306_daxiang-general_v_video_source,10.0.31.180_3306_daxiang-general_v_video_ext,10.0.31.180_3306_daxiang-general_v_video_label,10.0.31.180_3306_daxiang-general_v_video_append,10.0.31.180_3306_daxiang-general_v_video_base”</a:t>
            </a:r>
            <a:b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/>
            </a:r>
            <a:b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</a:t>
            </a:r>
            <a:r>
              <a:rPr lang="en-US" altLang="zh-CN" sz="1000" cap="none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numthreads</a:t>
            </a: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: 2</a:t>
            </a:r>
            <a:b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second: 30</a:t>
            </a:r>
            <a:b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</a:t>
            </a:r>
            <a:r>
              <a:rPr lang="en-US" altLang="zh-CN" sz="1000" cap="none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frombeginning</a:t>
            </a: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: </a:t>
            </a:r>
            <a:r>
              <a:rPr lang="en-US" altLang="zh-CN" sz="1000" b="1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false</a:t>
            </a:r>
            <a:br>
              <a:rPr lang="en-US" altLang="zh-CN" sz="1000" b="1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lang="en-US" altLang="zh-CN" sz="1000" b="1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</a:t>
            </a: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print: </a:t>
            </a:r>
            <a:r>
              <a:rPr lang="en-US" altLang="zh-CN" sz="1000" b="1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true</a:t>
            </a:r>
            <a:br>
              <a:rPr lang="en-US" altLang="zh-CN" sz="1000" b="1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lang="en-US" altLang="zh-CN" sz="1000" b="1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</a:t>
            </a: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checkpoint: “checkpoint”</a:t>
            </a:r>
            <a:b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endParaRPr lang="en-US" altLang="zh-CN" sz="1000" cap="none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# </a:t>
            </a:r>
            <a:r>
              <a:rPr lang="zh-CN" altLang="en-US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保存到</a:t>
            </a:r>
            <a:r>
              <a:rPr lang="en-US" altLang="zh-CN" sz="1000" cap="none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hdfs</a:t>
            </a:r>
            <a:r>
              <a:rPr lang="zh-CN" altLang="en-US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</a:t>
            </a:r>
            <a:r>
              <a:rPr lang="en-US" altLang="zh-CN" sz="1000" cap="none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hdfspath</a:t>
            </a: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: "</a:t>
            </a:r>
            <a:r>
              <a:rPr lang="mr-IN" altLang="zh-CN" sz="1000" cap="none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hdfs</a:t>
            </a:r>
            <a:r>
              <a:rPr lang="mr-IN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://172.18.6.4:8020/</a:t>
            </a:r>
            <a:r>
              <a:rPr lang="mr-IN" altLang="zh-CN" sz="1000" cap="none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user</a:t>
            </a:r>
            <a:r>
              <a:rPr lang="mr-IN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/</a:t>
            </a:r>
            <a:r>
              <a:rPr lang="mr-IN" altLang="zh-CN" sz="1000" cap="none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test</a:t>
            </a:r>
            <a:r>
              <a:rPr lang="mr-IN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/</a:t>
            </a:r>
            <a:r>
              <a:rPr lang="mr-IN" altLang="zh-CN" sz="1000" cap="none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spark</a:t>
            </a:r>
            <a:r>
              <a:rPr lang="mr-IN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/</a:t>
            </a: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" </a:t>
            </a:r>
            <a:endParaRPr lang="zh-CN" altLang="en-US" sz="1000" cap="none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0" indent="0">
              <a:buNone/>
            </a:pPr>
            <a:r>
              <a:rPr lang="zh-CN" altLang="en-US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</a:t>
            </a: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#</a:t>
            </a:r>
            <a:r>
              <a:rPr lang="zh-CN" altLang="en-US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保存到</a:t>
            </a:r>
            <a:r>
              <a:rPr lang="en-US" altLang="zh-CN" sz="1000" cap="none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hbase</a:t>
            </a: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/>
            </a:r>
            <a:b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</a:t>
            </a:r>
            <a:r>
              <a:rPr lang="en-US" altLang="zh-CN" sz="1000" cap="none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hbaseconf</a:t>
            </a: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{</a:t>
            </a:r>
            <a:b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  </a:t>
            </a:r>
            <a:r>
              <a:rPr lang="en-US" altLang="zh-CN" sz="1000" cap="none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zooquorum</a:t>
            </a: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: “dx01-bigdata-test:2181,dx03-bigdata-test:2181,dx04-bigdata-test:2181”</a:t>
            </a:r>
            <a:b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  table: “youxiang_rt_recommend_180”</a:t>
            </a:r>
            <a:b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  </a:t>
            </a:r>
            <a:r>
              <a:rPr lang="en-US" altLang="zh-CN" sz="1000" cap="none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columnfamily</a:t>
            </a: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: “result”</a:t>
            </a:r>
            <a:b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}</a:t>
            </a:r>
            <a:endParaRPr lang="zh-CN" altLang="en-US" sz="1000" cap="none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0" indent="0">
              <a:buNone/>
            </a:pPr>
            <a:r>
              <a:rPr lang="zh-CN" altLang="en-US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</a:t>
            </a: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#</a:t>
            </a:r>
            <a:r>
              <a:rPr lang="zh-CN" altLang="en-US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失败处理</a:t>
            </a: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/>
            </a:r>
            <a:b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</a:t>
            </a:r>
            <a:r>
              <a:rPr lang="en-US" altLang="zh-CN" sz="1000" cap="none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exceptionhandler</a:t>
            </a: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{</a:t>
            </a:r>
            <a:b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  </a:t>
            </a:r>
            <a:r>
              <a:rPr lang="en-US" altLang="zh-CN" sz="1000" cap="none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kafka</a:t>
            </a: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{</a:t>
            </a:r>
            <a:b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    </a:t>
            </a:r>
            <a:r>
              <a:rPr lang="en-US" altLang="zh-CN" sz="1000" cap="none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bootstrapservers</a:t>
            </a: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: "dx01-bigdata-test:9092,dx03-bigdata-test:9092,dx04-bigdata-test:9092"</a:t>
            </a:r>
            <a:b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    topic: "spark-error”</a:t>
            </a:r>
            <a:b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  }</a:t>
            </a:r>
            <a:b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}</a:t>
            </a:r>
            <a:b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lang="en-US" altLang="zh-CN" sz="1000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}</a:t>
            </a:r>
            <a:endParaRPr kumimoji="1" lang="zh-CN" altLang="en-US" sz="1000" cap="none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88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618517"/>
            <a:ext cx="10364451" cy="807117"/>
          </a:xfrm>
        </p:spPr>
        <p:txBody>
          <a:bodyPr/>
          <a:lstStyle/>
          <a:p>
            <a:r>
              <a:rPr kumimoji="1" lang="zh-CN" altLang="en-US" dirty="0" smtClean="0"/>
              <a:t>有象视频实时推荐系统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706138"/>
                <a:ext cx="10363826" cy="4085062"/>
              </a:xfrm>
            </p:spPr>
            <p:txBody>
              <a:bodyPr/>
              <a:lstStyle/>
              <a:p>
                <a:r>
                  <a:rPr lang="zh-CN" altLang="zh-CN" sz="1800" dirty="0">
                    <a:latin typeface="Hiragino Sans GB W3" charset="-122"/>
                    <a:ea typeface="Hiragino Sans GB W3" charset="-122"/>
                    <a:cs typeface="Hiragino Sans GB W3" charset="-122"/>
                  </a:rPr>
                  <a:t>基于物品基本属性的推荐算法</a:t>
                </a:r>
              </a:p>
              <a:p>
                <a:r>
                  <a:rPr kumimoji="1" lang="zh-CN" altLang="en-US" sz="1800" dirty="0" smtClean="0">
                    <a:latin typeface="Hiragino Sans GB W3" charset="-122"/>
                    <a:ea typeface="Hiragino Sans GB W3" charset="-122"/>
                    <a:cs typeface="Hiragino Sans GB W3" charset="-122"/>
                  </a:rPr>
                  <a:t>实时推荐延迟 （</a:t>
                </a:r>
                <a:r>
                  <a:rPr kumimoji="1" lang="en-US" altLang="zh-CN" sz="1800" cap="none" dirty="0" err="1" smtClean="0">
                    <a:latin typeface="Hiragino Sans GB W3" charset="-122"/>
                    <a:ea typeface="Hiragino Sans GB W3" charset="-122"/>
                    <a:cs typeface="Hiragino Sans GB W3" charset="-122"/>
                  </a:rPr>
                  <a:t>Dtbus</a:t>
                </a:r>
                <a:r>
                  <a:rPr kumimoji="1" lang="zh-CN" altLang="en-US" sz="1800" cap="none" dirty="0" smtClean="0">
                    <a:latin typeface="Hiragino Sans GB W3" charset="-122"/>
                    <a:ea typeface="Hiragino Sans GB W3" charset="-122"/>
                    <a:cs typeface="Hiragino Sans GB W3" charset="-122"/>
                  </a:rPr>
                  <a:t> </a:t>
                </a:r>
                <a:r>
                  <a:rPr kumimoji="1" lang="en-US" altLang="zh-CN" sz="1800" cap="none" dirty="0" smtClean="0">
                    <a:latin typeface="Hiragino Sans GB W3" charset="-122"/>
                    <a:ea typeface="Hiragino Sans GB W3" charset="-122"/>
                    <a:cs typeface="Hiragino Sans GB W3" charset="-122"/>
                  </a:rPr>
                  <a:t>+</a:t>
                </a:r>
                <a:r>
                  <a:rPr kumimoji="1" lang="zh-CN" altLang="en-US" sz="1800" cap="none" dirty="0" smtClean="0">
                    <a:latin typeface="Hiragino Sans GB W3" charset="-122"/>
                    <a:ea typeface="Hiragino Sans GB W3" charset="-122"/>
                    <a:cs typeface="Hiragino Sans GB W3" charset="-122"/>
                  </a:rPr>
                  <a:t> </a:t>
                </a:r>
                <a:r>
                  <a:rPr kumimoji="1" lang="en-US" altLang="zh-CN" sz="1800" cap="none" dirty="0" smtClean="0">
                    <a:latin typeface="Hiragino Sans GB W3" charset="-122"/>
                    <a:ea typeface="Hiragino Sans GB W3" charset="-122"/>
                    <a:cs typeface="Hiragino Sans GB W3" charset="-122"/>
                  </a:rPr>
                  <a:t>Kafka</a:t>
                </a:r>
                <a:r>
                  <a:rPr kumimoji="1" lang="zh-CN" altLang="en-US" sz="1800" cap="none" dirty="0" smtClean="0">
                    <a:latin typeface="Hiragino Sans GB W3" charset="-122"/>
                    <a:ea typeface="Hiragino Sans GB W3" charset="-122"/>
                    <a:cs typeface="Hiragino Sans GB W3" charset="-122"/>
                  </a:rPr>
                  <a:t> </a:t>
                </a:r>
                <a:r>
                  <a:rPr kumimoji="1" lang="en-US" altLang="zh-CN" sz="1800" cap="none" dirty="0" smtClean="0">
                    <a:latin typeface="Hiragino Sans GB W3" charset="-122"/>
                    <a:ea typeface="Hiragino Sans GB W3" charset="-122"/>
                    <a:cs typeface="Hiragino Sans GB W3" charset="-122"/>
                  </a:rPr>
                  <a:t>Batch</a:t>
                </a:r>
                <a:r>
                  <a:rPr kumimoji="1" lang="zh-CN" altLang="en-US" sz="1800" cap="none" dirty="0" smtClean="0">
                    <a:latin typeface="Hiragino Sans GB W3" charset="-122"/>
                    <a:ea typeface="Hiragino Sans GB W3" charset="-122"/>
                    <a:cs typeface="Hiragino Sans GB W3" charset="-122"/>
                  </a:rPr>
                  <a:t> </a:t>
                </a:r>
                <a:r>
                  <a:rPr kumimoji="1" lang="en-US" altLang="zh-CN" sz="1800" cap="none" dirty="0" smtClean="0">
                    <a:latin typeface="Hiragino Sans GB W3" charset="-122"/>
                    <a:ea typeface="Hiragino Sans GB W3" charset="-122"/>
                    <a:cs typeface="Hiragino Sans GB W3" charset="-122"/>
                  </a:rPr>
                  <a:t>Submit</a:t>
                </a:r>
                <a:r>
                  <a:rPr kumimoji="1" lang="zh-CN" altLang="en-US" sz="1800" cap="none" dirty="0" smtClean="0">
                    <a:latin typeface="Hiragino Sans GB W3" charset="-122"/>
                    <a:ea typeface="Hiragino Sans GB W3" charset="-122"/>
                    <a:cs typeface="Hiragino Sans GB W3" charset="-122"/>
                  </a:rPr>
                  <a:t> </a:t>
                </a:r>
                <a:r>
                  <a:rPr kumimoji="1" lang="en-US" altLang="zh-CN" sz="1800" cap="none" dirty="0" smtClean="0">
                    <a:latin typeface="Hiragino Sans GB W3" charset="-122"/>
                    <a:ea typeface="Hiragino Sans GB W3" charset="-122"/>
                    <a:cs typeface="Hiragino Sans GB W3" charset="-122"/>
                  </a:rPr>
                  <a:t>+</a:t>
                </a:r>
                <a:r>
                  <a:rPr kumimoji="1" lang="zh-CN" altLang="en-US" sz="1800" cap="none" dirty="0" smtClean="0">
                    <a:latin typeface="Hiragino Sans GB W3" charset="-122"/>
                    <a:ea typeface="Hiragino Sans GB W3" charset="-122"/>
                    <a:cs typeface="Hiragino Sans GB W3" charset="-122"/>
                  </a:rPr>
                  <a:t> </a:t>
                </a:r>
                <a:r>
                  <a:rPr kumimoji="1" lang="en-US" altLang="zh-CN" sz="1800" cap="none" dirty="0" smtClean="0">
                    <a:latin typeface="Hiragino Sans GB W3" charset="-122"/>
                    <a:ea typeface="Hiragino Sans GB W3" charset="-122"/>
                    <a:cs typeface="Hiragino Sans GB W3" charset="-122"/>
                  </a:rPr>
                  <a:t>Spark Stream Window + Compute</a:t>
                </a:r>
                <a:r>
                  <a:rPr kumimoji="1" lang="zh-CN" altLang="en-US" sz="1800" dirty="0" smtClean="0">
                    <a:latin typeface="Hiragino Sans GB W3" charset="-122"/>
                    <a:ea typeface="Hiragino Sans GB W3" charset="-122"/>
                    <a:cs typeface="Hiragino Sans GB W3" charset="-122"/>
                  </a:rPr>
                  <a:t>）</a:t>
                </a:r>
                <a:endParaRPr kumimoji="1" lang="en-US" altLang="zh-CN" sz="1800" dirty="0" smtClean="0">
                  <a:latin typeface="Hiragino Sans GB W3" charset="-122"/>
                  <a:ea typeface="Hiragino Sans GB W3" charset="-122"/>
                  <a:cs typeface="Hiragino Sans GB W3" charset="-122"/>
                </a:endParaRPr>
              </a:p>
              <a:p>
                <a:endParaRPr kumimoji="1" lang="en-US" altLang="zh-CN" sz="1800" dirty="0">
                  <a:latin typeface="Hiragino Sans GB W3" charset="-122"/>
                  <a:ea typeface="Hiragino Sans GB W3" charset="-122"/>
                  <a:cs typeface="Hiragino Sans GB W3" charset="-122"/>
                </a:endParaRPr>
              </a:p>
              <a:p>
                <a:pPr marL="0" indent="0">
                  <a:buNone/>
                </a:pPr>
                <a:r>
                  <a:rPr lang="en-US" altLang="zh-CN" sz="1800" dirty="0" smtClean="0">
                    <a:ea typeface="Hiragino Sans GB W3" charset="-122"/>
                    <a:cs typeface="Hiragino Sans GB W3" charset="-122"/>
                  </a:rPr>
                  <a:t>    </a:t>
                </a:r>
              </a:p>
              <a:p>
                <a:endParaRPr lang="en-US" altLang="zh-CN" sz="1800" dirty="0">
                  <a:ea typeface="Hiragino Sans GB W3" charset="-122"/>
                  <a:cs typeface="Hiragino Sans GB W3" charset="-122"/>
                </a:endParaRPr>
              </a:p>
              <a:p>
                <a:pPr marL="0" indent="0">
                  <a:buNone/>
                </a:pPr>
                <a:r>
                  <a:rPr lang="en-US" altLang="zh-CN" sz="1800" dirty="0" smtClean="0">
                    <a:ea typeface="Hiragino Sans GB W3" charset="-122"/>
                    <a:cs typeface="Hiragino Sans GB W3" charset="-122"/>
                  </a:rPr>
                  <a:t>                        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ea typeface="Hiragino Sans GB W3" charset="-122"/>
                    <a:cs typeface="Hiragino Sans GB W3" charset="-122"/>
                  </a:rPr>
                  <a:t> </a:t>
                </a:r>
                <a:r>
                  <a:rPr lang="en-US" altLang="zh-CN" sz="1800" dirty="0" smtClean="0">
                    <a:ea typeface="Hiragino Sans GB W3" charset="-122"/>
                    <a:cs typeface="Hiragino Sans GB W3" charset="-122"/>
                  </a:rPr>
                  <a:t>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latin typeface="Cambria Math" charset="0"/>
                            <a:ea typeface="Hiragino Sans GB W3" charset="-122"/>
                            <a:cs typeface="Hiragino Sans GB W3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charset="0"/>
                            <a:ea typeface="Hiragino Sans GB W3" charset="-122"/>
                            <a:cs typeface="Hiragino Sans GB W3" charset="-122"/>
                          </a:rPr>
                          <m:t>a</m:t>
                        </m:r>
                        <m:r>
                          <a:rPr lang="en-US" altLang="zh-CN" sz="1800" i="1">
                            <a:latin typeface="Cambria Math" charset="0"/>
                            <a:ea typeface="Hiragino Sans GB W3" charset="-122"/>
                            <a:cs typeface="Hiragino Sans GB W3" charset="-122"/>
                          </a:rPr>
                          <m:t>∗</m:t>
                        </m:r>
                        <m:r>
                          <a:rPr lang="zh-CN" altLang="zh-CN" sz="1800">
                            <a:latin typeface="Cambria Math" charset="0"/>
                            <a:ea typeface="Hiragino Sans GB W3" charset="-122"/>
                            <a:cs typeface="Hiragino Sans GB W3" charset="-122"/>
                          </a:rPr>
                          <m:t>标记得分</m:t>
                        </m:r>
                        <m:r>
                          <a:rPr lang="en-US" altLang="zh-CN" sz="1800">
                            <a:latin typeface="Cambria Math" charset="0"/>
                            <a:ea typeface="Hiragino Sans GB W3" charset="-122"/>
                            <a:cs typeface="Hiragino Sans GB W3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charset="0"/>
                            <a:ea typeface="Hiragino Sans GB W3" charset="-122"/>
                            <a:cs typeface="Hiragino Sans GB W3" charset="-122"/>
                          </a:rPr>
                          <m:t>b</m:t>
                        </m:r>
                        <m:r>
                          <a:rPr lang="en-US" altLang="zh-CN" sz="1800" i="1">
                            <a:latin typeface="Cambria Math" charset="0"/>
                            <a:ea typeface="Hiragino Sans GB W3" charset="-122"/>
                            <a:cs typeface="Hiragino Sans GB W3" charset="-122"/>
                          </a:rPr>
                          <m:t>∗</m:t>
                        </m:r>
                        <m:r>
                          <a:rPr lang="zh-CN" altLang="zh-CN" sz="1800">
                            <a:latin typeface="Cambria Math" charset="0"/>
                            <a:ea typeface="Hiragino Sans GB W3" charset="-122"/>
                            <a:cs typeface="Hiragino Sans GB W3" charset="-122"/>
                          </a:rPr>
                          <m:t>类型分</m:t>
                        </m:r>
                        <m:r>
                          <a:rPr lang="en-US" altLang="zh-CN" sz="1800">
                            <a:latin typeface="Cambria Math" charset="0"/>
                            <a:ea typeface="Hiragino Sans GB W3" charset="-122"/>
                            <a:cs typeface="Hiragino Sans GB W3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charset="0"/>
                            <a:ea typeface="Hiragino Sans GB W3" charset="-122"/>
                            <a:cs typeface="Hiragino Sans GB W3" charset="-122"/>
                          </a:rPr>
                          <m:t>c</m:t>
                        </m:r>
                        <m:r>
                          <a:rPr lang="en-US" altLang="zh-CN" sz="1800" i="1">
                            <a:latin typeface="Cambria Math" charset="0"/>
                            <a:ea typeface="Hiragino Sans GB W3" charset="-122"/>
                            <a:cs typeface="Hiragino Sans GB W3" charset="-122"/>
                          </a:rPr>
                          <m:t>∗</m:t>
                        </m:r>
                        <m:r>
                          <a:rPr lang="zh-CN" altLang="zh-CN" sz="1800">
                            <a:latin typeface="Cambria Math" charset="0"/>
                            <a:ea typeface="Hiragino Sans GB W3" charset="-122"/>
                            <a:cs typeface="Hiragino Sans GB W3" charset="-122"/>
                          </a:rPr>
                          <m:t>导演分</m:t>
                        </m:r>
                        <m:r>
                          <a:rPr lang="en-US" altLang="zh-CN" sz="1800">
                            <a:latin typeface="Cambria Math" charset="0"/>
                            <a:ea typeface="Hiragino Sans GB W3" charset="-122"/>
                            <a:cs typeface="Hiragino Sans GB W3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charset="0"/>
                            <a:ea typeface="Hiragino Sans GB W3" charset="-122"/>
                            <a:cs typeface="Hiragino Sans GB W3" charset="-122"/>
                          </a:rPr>
                          <m:t>d</m:t>
                        </m:r>
                        <m:r>
                          <a:rPr lang="en-US" altLang="zh-CN" sz="1800" i="1">
                            <a:latin typeface="Cambria Math" charset="0"/>
                            <a:ea typeface="Hiragino Sans GB W3" charset="-122"/>
                            <a:cs typeface="Hiragino Sans GB W3" charset="-122"/>
                          </a:rPr>
                          <m:t>∗</m:t>
                        </m:r>
                        <m:r>
                          <a:rPr lang="zh-CN" altLang="zh-CN" sz="1800">
                            <a:latin typeface="Cambria Math" charset="0"/>
                            <a:ea typeface="Hiragino Sans GB W3" charset="-122"/>
                            <a:cs typeface="Hiragino Sans GB W3" charset="-122"/>
                          </a:rPr>
                          <m:t>主演分</m:t>
                        </m:r>
                        <m:r>
                          <a:rPr lang="en-US" altLang="zh-CN" sz="1800">
                            <a:latin typeface="Cambria Math" charset="0"/>
                            <a:ea typeface="Hiragino Sans GB W3" charset="-122"/>
                            <a:cs typeface="Hiragino Sans GB W3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charset="0"/>
                            <a:ea typeface="Hiragino Sans GB W3" charset="-122"/>
                            <a:cs typeface="Hiragino Sans GB W3" charset="-122"/>
                          </a:rPr>
                          <m:t>e</m:t>
                        </m:r>
                        <m:r>
                          <a:rPr lang="en-US" altLang="zh-CN" sz="1800" i="1">
                            <a:latin typeface="Cambria Math" charset="0"/>
                            <a:ea typeface="Hiragino Sans GB W3" charset="-122"/>
                            <a:cs typeface="Hiragino Sans GB W3" charset="-122"/>
                          </a:rPr>
                          <m:t>∗</m:t>
                        </m:r>
                        <m:r>
                          <a:rPr lang="zh-CN" altLang="zh-CN" sz="1800">
                            <a:latin typeface="Cambria Math" charset="0"/>
                            <a:ea typeface="Hiragino Sans GB W3" charset="-122"/>
                            <a:cs typeface="Hiragino Sans GB W3" charset="-122"/>
                          </a:rPr>
                          <m:t>地区分</m:t>
                        </m:r>
                        <m:r>
                          <a:rPr lang="en-US" altLang="zh-CN" sz="1800">
                            <a:latin typeface="Cambria Math" charset="0"/>
                            <a:ea typeface="Hiragino Sans GB W3" charset="-122"/>
                            <a:cs typeface="Hiragino Sans GB W3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charset="0"/>
                            <a:ea typeface="Hiragino Sans GB W3" charset="-122"/>
                            <a:cs typeface="Hiragino Sans GB W3" charset="-122"/>
                          </a:rPr>
                          <m:t>f</m:t>
                        </m:r>
                        <m:r>
                          <a:rPr lang="en-US" altLang="zh-CN" sz="1800" i="1">
                            <a:latin typeface="Cambria Math" charset="0"/>
                            <a:ea typeface="Hiragino Sans GB W3" charset="-122"/>
                            <a:cs typeface="Hiragino Sans GB W3" charset="-122"/>
                          </a:rPr>
                          <m:t>∗</m:t>
                        </m:r>
                        <m:r>
                          <a:rPr lang="zh-CN" altLang="zh-CN" sz="1800">
                            <a:latin typeface="Cambria Math" charset="0"/>
                            <a:ea typeface="Hiragino Sans GB W3" charset="-122"/>
                            <a:cs typeface="Hiragino Sans GB W3" charset="-122"/>
                          </a:rPr>
                          <m:t>年代分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sz="1800" i="1">
                                <a:latin typeface="Cambria Math" charset="0"/>
                                <a:ea typeface="Al Nile" charset="-78"/>
                                <a:cs typeface="Al Nile" charset="-78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CN" altLang="zh-CN" sz="1800" i="1">
                                    <a:latin typeface="Cambria Math" charset="0"/>
                                    <a:ea typeface="Al Nile" charset="-78"/>
                                    <a:cs typeface="Al Nile" charset="-78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charset="0"/>
                                    <a:ea typeface="Al Nile" charset="-78"/>
                                    <a:cs typeface="Al Nile" charset="-78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charset="0"/>
                                    <a:ea typeface="Al Nile" charset="-78"/>
                                    <a:cs typeface="Al Nile" charset="-78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800" i="1">
                                <a:latin typeface="Cambria Math" charset="0"/>
                                <a:ea typeface="Al Nile" charset="-78"/>
                                <a:cs typeface="Al Nile" charset="-78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zh-CN" sz="1800" i="1">
                                    <a:latin typeface="Cambria Math" charset="0"/>
                                    <a:ea typeface="Al Nile" charset="-78"/>
                                    <a:cs typeface="Al Nile" charset="-78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charset="0"/>
                                    <a:ea typeface="Al Nile" charset="-78"/>
                                    <a:cs typeface="Al Nile" charset="-78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charset="0"/>
                                    <a:ea typeface="Al Nile" charset="-78"/>
                                    <a:cs typeface="Al Nile" charset="-78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800" i="1">
                                <a:latin typeface="Cambria Math" charset="0"/>
                                <a:ea typeface="Al Nile" charset="-78"/>
                                <a:cs typeface="Al Nile" charset="-78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zh-CN" sz="1800" i="1">
                                    <a:latin typeface="Cambria Math" charset="0"/>
                                    <a:ea typeface="Al Nile" charset="-78"/>
                                    <a:cs typeface="Al Nile" charset="-78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charset="0"/>
                                    <a:ea typeface="Al Nile" charset="-78"/>
                                    <a:cs typeface="Al Nile" charset="-78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charset="0"/>
                                    <a:ea typeface="Al Nile" charset="-78"/>
                                    <a:cs typeface="Al Nile" charset="-78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800" i="1">
                                <a:latin typeface="Cambria Math" charset="0"/>
                                <a:ea typeface="Al Nile" charset="-78"/>
                                <a:cs typeface="Al Nile" charset="-78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zh-CN" sz="1800" i="1">
                                    <a:latin typeface="Cambria Math" charset="0"/>
                                    <a:ea typeface="Al Nile" charset="-78"/>
                                    <a:cs typeface="Al Nile" charset="-78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charset="0"/>
                                    <a:ea typeface="Al Nile" charset="-78"/>
                                    <a:cs typeface="Al Nile" charset="-78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charset="0"/>
                                    <a:ea typeface="Al Nile" charset="-78"/>
                                    <a:cs typeface="Al Nile" charset="-78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800" i="1">
                                <a:latin typeface="Cambria Math" charset="0"/>
                                <a:ea typeface="Al Nile" charset="-78"/>
                                <a:cs typeface="Al Nile" charset="-78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zh-CN" sz="1800" i="1">
                                    <a:latin typeface="Cambria Math" charset="0"/>
                                    <a:ea typeface="Al Nile" charset="-78"/>
                                    <a:cs typeface="Al Nile" charset="-78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charset="0"/>
                                    <a:ea typeface="Al Nile" charset="-78"/>
                                    <a:cs typeface="Al Nile" charset="-78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charset="0"/>
                                    <a:ea typeface="Al Nile" charset="-78"/>
                                    <a:cs typeface="Al Nile" charset="-78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800" i="1">
                                <a:latin typeface="Cambria Math" charset="0"/>
                                <a:ea typeface="Al Nile" charset="-78"/>
                                <a:cs typeface="Al Nile" charset="-78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zh-CN" sz="1800" i="1">
                                    <a:latin typeface="Cambria Math" charset="0"/>
                                    <a:ea typeface="Al Nile" charset="-78"/>
                                    <a:cs typeface="Al Nile" charset="-78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charset="0"/>
                                    <a:ea typeface="Al Nile" charset="-78"/>
                                    <a:cs typeface="Al Nile" charset="-78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charset="0"/>
                                    <a:ea typeface="Al Nile" charset="-78"/>
                                    <a:cs typeface="Al Nile" charset="-78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zh-CN" altLang="zh-CN" sz="1800" dirty="0">
                  <a:latin typeface="Hiragino Sans GB W3" charset="-122"/>
                  <a:ea typeface="Hiragino Sans GB W3" charset="-122"/>
                  <a:cs typeface="Hiragino Sans GB W3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706138"/>
                <a:ext cx="10363826" cy="4085062"/>
              </a:xfrm>
              <a:blipFill rotWithShape="0">
                <a:blip r:embed="rId3"/>
                <a:stretch>
                  <a:fillRect l="-412" t="-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60302"/>
              </p:ext>
            </p:extLst>
          </p:nvPr>
        </p:nvGraphicFramePr>
        <p:xfrm>
          <a:off x="2197100" y="2874779"/>
          <a:ext cx="6858000" cy="1467276"/>
        </p:xfrm>
        <a:graphic>
          <a:graphicData uri="http://schemas.openxmlformats.org/drawingml/2006/table">
            <a:tbl>
              <a:tblPr firstRow="1" firstCol="1" bandRow="1"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41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序号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视频维度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charset="0"/>
                          <a:ea typeface="宋体" charset="0"/>
                        </a:rPr>
                        <a:t>电视剧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charset="0"/>
                          <a:ea typeface="宋体" charset="0"/>
                        </a:rPr>
                        <a:t>电影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charset="0"/>
                          <a:ea typeface="宋体" charset="0"/>
                        </a:rPr>
                        <a:t>综艺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charset="0"/>
                          <a:ea typeface="宋体" charset="0"/>
                        </a:rPr>
                        <a:t>娱乐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charset="0"/>
                          <a:ea typeface="宋体" charset="0"/>
                        </a:rPr>
                        <a:t>音乐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charset="0"/>
                          <a:ea typeface="宋体" charset="0"/>
                        </a:rPr>
                        <a:t>资讯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charset="0"/>
                          <a:ea typeface="宋体" charset="0"/>
                        </a:rPr>
                        <a:t>少儿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charset="0"/>
                          <a:ea typeface="宋体" charset="0"/>
                        </a:rPr>
                        <a:t>新城镇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</a:rPr>
                        <a:t>a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标记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2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2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3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2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2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3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3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3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</a:rPr>
                        <a:t>b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类型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4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4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宋体" charset="0"/>
                          <a:ea typeface="宋体" charset="0"/>
                        </a:rPr>
                        <a:t>4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4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3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4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4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4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</a:rPr>
                        <a:t>c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导演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charset="0"/>
                          <a:ea typeface="宋体" charset="0"/>
                        </a:rPr>
                        <a:t>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charset="0"/>
                          <a:ea typeface="宋体" charset="0"/>
                        </a:rPr>
                        <a:t>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charset="0"/>
                          <a:ea typeface="宋体" charset="0"/>
                        </a:rPr>
                        <a:t>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charset="0"/>
                          <a:ea typeface="宋体" charset="0"/>
                        </a:rPr>
                        <a:t>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charset="0"/>
                          <a:ea typeface="宋体" charset="0"/>
                        </a:rPr>
                        <a:t>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</a:rPr>
                        <a:t>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主演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2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2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2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2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charset="0"/>
                          <a:ea typeface="宋体" charset="0"/>
                        </a:rPr>
                        <a:t>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charset="0"/>
                          <a:ea typeface="宋体" charset="0"/>
                        </a:rPr>
                        <a:t>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</a:rPr>
                        <a:t>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地区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</a:rPr>
                        <a:t>f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年代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charset="0"/>
                          <a:ea typeface="宋体" charset="0"/>
                        </a:rPr>
                        <a:t>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charset="0"/>
                          <a:ea typeface="宋体" charset="0"/>
                        </a:rPr>
                        <a:t>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2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charset="0"/>
                          <a:ea typeface="宋体" charset="0"/>
                        </a:rPr>
                        <a:t>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宋体" charset="0"/>
                          <a:ea typeface="宋体" charset="0"/>
                        </a:rPr>
                        <a:t>2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64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67383"/>
          </a:xfrm>
        </p:spPr>
        <p:txBody>
          <a:bodyPr/>
          <a:lstStyle/>
          <a:p>
            <a:r>
              <a:rPr kumimoji="1" lang="en-US" altLang="zh-CN" dirty="0" smtClean="0"/>
              <a:t>What’s next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485901"/>
            <a:ext cx="10363826" cy="3810000"/>
          </a:xfrm>
        </p:spPr>
        <p:txBody>
          <a:bodyPr/>
          <a:lstStyle/>
          <a:p>
            <a:r>
              <a:rPr kumimoji="1" lang="en-US" altLang="zh-CN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Kafka Broker </a:t>
            </a:r>
            <a:r>
              <a:rPr kumimoji="1" lang="zh-CN" altLang="en-US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权限管理 </a:t>
            </a:r>
            <a:endParaRPr kumimoji="1" lang="en-US" altLang="zh-CN" cap="none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en-US" altLang="zh-CN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Kafka </a:t>
            </a:r>
            <a:r>
              <a:rPr kumimoji="1" lang="zh-CN" altLang="en-US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集群、</a:t>
            </a:r>
            <a:r>
              <a:rPr kumimoji="1" lang="en-US" altLang="zh-CN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Topic </a:t>
            </a:r>
            <a:r>
              <a:rPr kumimoji="1" lang="zh-CN" altLang="en-US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管理</a:t>
            </a:r>
            <a:endParaRPr kumimoji="1" lang="en-US" altLang="zh-CN" cap="none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en-US" altLang="zh-CN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Dtbus</a:t>
            </a:r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系统升级维护 </a:t>
            </a:r>
          </a:p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实时推荐算法升级</a:t>
            </a:r>
          </a:p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离线数据</a:t>
            </a: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分析</a:t>
            </a:r>
          </a:p>
          <a:p>
            <a:r>
              <a:rPr kumimoji="1" lang="mr-IN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…</a:t>
            </a:r>
            <a:endParaRPr kumimoji="1" lang="zh-CN" altLang="en-US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6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455" y="480057"/>
            <a:ext cx="10364451" cy="916943"/>
          </a:xfrm>
        </p:spPr>
        <p:txBody>
          <a:bodyPr>
            <a:normAutofit/>
          </a:bodyPr>
          <a:lstStyle/>
          <a:p>
            <a:r>
              <a:rPr kumimoji="1" lang="en-US" altLang="zh-CN" sz="4800" dirty="0" smtClean="0"/>
              <a:t>Q &amp; a</a:t>
            </a:r>
            <a:endParaRPr kumimoji="1" lang="zh-CN" altLang="en-US" sz="4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1854200"/>
            <a:ext cx="4876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382750" y="903249"/>
            <a:ext cx="9593767" cy="5077522"/>
          </a:xfrm>
        </p:spPr>
        <p:txBody>
          <a:bodyPr>
            <a:normAutofit/>
          </a:bodyPr>
          <a:lstStyle/>
          <a:p>
            <a:r>
              <a:rPr kumimoji="1" lang="en-US" altLang="zh-CN" cap="none" dirty="0" err="1" smtClean="0"/>
              <a:t>Dtbus</a:t>
            </a:r>
            <a:r>
              <a:rPr kumimoji="1" lang="en-US" altLang="zh-CN" cap="none" dirty="0" smtClean="0"/>
              <a:t> </a:t>
            </a:r>
            <a:r>
              <a:rPr kumimoji="1" lang="zh-CN" altLang="en-US" cap="none" dirty="0" smtClean="0"/>
              <a:t>系统组件</a:t>
            </a:r>
          </a:p>
          <a:p>
            <a:r>
              <a:rPr kumimoji="1" lang="en-US" altLang="zh-CN" cap="none" dirty="0" smtClean="0"/>
              <a:t>Binary log &amp; </a:t>
            </a:r>
            <a:r>
              <a:rPr kumimoji="1" lang="en-US" altLang="zh-CN" cap="none" dirty="0" err="1" smtClean="0"/>
              <a:t>Alibaba</a:t>
            </a:r>
            <a:r>
              <a:rPr kumimoji="1" lang="en-US" altLang="zh-CN" cap="none" dirty="0" smtClean="0"/>
              <a:t> Canal</a:t>
            </a:r>
          </a:p>
          <a:p>
            <a:r>
              <a:rPr kumimoji="1" lang="en-US" altLang="zh-CN" cap="none" dirty="0" smtClean="0"/>
              <a:t>Apache Flume</a:t>
            </a:r>
          </a:p>
          <a:p>
            <a:r>
              <a:rPr kumimoji="1" lang="en-US" altLang="zh-CN" cap="none" dirty="0" err="1" smtClean="0"/>
              <a:t>Akka</a:t>
            </a:r>
            <a:r>
              <a:rPr kumimoji="1" lang="en-US" altLang="zh-CN" cap="none" dirty="0" smtClean="0"/>
              <a:t> Http &amp; </a:t>
            </a:r>
            <a:r>
              <a:rPr kumimoji="1" lang="en-US" altLang="zh-CN" cap="none" dirty="0" err="1" smtClean="0"/>
              <a:t>Akka</a:t>
            </a:r>
            <a:r>
              <a:rPr kumimoji="1" lang="en-US" altLang="zh-CN" cap="none" dirty="0" smtClean="0"/>
              <a:t> Actor</a:t>
            </a:r>
          </a:p>
          <a:p>
            <a:r>
              <a:rPr kumimoji="1" lang="en-US" altLang="zh-CN" cap="none" dirty="0" smtClean="0"/>
              <a:t>Apache Kafka</a:t>
            </a:r>
          </a:p>
          <a:p>
            <a:r>
              <a:rPr kumimoji="1" lang="en-US" altLang="zh-CN" cap="none" dirty="0" smtClean="0"/>
              <a:t>HDFS</a:t>
            </a:r>
            <a:r>
              <a:rPr kumimoji="1" lang="zh-CN" altLang="en-US" cap="none" dirty="0" smtClean="0"/>
              <a:t> </a:t>
            </a:r>
            <a:r>
              <a:rPr kumimoji="1" lang="en-US" altLang="zh-CN" cap="none" dirty="0" smtClean="0"/>
              <a:t>&amp;</a:t>
            </a:r>
            <a:r>
              <a:rPr kumimoji="1" lang="zh-CN" altLang="en-US" cap="none" dirty="0" smtClean="0"/>
              <a:t> </a:t>
            </a:r>
            <a:r>
              <a:rPr kumimoji="1" lang="en-US" altLang="zh-CN" cap="none" dirty="0" err="1"/>
              <a:t>HBase</a:t>
            </a:r>
            <a:r>
              <a:rPr kumimoji="1" lang="en-US" altLang="zh-CN" cap="none" dirty="0"/>
              <a:t> </a:t>
            </a:r>
            <a:endParaRPr kumimoji="1" lang="zh-CN" altLang="en-US" cap="none" dirty="0" smtClean="0"/>
          </a:p>
          <a:p>
            <a:r>
              <a:rPr kumimoji="1" lang="en-US" altLang="zh-CN" cap="none" dirty="0"/>
              <a:t>Spark </a:t>
            </a:r>
            <a:r>
              <a:rPr kumimoji="1" lang="en-US" altLang="zh-CN" cap="none" dirty="0" smtClean="0"/>
              <a:t>Stream</a:t>
            </a:r>
          </a:p>
          <a:p>
            <a:r>
              <a:rPr kumimoji="1" lang="zh-CN" altLang="en-US" dirty="0" smtClean="0"/>
              <a:t>有象视频实时推荐系统</a:t>
            </a:r>
          </a:p>
          <a:p>
            <a:r>
              <a:rPr kumimoji="1" lang="zh-CN" altLang="en-US" dirty="0" smtClean="0"/>
              <a:t>需要改进的地方</a:t>
            </a:r>
          </a:p>
          <a:p>
            <a:r>
              <a:rPr kumimoji="1" lang="en-US" altLang="zh-CN" dirty="0" smtClean="0"/>
              <a:t>Q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8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9" y="382043"/>
            <a:ext cx="10709973" cy="5873791"/>
          </a:xfrm>
        </p:spPr>
      </p:pic>
    </p:spTree>
    <p:extLst>
      <p:ext uri="{BB962C8B-B14F-4D97-AF65-F5344CB8AC3E}">
        <p14:creationId xmlns:p14="http://schemas.microsoft.com/office/powerpoint/2010/main" val="11693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08839"/>
          </a:xfrm>
        </p:spPr>
        <p:txBody>
          <a:bodyPr/>
          <a:lstStyle/>
          <a:p>
            <a:r>
              <a:rPr kumimoji="1" lang="en-US" altLang="zh-CN" cap="none" dirty="0" err="1" smtClean="0"/>
              <a:t>Binlog</a:t>
            </a:r>
            <a:r>
              <a:rPr kumimoji="1" lang="en-US" altLang="zh-CN" cap="none" dirty="0" smtClean="0"/>
              <a:t> &amp; Canal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588674"/>
            <a:ext cx="10363826" cy="4202526"/>
          </a:xfrm>
        </p:spPr>
        <p:txBody>
          <a:bodyPr/>
          <a:lstStyle/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用于查看数据库变更历史</a:t>
            </a:r>
            <a:endParaRPr kumimoji="1" lang="en-US" altLang="zh-CN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主从数据库复制</a:t>
            </a:r>
            <a:endParaRPr kumimoji="1" lang="en-US" altLang="zh-CN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27" y="2806700"/>
            <a:ext cx="4223778" cy="27466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237" y="1326538"/>
            <a:ext cx="4581254" cy="208527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95687" y="3636764"/>
            <a:ext cx="535971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Hiragino Sans GB W3" charset="-122"/>
                <a:ea typeface="Hiragino Sans GB W3" charset="-122"/>
                <a:cs typeface="Hiragino Sans GB W3" charset="-122"/>
              </a:rPr>
              <a:t>canal</a:t>
            </a:r>
            <a:r>
              <a:rPr lang="zh-CN" altLang="en-US" sz="1400" dirty="0">
                <a:latin typeface="Hiragino Sans GB W3" charset="-122"/>
                <a:ea typeface="Hiragino Sans GB W3" charset="-122"/>
                <a:cs typeface="Hiragino Sans GB W3" charset="-122"/>
              </a:rPr>
              <a:t>模拟</a:t>
            </a:r>
            <a:r>
              <a:rPr lang="en-US" altLang="zh-CN" sz="1400" dirty="0" err="1">
                <a:latin typeface="Hiragino Sans GB W3" charset="-122"/>
                <a:ea typeface="Hiragino Sans GB W3" charset="-122"/>
                <a:cs typeface="Hiragino Sans GB W3" charset="-122"/>
              </a:rPr>
              <a:t>mysql</a:t>
            </a:r>
            <a:r>
              <a:rPr lang="en-US" altLang="zh-CN" sz="1400" dirty="0">
                <a:latin typeface="Hiragino Sans GB W3" charset="-122"/>
                <a:ea typeface="Hiragino Sans GB W3" charset="-122"/>
                <a:cs typeface="Hiragino Sans GB W3" charset="-122"/>
              </a:rPr>
              <a:t> slave</a:t>
            </a:r>
            <a:r>
              <a:rPr lang="zh-CN" altLang="en-US" sz="1400" dirty="0">
                <a:latin typeface="Hiragino Sans GB W3" charset="-122"/>
                <a:ea typeface="Hiragino Sans GB W3" charset="-122"/>
                <a:cs typeface="Hiragino Sans GB W3" charset="-122"/>
              </a:rPr>
              <a:t>的交互协议，伪装自己为</a:t>
            </a:r>
            <a:r>
              <a:rPr lang="en-US" altLang="zh-CN" sz="1400" dirty="0" err="1">
                <a:latin typeface="Hiragino Sans GB W3" charset="-122"/>
                <a:ea typeface="Hiragino Sans GB W3" charset="-122"/>
                <a:cs typeface="Hiragino Sans GB W3" charset="-122"/>
              </a:rPr>
              <a:t>mysql</a:t>
            </a:r>
            <a:r>
              <a:rPr lang="en-US" altLang="zh-CN" sz="1400" dirty="0">
                <a:latin typeface="Hiragino Sans GB W3" charset="-122"/>
                <a:ea typeface="Hiragino Sans GB W3" charset="-122"/>
                <a:cs typeface="Hiragino Sans GB W3" charset="-122"/>
              </a:rPr>
              <a:t> slave</a:t>
            </a:r>
            <a:r>
              <a:rPr lang="zh-CN" altLang="en-US" sz="1400" dirty="0">
                <a:latin typeface="Hiragino Sans GB W3" charset="-122"/>
                <a:ea typeface="Hiragino Sans GB W3" charset="-122"/>
                <a:cs typeface="Hiragino Sans GB W3" charset="-122"/>
              </a:rPr>
              <a:t>，向</a:t>
            </a:r>
            <a:r>
              <a:rPr lang="en-US" altLang="zh-CN" sz="1400" dirty="0" err="1">
                <a:latin typeface="Hiragino Sans GB W3" charset="-122"/>
                <a:ea typeface="Hiragino Sans GB W3" charset="-122"/>
                <a:cs typeface="Hiragino Sans GB W3" charset="-122"/>
              </a:rPr>
              <a:t>mysql</a:t>
            </a:r>
            <a:r>
              <a:rPr lang="en-US" altLang="zh-CN" sz="1400" dirty="0">
                <a:latin typeface="Hiragino Sans GB W3" charset="-122"/>
                <a:ea typeface="Hiragino Sans GB W3" charset="-122"/>
                <a:cs typeface="Hiragino Sans GB W3" charset="-122"/>
              </a:rPr>
              <a:t> master</a:t>
            </a:r>
            <a:r>
              <a:rPr lang="zh-CN" altLang="en-US" sz="1400" dirty="0">
                <a:latin typeface="Hiragino Sans GB W3" charset="-122"/>
                <a:ea typeface="Hiragino Sans GB W3" charset="-122"/>
                <a:cs typeface="Hiragino Sans GB W3" charset="-122"/>
              </a:rPr>
              <a:t>发送</a:t>
            </a:r>
            <a:r>
              <a:rPr lang="en-US" altLang="zh-CN" sz="1400" dirty="0">
                <a:latin typeface="Hiragino Sans GB W3" charset="-122"/>
                <a:ea typeface="Hiragino Sans GB W3" charset="-122"/>
                <a:cs typeface="Hiragino Sans GB W3" charset="-122"/>
              </a:rPr>
              <a:t>dump</a:t>
            </a:r>
            <a:r>
              <a:rPr lang="zh-CN" altLang="en-US" sz="1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协议</a:t>
            </a:r>
            <a:endParaRPr lang="en-US" altLang="zh-CN" sz="14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sz="1400" dirty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>
                <a:latin typeface="Hiragino Sans GB W3" charset="-122"/>
                <a:ea typeface="Hiragino Sans GB W3" charset="-122"/>
                <a:cs typeface="Hiragino Sans GB W3" charset="-122"/>
              </a:rPr>
              <a:t>mysql</a:t>
            </a:r>
            <a:r>
              <a:rPr lang="en-US" altLang="zh-CN" sz="1400" dirty="0">
                <a:latin typeface="Hiragino Sans GB W3" charset="-122"/>
                <a:ea typeface="Hiragino Sans GB W3" charset="-122"/>
                <a:cs typeface="Hiragino Sans GB W3" charset="-122"/>
              </a:rPr>
              <a:t> master</a:t>
            </a:r>
            <a:r>
              <a:rPr lang="zh-CN" altLang="en-US" sz="1400" dirty="0">
                <a:latin typeface="Hiragino Sans GB W3" charset="-122"/>
                <a:ea typeface="Hiragino Sans GB W3" charset="-122"/>
                <a:cs typeface="Hiragino Sans GB W3" charset="-122"/>
              </a:rPr>
              <a:t>收到</a:t>
            </a:r>
            <a:r>
              <a:rPr lang="en-US" altLang="zh-CN" sz="1400" dirty="0">
                <a:latin typeface="Hiragino Sans GB W3" charset="-122"/>
                <a:ea typeface="Hiragino Sans GB W3" charset="-122"/>
                <a:cs typeface="Hiragino Sans GB W3" charset="-122"/>
              </a:rPr>
              <a:t>dump</a:t>
            </a:r>
            <a:r>
              <a:rPr lang="zh-CN" altLang="en-US" sz="1400" dirty="0">
                <a:latin typeface="Hiragino Sans GB W3" charset="-122"/>
                <a:ea typeface="Hiragino Sans GB W3" charset="-122"/>
                <a:cs typeface="Hiragino Sans GB W3" charset="-122"/>
              </a:rPr>
              <a:t>请求，开始推送</a:t>
            </a:r>
            <a:r>
              <a:rPr lang="en-US" altLang="zh-CN" sz="1400" dirty="0">
                <a:latin typeface="Hiragino Sans GB W3" charset="-122"/>
                <a:ea typeface="Hiragino Sans GB W3" charset="-122"/>
                <a:cs typeface="Hiragino Sans GB W3" charset="-122"/>
              </a:rPr>
              <a:t>binary log</a:t>
            </a:r>
            <a:r>
              <a:rPr lang="zh-CN" altLang="en-US" sz="1400" dirty="0">
                <a:latin typeface="Hiragino Sans GB W3" charset="-122"/>
                <a:ea typeface="Hiragino Sans GB W3" charset="-122"/>
                <a:cs typeface="Hiragino Sans GB W3" charset="-122"/>
              </a:rPr>
              <a:t>给</a:t>
            </a:r>
            <a:r>
              <a:rPr lang="en-US" altLang="zh-CN" sz="1400" dirty="0">
                <a:latin typeface="Hiragino Sans GB W3" charset="-122"/>
                <a:ea typeface="Hiragino Sans GB W3" charset="-122"/>
                <a:cs typeface="Hiragino Sans GB W3" charset="-122"/>
              </a:rPr>
              <a:t>slave(</a:t>
            </a:r>
            <a:r>
              <a:rPr lang="zh-CN" altLang="en-US" sz="1400" dirty="0">
                <a:latin typeface="Hiragino Sans GB W3" charset="-122"/>
                <a:ea typeface="Hiragino Sans GB W3" charset="-122"/>
                <a:cs typeface="Hiragino Sans GB W3" charset="-122"/>
              </a:rPr>
              <a:t>也就是</a:t>
            </a:r>
            <a:r>
              <a:rPr lang="en-US" altLang="zh-CN" sz="1400" dirty="0">
                <a:latin typeface="Hiragino Sans GB W3" charset="-122"/>
                <a:ea typeface="Hiragino Sans GB W3" charset="-122"/>
                <a:cs typeface="Hiragino Sans GB W3" charset="-122"/>
              </a:rPr>
              <a:t>canal</a:t>
            </a:r>
            <a:r>
              <a:rPr lang="en-US" altLang="zh-CN" sz="1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400" dirty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Hiragino Sans GB W3" charset="-122"/>
                <a:ea typeface="Hiragino Sans GB W3" charset="-122"/>
                <a:cs typeface="Hiragino Sans GB W3" charset="-122"/>
              </a:rPr>
              <a:t>canal</a:t>
            </a:r>
            <a:r>
              <a:rPr lang="zh-CN" altLang="en-US" sz="1400" dirty="0">
                <a:latin typeface="Hiragino Sans GB W3" charset="-122"/>
                <a:ea typeface="Hiragino Sans GB W3" charset="-122"/>
                <a:cs typeface="Hiragino Sans GB W3" charset="-122"/>
              </a:rPr>
              <a:t>解析</a:t>
            </a:r>
            <a:r>
              <a:rPr lang="en-US" altLang="zh-CN" sz="1400" dirty="0">
                <a:latin typeface="Hiragino Sans GB W3" charset="-122"/>
                <a:ea typeface="Hiragino Sans GB W3" charset="-122"/>
                <a:cs typeface="Hiragino Sans GB W3" charset="-122"/>
              </a:rPr>
              <a:t>binary log</a:t>
            </a:r>
            <a:r>
              <a:rPr lang="zh-CN" altLang="en-US" sz="1400" dirty="0">
                <a:latin typeface="Hiragino Sans GB W3" charset="-122"/>
                <a:ea typeface="Hiragino Sans GB W3" charset="-122"/>
                <a:cs typeface="Hiragino Sans GB W3" charset="-122"/>
              </a:rPr>
              <a:t>对象</a:t>
            </a:r>
            <a:r>
              <a:rPr lang="en-US" altLang="zh-CN" sz="1400" dirty="0">
                <a:latin typeface="Hiragino Sans GB W3" charset="-122"/>
                <a:ea typeface="Hiragino Sans GB W3" charset="-122"/>
                <a:cs typeface="Hiragino Sans GB W3" charset="-122"/>
              </a:rPr>
              <a:t>(</a:t>
            </a:r>
            <a:r>
              <a:rPr lang="zh-CN" altLang="en-US" sz="1400" dirty="0">
                <a:latin typeface="Hiragino Sans GB W3" charset="-122"/>
                <a:ea typeface="Hiragino Sans GB W3" charset="-122"/>
                <a:cs typeface="Hiragino Sans GB W3" charset="-122"/>
              </a:rPr>
              <a:t>原始为</a:t>
            </a:r>
            <a:r>
              <a:rPr lang="en-US" altLang="zh-CN" sz="1400" dirty="0">
                <a:latin typeface="Hiragino Sans GB W3" charset="-122"/>
                <a:ea typeface="Hiragino Sans GB W3" charset="-122"/>
                <a:cs typeface="Hiragino Sans GB W3" charset="-122"/>
              </a:rPr>
              <a:t>byte</a:t>
            </a:r>
            <a:r>
              <a:rPr lang="zh-CN" altLang="en-US" sz="1400" dirty="0">
                <a:latin typeface="Hiragino Sans GB W3" charset="-122"/>
                <a:ea typeface="Hiragino Sans GB W3" charset="-122"/>
                <a:cs typeface="Hiragino Sans GB W3" charset="-122"/>
              </a:rPr>
              <a:t>流</a:t>
            </a:r>
            <a:r>
              <a:rPr lang="en-US" altLang="zh-CN" sz="1400" dirty="0"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4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7" y="642382"/>
            <a:ext cx="5549900" cy="60071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06087" y="273050"/>
            <a:ext cx="4240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show binlog events in 'mysql-bin.000008'\G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48400" y="736600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dirty="0" smtClean="0"/>
              <a:t>{</a:t>
            </a:r>
            <a:br>
              <a:rPr lang="pl-PL" altLang="zh-CN" dirty="0" smtClean="0"/>
            </a:br>
            <a:r>
              <a:rPr lang="pl-PL" altLang="zh-CN" dirty="0" smtClean="0"/>
              <a:t>    </a:t>
            </a:r>
            <a:r>
              <a:rPr lang="pl-PL" altLang="zh-CN" b="1" dirty="0" smtClean="0"/>
              <a:t>"</a:t>
            </a:r>
            <a:r>
              <a:rPr lang="pl-PL" altLang="zh-CN" b="1" dirty="0" err="1" smtClean="0"/>
              <a:t>sourceType</a:t>
            </a:r>
            <a:r>
              <a:rPr lang="pl-PL" altLang="zh-CN" b="1" dirty="0" smtClean="0"/>
              <a:t>"</a:t>
            </a:r>
            <a:r>
              <a:rPr lang="pl-PL" altLang="zh-CN" dirty="0" smtClean="0"/>
              <a:t>:</a:t>
            </a:r>
            <a:r>
              <a:rPr lang="pl-PL" altLang="zh-CN" b="1" dirty="0" smtClean="0"/>
              <a:t>"MYSQL"</a:t>
            </a:r>
            <a:r>
              <a:rPr lang="pl-PL" altLang="zh-CN" dirty="0" smtClean="0"/>
              <a:t>,</a:t>
            </a:r>
            <a:br>
              <a:rPr lang="pl-PL" altLang="zh-CN" dirty="0" smtClean="0"/>
            </a:br>
            <a:r>
              <a:rPr lang="pl-PL" altLang="zh-CN" dirty="0" smtClean="0"/>
              <a:t>    </a:t>
            </a:r>
            <a:r>
              <a:rPr lang="pl-PL" altLang="zh-CN" b="1" dirty="0" smtClean="0"/>
              <a:t>"port"</a:t>
            </a:r>
            <a:r>
              <a:rPr lang="pl-PL" altLang="zh-CN" dirty="0" smtClean="0"/>
              <a:t>:</a:t>
            </a:r>
            <a:r>
              <a:rPr lang="pl-PL" altLang="zh-CN" b="1" dirty="0" smtClean="0"/>
              <a:t>"3306"</a:t>
            </a:r>
            <a:r>
              <a:rPr lang="pl-PL" altLang="zh-CN" dirty="0" smtClean="0"/>
              <a:t>,</a:t>
            </a:r>
            <a:br>
              <a:rPr lang="pl-PL" altLang="zh-CN" dirty="0" smtClean="0"/>
            </a:br>
            <a:r>
              <a:rPr lang="pl-PL" altLang="zh-CN" dirty="0" smtClean="0"/>
              <a:t>    </a:t>
            </a:r>
            <a:r>
              <a:rPr lang="pl-PL" altLang="zh-CN" b="1" dirty="0" smtClean="0"/>
              <a:t>"</a:t>
            </a:r>
            <a:r>
              <a:rPr lang="pl-PL" altLang="zh-CN" b="1" dirty="0" err="1" smtClean="0"/>
              <a:t>dbName</a:t>
            </a:r>
            <a:r>
              <a:rPr lang="pl-PL" altLang="zh-CN" b="1" dirty="0" smtClean="0"/>
              <a:t>"</a:t>
            </a:r>
            <a:r>
              <a:rPr lang="pl-PL" altLang="zh-CN" dirty="0" smtClean="0"/>
              <a:t>:</a:t>
            </a:r>
            <a:r>
              <a:rPr lang="pl-PL" altLang="zh-CN" b="1" dirty="0" smtClean="0"/>
              <a:t>"</a:t>
            </a:r>
            <a:r>
              <a:rPr lang="pl-PL" altLang="zh-CN" b="1" dirty="0" err="1" smtClean="0"/>
              <a:t>daxiang-general</a:t>
            </a:r>
            <a:r>
              <a:rPr lang="pl-PL" altLang="zh-CN" b="1" dirty="0" smtClean="0"/>
              <a:t>"</a:t>
            </a:r>
            <a:r>
              <a:rPr lang="pl-PL" altLang="zh-CN" dirty="0" smtClean="0"/>
              <a:t>,</a:t>
            </a:r>
            <a:br>
              <a:rPr lang="pl-PL" altLang="zh-CN" dirty="0" smtClean="0"/>
            </a:br>
            <a:r>
              <a:rPr lang="pl-PL" altLang="zh-CN" dirty="0" smtClean="0"/>
              <a:t>    </a:t>
            </a:r>
            <a:r>
              <a:rPr lang="pl-PL" altLang="zh-CN" b="1" dirty="0" smtClean="0"/>
              <a:t>"ip"</a:t>
            </a:r>
            <a:r>
              <a:rPr lang="pl-PL" altLang="zh-CN" dirty="0" smtClean="0"/>
              <a:t>:</a:t>
            </a:r>
            <a:r>
              <a:rPr lang="pl-PL" altLang="zh-CN" b="1" dirty="0" smtClean="0"/>
              <a:t>"10.0.31.180"</a:t>
            </a:r>
            <a:r>
              <a:rPr lang="pl-PL" altLang="zh-CN" dirty="0" smtClean="0"/>
              <a:t>,</a:t>
            </a:r>
            <a:br>
              <a:rPr lang="pl-PL" altLang="zh-CN" dirty="0" smtClean="0"/>
            </a:br>
            <a:r>
              <a:rPr lang="pl-PL" altLang="zh-CN" dirty="0" smtClean="0"/>
              <a:t>    </a:t>
            </a:r>
            <a:r>
              <a:rPr lang="pl-PL" altLang="zh-CN" b="1" dirty="0" smtClean="0"/>
              <a:t>"</a:t>
            </a:r>
            <a:r>
              <a:rPr lang="pl-PL" altLang="zh-CN" b="1" dirty="0" err="1" smtClean="0"/>
              <a:t>afterRow</a:t>
            </a:r>
            <a:r>
              <a:rPr lang="pl-PL" altLang="zh-CN" b="1" dirty="0" smtClean="0"/>
              <a:t>"</a:t>
            </a:r>
            <a:r>
              <a:rPr lang="pl-PL" altLang="zh-CN" dirty="0" smtClean="0"/>
              <a:t>:{</a:t>
            </a:r>
            <a:br>
              <a:rPr lang="pl-PL" altLang="zh-CN" dirty="0" smtClean="0"/>
            </a:br>
            <a:r>
              <a:rPr lang="pl-PL" altLang="zh-CN" dirty="0" smtClean="0"/>
              <a:t>        </a:t>
            </a:r>
            <a:r>
              <a:rPr lang="pl-PL" altLang="zh-CN" b="1" dirty="0" smtClean="0"/>
              <a:t>"id"</a:t>
            </a:r>
            <a:r>
              <a:rPr lang="pl-PL" altLang="zh-CN" dirty="0" smtClean="0"/>
              <a:t>:</a:t>
            </a:r>
            <a:r>
              <a:rPr lang="pl-PL" altLang="zh-CN" b="1" dirty="0" smtClean="0"/>
              <a:t>"1"</a:t>
            </a:r>
            <a:r>
              <a:rPr lang="pl-PL" altLang="zh-CN" dirty="0" smtClean="0"/>
              <a:t>,</a:t>
            </a:r>
            <a:br>
              <a:rPr lang="pl-PL" altLang="zh-CN" dirty="0" smtClean="0"/>
            </a:br>
            <a:r>
              <a:rPr lang="pl-PL" altLang="zh-CN" dirty="0" smtClean="0"/>
              <a:t>        </a:t>
            </a:r>
            <a:r>
              <a:rPr lang="pl-PL" altLang="zh-CN" b="1" dirty="0" smtClean="0"/>
              <a:t>"video_base_id"</a:t>
            </a:r>
            <a:r>
              <a:rPr lang="pl-PL" altLang="zh-CN" dirty="0" smtClean="0"/>
              <a:t>:</a:t>
            </a:r>
            <a:r>
              <a:rPr lang="pl-PL" altLang="zh-CN" b="1" dirty="0" smtClean="0"/>
              <a:t>"v2170228015154176"</a:t>
            </a:r>
            <a:r>
              <a:rPr lang="pl-PL" altLang="zh-CN" dirty="0" smtClean="0"/>
              <a:t>,</a:t>
            </a:r>
            <a:br>
              <a:rPr lang="pl-PL" altLang="zh-CN" dirty="0" smtClean="0"/>
            </a:br>
            <a:r>
              <a:rPr lang="pl-PL" altLang="zh-CN" dirty="0" smtClean="0"/>
              <a:t>        </a:t>
            </a:r>
            <a:r>
              <a:rPr lang="pl-PL" altLang="zh-CN" b="1" dirty="0" smtClean="0"/>
              <a:t>"</a:t>
            </a:r>
            <a:r>
              <a:rPr lang="pl-PL" altLang="zh-CN" b="1" dirty="0" err="1" smtClean="0"/>
              <a:t>name</a:t>
            </a:r>
            <a:r>
              <a:rPr lang="pl-PL" altLang="zh-CN" b="1" dirty="0" smtClean="0"/>
              <a:t>"</a:t>
            </a:r>
            <a:r>
              <a:rPr lang="pl-PL" altLang="zh-CN" dirty="0" smtClean="0"/>
              <a:t>:</a:t>
            </a:r>
            <a:r>
              <a:rPr lang="pl-PL" altLang="zh-CN" b="1" dirty="0" smtClean="0"/>
              <a:t>"</a:t>
            </a:r>
            <a:r>
              <a:rPr lang="zh-CN" altLang="pl-PL" b="1" dirty="0" smtClean="0"/>
              <a:t>会计刺客</a:t>
            </a:r>
            <a:r>
              <a:rPr lang="pl-PL" altLang="zh-CN" b="1" dirty="0" smtClean="0"/>
              <a:t>15"</a:t>
            </a:r>
            <a:r>
              <a:rPr lang="pl-PL" altLang="zh-CN" dirty="0" smtClean="0"/>
              <a:t/>
            </a:r>
            <a:br>
              <a:rPr lang="pl-PL" altLang="zh-CN" dirty="0" smtClean="0"/>
            </a:br>
            <a:r>
              <a:rPr lang="pl-PL" altLang="zh-CN" dirty="0" smtClean="0"/>
              <a:t>    },</a:t>
            </a:r>
            <a:br>
              <a:rPr lang="pl-PL" altLang="zh-CN" dirty="0" smtClean="0"/>
            </a:br>
            <a:r>
              <a:rPr lang="pl-PL" altLang="zh-CN" dirty="0" smtClean="0"/>
              <a:t>    </a:t>
            </a:r>
            <a:r>
              <a:rPr lang="pl-PL" altLang="zh-CN" b="1" dirty="0" smtClean="0"/>
              <a:t>"</a:t>
            </a:r>
            <a:r>
              <a:rPr lang="pl-PL" altLang="zh-CN" b="1" dirty="0" err="1" smtClean="0"/>
              <a:t>eventType</a:t>
            </a:r>
            <a:r>
              <a:rPr lang="pl-PL" altLang="zh-CN" b="1" dirty="0" smtClean="0"/>
              <a:t>"</a:t>
            </a:r>
            <a:r>
              <a:rPr lang="pl-PL" altLang="zh-CN" dirty="0" smtClean="0"/>
              <a:t>:</a:t>
            </a:r>
            <a:r>
              <a:rPr lang="pl-PL" altLang="zh-CN" b="1" dirty="0" smtClean="0"/>
              <a:t>"UPDATE"</a:t>
            </a:r>
            <a:r>
              <a:rPr lang="pl-PL" altLang="zh-CN" dirty="0" smtClean="0"/>
              <a:t>,</a:t>
            </a:r>
            <a:br>
              <a:rPr lang="pl-PL" altLang="zh-CN" dirty="0" smtClean="0"/>
            </a:br>
            <a:r>
              <a:rPr lang="pl-PL" altLang="zh-CN" dirty="0" smtClean="0"/>
              <a:t>    </a:t>
            </a:r>
            <a:r>
              <a:rPr lang="pl-PL" altLang="zh-CN" b="1" dirty="0" smtClean="0"/>
              <a:t>"</a:t>
            </a:r>
            <a:r>
              <a:rPr lang="pl-PL" altLang="zh-CN" b="1" dirty="0" err="1" smtClean="0"/>
              <a:t>isDdl</a:t>
            </a:r>
            <a:r>
              <a:rPr lang="pl-PL" altLang="zh-CN" b="1" dirty="0" smtClean="0"/>
              <a:t>"</a:t>
            </a:r>
            <a:r>
              <a:rPr lang="pl-PL" altLang="zh-CN" dirty="0" smtClean="0"/>
              <a:t>:</a:t>
            </a:r>
            <a:r>
              <a:rPr lang="pl-PL" altLang="zh-CN" b="1" dirty="0" smtClean="0"/>
              <a:t>"</a:t>
            </a:r>
            <a:r>
              <a:rPr lang="pl-PL" altLang="zh-CN" b="1" dirty="0" err="1" smtClean="0"/>
              <a:t>false</a:t>
            </a:r>
            <a:r>
              <a:rPr lang="pl-PL" altLang="zh-CN" b="1" dirty="0" smtClean="0"/>
              <a:t>"</a:t>
            </a:r>
            <a:r>
              <a:rPr lang="pl-PL" altLang="zh-CN" dirty="0" smtClean="0"/>
              <a:t>,</a:t>
            </a:r>
            <a:br>
              <a:rPr lang="pl-PL" altLang="zh-CN" dirty="0" smtClean="0"/>
            </a:br>
            <a:r>
              <a:rPr lang="pl-PL" altLang="zh-CN" dirty="0" smtClean="0"/>
              <a:t>    </a:t>
            </a:r>
            <a:r>
              <a:rPr lang="pl-PL" altLang="zh-CN" b="1" dirty="0" smtClean="0"/>
              <a:t>"</a:t>
            </a:r>
            <a:r>
              <a:rPr lang="pl-PL" altLang="zh-CN" b="1" dirty="0" err="1" smtClean="0"/>
              <a:t>tableName</a:t>
            </a:r>
            <a:r>
              <a:rPr lang="pl-PL" altLang="zh-CN" b="1" dirty="0" smtClean="0"/>
              <a:t>"</a:t>
            </a:r>
            <a:r>
              <a:rPr lang="pl-PL" altLang="zh-CN" dirty="0" smtClean="0"/>
              <a:t>:</a:t>
            </a:r>
            <a:r>
              <a:rPr lang="pl-PL" altLang="zh-CN" b="1" dirty="0" smtClean="0"/>
              <a:t>"</a:t>
            </a:r>
            <a:r>
              <a:rPr lang="pl-PL" altLang="zh-CN" b="1" dirty="0" err="1" smtClean="0"/>
              <a:t>v_video_base</a:t>
            </a:r>
            <a:r>
              <a:rPr lang="pl-PL" altLang="zh-CN" b="1" dirty="0" smtClean="0"/>
              <a:t>"</a:t>
            </a:r>
            <a:r>
              <a:rPr lang="pl-PL" altLang="zh-CN" dirty="0" smtClean="0"/>
              <a:t>,</a:t>
            </a:r>
            <a:br>
              <a:rPr lang="pl-PL" altLang="zh-CN" dirty="0" smtClean="0"/>
            </a:br>
            <a:r>
              <a:rPr lang="pl-PL" altLang="zh-CN" dirty="0" smtClean="0"/>
              <a:t>    </a:t>
            </a:r>
            <a:r>
              <a:rPr lang="pl-PL" altLang="zh-CN" b="1" dirty="0" smtClean="0"/>
              <a:t>"executeTime"</a:t>
            </a:r>
            <a:r>
              <a:rPr lang="pl-PL" altLang="zh-CN" dirty="0" smtClean="0"/>
              <a:t>:</a:t>
            </a:r>
            <a:r>
              <a:rPr lang="pl-PL" altLang="zh-CN" b="1" dirty="0" smtClean="0"/>
              <a:t>"1509343116000"</a:t>
            </a:r>
            <a:r>
              <a:rPr lang="pl-PL" altLang="zh-CN" dirty="0" smtClean="0"/>
              <a:t>,</a:t>
            </a:r>
            <a:br>
              <a:rPr lang="pl-PL" altLang="zh-CN" dirty="0" smtClean="0"/>
            </a:br>
            <a:r>
              <a:rPr lang="pl-PL" altLang="zh-CN" dirty="0" smtClean="0"/>
              <a:t>    </a:t>
            </a:r>
            <a:r>
              <a:rPr lang="pl-PL" altLang="zh-CN" b="1" dirty="0" smtClean="0"/>
              <a:t>"</a:t>
            </a:r>
            <a:r>
              <a:rPr lang="pl-PL" altLang="zh-CN" b="1" dirty="0" err="1" smtClean="0"/>
              <a:t>beforeRow</a:t>
            </a:r>
            <a:r>
              <a:rPr lang="pl-PL" altLang="zh-CN" b="1" dirty="0" smtClean="0"/>
              <a:t>"</a:t>
            </a:r>
            <a:r>
              <a:rPr lang="pl-PL" altLang="zh-CN" dirty="0" smtClean="0"/>
              <a:t>:{</a:t>
            </a:r>
            <a:br>
              <a:rPr lang="pl-PL" altLang="zh-CN" dirty="0" smtClean="0"/>
            </a:br>
            <a:r>
              <a:rPr lang="pl-PL" altLang="zh-CN" dirty="0" smtClean="0"/>
              <a:t>        </a:t>
            </a:r>
            <a:r>
              <a:rPr lang="pl-PL" altLang="zh-CN" b="1" dirty="0" smtClean="0"/>
              <a:t>"id"</a:t>
            </a:r>
            <a:r>
              <a:rPr lang="pl-PL" altLang="zh-CN" dirty="0" smtClean="0"/>
              <a:t>:</a:t>
            </a:r>
            <a:r>
              <a:rPr lang="pl-PL" altLang="zh-CN" b="1" dirty="0" smtClean="0"/>
              <a:t>"1"</a:t>
            </a:r>
            <a:r>
              <a:rPr lang="pl-PL" altLang="zh-CN" dirty="0" smtClean="0"/>
              <a:t>,</a:t>
            </a:r>
            <a:br>
              <a:rPr lang="pl-PL" altLang="zh-CN" dirty="0" smtClean="0"/>
            </a:br>
            <a:r>
              <a:rPr lang="pl-PL" altLang="zh-CN" dirty="0" smtClean="0"/>
              <a:t>        </a:t>
            </a:r>
            <a:r>
              <a:rPr lang="pl-PL" altLang="zh-CN" b="1" dirty="0" smtClean="0"/>
              <a:t>"video_base_id"</a:t>
            </a:r>
            <a:r>
              <a:rPr lang="pl-PL" altLang="zh-CN" dirty="0" smtClean="0"/>
              <a:t>:</a:t>
            </a:r>
            <a:r>
              <a:rPr lang="pl-PL" altLang="zh-CN" b="1" dirty="0" smtClean="0"/>
              <a:t>"v2170228015154176"</a:t>
            </a:r>
            <a:r>
              <a:rPr lang="pl-PL" altLang="zh-CN" dirty="0" smtClean="0"/>
              <a:t>,</a:t>
            </a:r>
            <a:br>
              <a:rPr lang="pl-PL" altLang="zh-CN" dirty="0" smtClean="0"/>
            </a:br>
            <a:r>
              <a:rPr lang="pl-PL" altLang="zh-CN" dirty="0" smtClean="0"/>
              <a:t>        </a:t>
            </a:r>
            <a:r>
              <a:rPr lang="pl-PL" altLang="zh-CN" b="1" dirty="0" smtClean="0"/>
              <a:t>"</a:t>
            </a:r>
            <a:r>
              <a:rPr lang="pl-PL" altLang="zh-CN" b="1" dirty="0" err="1" smtClean="0"/>
              <a:t>name</a:t>
            </a:r>
            <a:r>
              <a:rPr lang="pl-PL" altLang="zh-CN" b="1" dirty="0" smtClean="0"/>
              <a:t>"</a:t>
            </a:r>
            <a:r>
              <a:rPr lang="pl-PL" altLang="zh-CN" dirty="0" smtClean="0"/>
              <a:t>:</a:t>
            </a:r>
            <a:r>
              <a:rPr lang="pl-PL" altLang="zh-CN" b="1" dirty="0" smtClean="0"/>
              <a:t>"</a:t>
            </a:r>
            <a:r>
              <a:rPr lang="zh-CN" altLang="pl-PL" b="1" dirty="0" smtClean="0"/>
              <a:t>会计刺客</a:t>
            </a:r>
            <a:r>
              <a:rPr lang="pl-PL" altLang="zh-CN" b="1" dirty="0" smtClean="0"/>
              <a:t>14"</a:t>
            </a:r>
            <a:r>
              <a:rPr lang="pl-PL" altLang="zh-CN" dirty="0" smtClean="0"/>
              <a:t/>
            </a:r>
            <a:br>
              <a:rPr lang="pl-PL" altLang="zh-CN" dirty="0" smtClean="0"/>
            </a:br>
            <a:r>
              <a:rPr lang="pl-PL" altLang="zh-CN" dirty="0" smtClean="0"/>
              <a:t>    }</a:t>
            </a:r>
            <a:br>
              <a:rPr lang="pl-PL" altLang="zh-CN" dirty="0" smtClean="0"/>
            </a:br>
            <a:r>
              <a:rPr lang="pl-PL" altLang="zh-CN" dirty="0" smtClean="0"/>
              <a:t>}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248400" y="27305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Canal</a:t>
            </a:r>
            <a:r>
              <a:rPr kumimoji="1" lang="zh-CN" altLang="en-US" dirty="0" smtClean="0"/>
              <a:t>解析</a:t>
            </a:r>
            <a:r>
              <a:rPr kumimoji="1" lang="en-US" altLang="zh-CN" dirty="0" err="1" smtClean="0"/>
              <a:t>binlog</a:t>
            </a:r>
            <a:r>
              <a:rPr kumimoji="1" lang="zh-CN" altLang="en-US" dirty="0" smtClean="0"/>
              <a:t>格式，并构造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格式发送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8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161317"/>
            <a:ext cx="10364451" cy="689583"/>
          </a:xfrm>
        </p:spPr>
        <p:txBody>
          <a:bodyPr/>
          <a:lstStyle/>
          <a:p>
            <a:r>
              <a:rPr kumimoji="1" lang="en-US" altLang="zh-CN" cap="none" dirty="0" smtClean="0"/>
              <a:t>Apache Flume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244600"/>
            <a:ext cx="4584700" cy="1866900"/>
          </a:xfrm>
        </p:spPr>
      </p:pic>
      <p:sp>
        <p:nvSpPr>
          <p:cNvPr id="5" name="文本框 4"/>
          <p:cNvSpPr txBox="1"/>
          <p:nvPr/>
        </p:nvSpPr>
        <p:spPr>
          <a:xfrm>
            <a:off x="913774" y="3505200"/>
            <a:ext cx="45847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Source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sz="1400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kafka</a:t>
            </a:r>
            <a:r>
              <a:rPr kumimoji="1" lang="en-US" altLang="zh-CN" sz="1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, </a:t>
            </a:r>
            <a:r>
              <a:rPr kumimoji="1" lang="en-US" altLang="zh-CN" sz="1400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taildir</a:t>
            </a:r>
            <a:r>
              <a:rPr kumimoji="1" lang="en-US" altLang="zh-CN" sz="1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, spooling directory </a:t>
            </a:r>
            <a:r>
              <a:rPr kumimoji="1" lang="mr-IN" altLang="zh-CN" sz="1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…</a:t>
            </a:r>
            <a:endParaRPr kumimoji="1" lang="en-US" altLang="zh-CN" sz="14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Channel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sz="1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Memory , </a:t>
            </a:r>
            <a:r>
              <a:rPr kumimoji="1" lang="en-US" altLang="zh-CN" sz="1400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kafka</a:t>
            </a:r>
            <a:r>
              <a:rPr kumimoji="1" lang="en-US" altLang="zh-CN" sz="1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, file </a:t>
            </a:r>
            <a:r>
              <a:rPr kumimoji="1" lang="mr-IN" altLang="zh-CN" sz="1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…</a:t>
            </a:r>
            <a:r>
              <a:rPr kumimoji="1" lang="en-US" altLang="zh-CN" sz="1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Sink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1400" dirty="0">
                <a:latin typeface="Hiragino Sans GB W3" charset="-122"/>
                <a:ea typeface="Hiragino Sans GB W3" charset="-122"/>
                <a:cs typeface="Hiragino Sans GB W3" charset="-122"/>
              </a:rPr>
              <a:t>HDFS, </a:t>
            </a:r>
            <a:r>
              <a:rPr lang="en-US" altLang="zh-CN" sz="1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Logger, </a:t>
            </a:r>
            <a:r>
              <a:rPr lang="en-US" altLang="zh-CN" sz="1400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kafka</a:t>
            </a:r>
            <a:r>
              <a:rPr lang="en-US" altLang="zh-CN" sz="1400" dirty="0">
                <a:latin typeface="Hiragino Sans GB W3" charset="-122"/>
                <a:ea typeface="Hiragino Sans GB W3" charset="-122"/>
                <a:cs typeface="Hiragino Sans GB W3" charset="-122"/>
              </a:rPr>
              <a:t>, Elastic search</a:t>
            </a:r>
            <a:r>
              <a:rPr lang="mr-IN" altLang="zh-CN" sz="1400" dirty="0">
                <a:latin typeface="Hiragino Sans GB W3" charset="-122"/>
                <a:ea typeface="Hiragino Sans GB W3" charset="-122"/>
                <a:cs typeface="Hiragino Sans GB W3" charset="-122"/>
              </a:rPr>
              <a:t>…</a:t>
            </a:r>
            <a:endParaRPr lang="en-US" altLang="zh-CN" sz="1400" dirty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285750" indent="-285750">
              <a:buFont typeface="Arial" charset="0"/>
              <a:buChar char="•"/>
            </a:pP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399" y="899341"/>
            <a:ext cx="4211034" cy="207245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56399" y="2959100"/>
            <a:ext cx="452182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# </a:t>
            </a:r>
            <a:r>
              <a:rPr lang="zh-CN" altLang="nb-NO" sz="1000" dirty="0">
                <a:latin typeface="Hiragino Sans GB W3" charset="-122"/>
                <a:ea typeface="Hiragino Sans GB W3" charset="-122"/>
                <a:cs typeface="Hiragino Sans GB W3" charset="-122"/>
              </a:rPr>
              <a:t>配置一个</a:t>
            </a:r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agent</a:t>
            </a:r>
            <a:r>
              <a:rPr lang="zh-CN" altLang="nb-NO" sz="1000" dirty="0">
                <a:latin typeface="Hiragino Sans GB W3" charset="-122"/>
                <a:ea typeface="Hiragino Sans GB W3" charset="-122"/>
                <a:cs typeface="Hiragino Sans GB W3" charset="-122"/>
              </a:rPr>
              <a:t>，名称为</a:t>
            </a:r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a1</a:t>
            </a:r>
            <a:r>
              <a:rPr lang="zh-CN" altLang="nb-NO" sz="1000" dirty="0">
                <a:latin typeface="Hiragino Sans GB W3" charset="-122"/>
                <a:ea typeface="Hiragino Sans GB W3" charset="-122"/>
                <a:cs typeface="Hiragino Sans GB W3" charset="-122"/>
              </a:rPr>
              <a:t>，</a:t>
            </a:r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Source</a:t>
            </a:r>
            <a:r>
              <a:rPr lang="zh-CN" altLang="nb-NO" sz="1000" dirty="0">
                <a:latin typeface="Hiragino Sans GB W3" charset="-122"/>
                <a:ea typeface="Hiragino Sans GB W3" charset="-122"/>
                <a:cs typeface="Hiragino Sans GB W3" charset="-122"/>
              </a:rPr>
              <a:t>、</a:t>
            </a:r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Channel</a:t>
            </a:r>
            <a:r>
              <a:rPr lang="zh-CN" altLang="nb-NO" sz="1000" dirty="0">
                <a:latin typeface="Hiragino Sans GB W3" charset="-122"/>
                <a:ea typeface="Hiragino Sans GB W3" charset="-122"/>
                <a:cs typeface="Hiragino Sans GB W3" charset="-122"/>
              </a:rPr>
              <a:t>、</a:t>
            </a:r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Sink</a:t>
            </a:r>
            <a:r>
              <a:rPr lang="zh-CN" altLang="nb-NO" sz="1000" dirty="0">
                <a:latin typeface="Hiragino Sans GB W3" charset="-122"/>
                <a:ea typeface="Hiragino Sans GB W3" charset="-122"/>
                <a:cs typeface="Hiragino Sans GB W3" charset="-122"/>
              </a:rPr>
              <a:t>分别只有</a:t>
            </a:r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1</a:t>
            </a:r>
            <a:r>
              <a:rPr lang="zh-CN" altLang="nb-NO" sz="1000" dirty="0">
                <a:latin typeface="Hiragino Sans GB W3" charset="-122"/>
                <a:ea typeface="Hiragino Sans GB W3" charset="-122"/>
                <a:cs typeface="Hiragino Sans GB W3" charset="-122"/>
              </a:rPr>
              <a:t>个  </a:t>
            </a:r>
            <a:endParaRPr lang="nb-NO" altLang="zh-CN" sz="1000" dirty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a1.sources = r1  </a:t>
            </a:r>
          </a:p>
          <a:p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a1.sinks = k1  </a:t>
            </a:r>
          </a:p>
          <a:p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a1.channels = c1  </a:t>
            </a:r>
          </a:p>
          <a:p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# </a:t>
            </a:r>
            <a:r>
              <a:rPr lang="zh-CN" altLang="nb-NO" sz="1000" dirty="0">
                <a:latin typeface="Hiragino Sans GB W3" charset="-122"/>
                <a:ea typeface="Hiragino Sans GB W3" charset="-122"/>
                <a:cs typeface="Hiragino Sans GB W3" charset="-122"/>
              </a:rPr>
              <a:t>配置</a:t>
            </a:r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Source</a:t>
            </a:r>
            <a:r>
              <a:rPr lang="zh-CN" altLang="nb-NO" sz="1000" dirty="0">
                <a:latin typeface="Hiragino Sans GB W3" charset="-122"/>
                <a:ea typeface="Hiragino Sans GB W3" charset="-122"/>
                <a:cs typeface="Hiragino Sans GB W3" charset="-122"/>
              </a:rPr>
              <a:t>，类型为</a:t>
            </a:r>
            <a:r>
              <a:rPr lang="nb-NO" altLang="zh-CN" sz="1000" dirty="0" err="1">
                <a:latin typeface="Hiragino Sans GB W3" charset="-122"/>
                <a:ea typeface="Hiragino Sans GB W3" charset="-122"/>
                <a:cs typeface="Hiragino Sans GB W3" charset="-122"/>
              </a:rPr>
              <a:t>netcat</a:t>
            </a:r>
            <a:r>
              <a:rPr lang="zh-CN" altLang="nb-NO" sz="1000" dirty="0">
                <a:latin typeface="Hiragino Sans GB W3" charset="-122"/>
                <a:ea typeface="Hiragino Sans GB W3" charset="-122"/>
                <a:cs typeface="Hiragino Sans GB W3" charset="-122"/>
              </a:rPr>
              <a:t>，监听本机的</a:t>
            </a:r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44444</a:t>
            </a:r>
            <a:r>
              <a:rPr lang="zh-CN" altLang="nb-NO" sz="1000" dirty="0">
                <a:latin typeface="Hiragino Sans GB W3" charset="-122"/>
                <a:ea typeface="Hiragino Sans GB W3" charset="-122"/>
                <a:cs typeface="Hiragino Sans GB W3" charset="-122"/>
              </a:rPr>
              <a:t>端口  </a:t>
            </a:r>
            <a:endParaRPr lang="nb-NO" altLang="zh-CN" sz="1000" dirty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a1.sources.r1.type = </a:t>
            </a:r>
            <a:r>
              <a:rPr lang="nb-NO" altLang="zh-CN" sz="1000" dirty="0" err="1">
                <a:latin typeface="Hiragino Sans GB W3" charset="-122"/>
                <a:ea typeface="Hiragino Sans GB W3" charset="-122"/>
                <a:cs typeface="Hiragino Sans GB W3" charset="-122"/>
              </a:rPr>
              <a:t>netcat</a:t>
            </a:r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  </a:t>
            </a:r>
          </a:p>
          <a:p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a1.sources.r1.bind = </a:t>
            </a:r>
            <a:r>
              <a:rPr lang="nb-NO" altLang="zh-CN" sz="1000" dirty="0" err="1">
                <a:latin typeface="Hiragino Sans GB W3" charset="-122"/>
                <a:ea typeface="Hiragino Sans GB W3" charset="-122"/>
                <a:cs typeface="Hiragino Sans GB W3" charset="-122"/>
              </a:rPr>
              <a:t>localhost</a:t>
            </a:r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  </a:t>
            </a:r>
          </a:p>
          <a:p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a1.sources.r1.port = 44444  </a:t>
            </a:r>
          </a:p>
          <a:p>
            <a:endParaRPr lang="nb-NO" altLang="zh-CN" sz="10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lang="nb-NO" altLang="zh-CN" sz="1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# </a:t>
            </a:r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sink1 </a:t>
            </a:r>
            <a:r>
              <a:rPr lang="zh-CN" altLang="nb-NO" sz="1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配置</a:t>
            </a:r>
            <a:endParaRPr lang="en-US" altLang="zh-CN" sz="10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lang="nb-NO" altLang="zh-CN" sz="1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a3.sinks.kafka1.type </a:t>
            </a:r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= </a:t>
            </a:r>
            <a:r>
              <a:rPr lang="nb-NO" altLang="zh-CN" sz="1000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org.apache.flume.sink.kafka.KafkaSink</a:t>
            </a:r>
            <a:endParaRPr lang="nb-NO" altLang="zh-CN" sz="10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lang="nb-NO" altLang="zh-CN" sz="1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a3.sinks.kafka1.brokerList=localhost:9092</a:t>
            </a:r>
          </a:p>
          <a:p>
            <a:r>
              <a:rPr lang="nb-NO" altLang="zh-CN" sz="1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a3.sinks.kafka1.topic=</a:t>
            </a:r>
            <a:r>
              <a:rPr lang="nb-NO" altLang="zh-CN" sz="1000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flumetest</a:t>
            </a:r>
            <a:endParaRPr lang="nb-NO" altLang="zh-CN" sz="10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lang="nb-NO" altLang="zh-CN" sz="1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a3.sinks.kafka1.serializer.class=</a:t>
            </a:r>
            <a:r>
              <a:rPr lang="nb-NO" altLang="zh-CN" sz="1000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kafka.serializer.StringEncoder</a:t>
            </a:r>
            <a:endParaRPr lang="nb-NO" altLang="zh-CN" sz="10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lang="nb-NO" altLang="zh-CN" sz="1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#a3.sinks.kafka1.requiredAcks=1</a:t>
            </a:r>
          </a:p>
          <a:p>
            <a:r>
              <a:rPr lang="nb-NO" altLang="zh-CN" sz="1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a3.sinks.kafka1.batchSize </a:t>
            </a:r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= </a:t>
            </a:r>
            <a:r>
              <a:rPr lang="nb-NO" altLang="zh-CN" sz="1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20</a:t>
            </a:r>
          </a:p>
          <a:p>
            <a:endParaRPr lang="nb-NO" altLang="zh-CN" sz="1000" dirty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lang="nb-NO" altLang="zh-CN" sz="1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#</a:t>
            </a:r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 </a:t>
            </a:r>
            <a:r>
              <a:rPr lang="zh-CN" altLang="nb-NO" sz="1000" dirty="0">
                <a:latin typeface="Hiragino Sans GB W3" charset="-122"/>
                <a:ea typeface="Hiragino Sans GB W3" charset="-122"/>
                <a:cs typeface="Hiragino Sans GB W3" charset="-122"/>
              </a:rPr>
              <a:t>配置</a:t>
            </a:r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Channel</a:t>
            </a:r>
            <a:r>
              <a:rPr lang="zh-CN" altLang="nb-NO" sz="1000" dirty="0">
                <a:latin typeface="Hiragino Sans GB W3" charset="-122"/>
                <a:ea typeface="Hiragino Sans GB W3" charset="-122"/>
                <a:cs typeface="Hiragino Sans GB W3" charset="-122"/>
              </a:rPr>
              <a:t>，类型为</a:t>
            </a:r>
            <a:r>
              <a:rPr lang="nb-NO" altLang="zh-CN" sz="1000" dirty="0" err="1">
                <a:latin typeface="Hiragino Sans GB W3" charset="-122"/>
                <a:ea typeface="Hiragino Sans GB W3" charset="-122"/>
                <a:cs typeface="Hiragino Sans GB W3" charset="-122"/>
              </a:rPr>
              <a:t>memory</a:t>
            </a:r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  </a:t>
            </a:r>
          </a:p>
          <a:p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a1.channels.c1.type = </a:t>
            </a:r>
            <a:r>
              <a:rPr lang="nb-NO" altLang="zh-CN" sz="1000" dirty="0" err="1">
                <a:latin typeface="Hiragino Sans GB W3" charset="-122"/>
                <a:ea typeface="Hiragino Sans GB W3" charset="-122"/>
                <a:cs typeface="Hiragino Sans GB W3" charset="-122"/>
              </a:rPr>
              <a:t>memory</a:t>
            </a:r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  </a:t>
            </a:r>
          </a:p>
          <a:p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a1.channels.c1.capacity = 1000  </a:t>
            </a:r>
          </a:p>
          <a:p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a1.channels.c1.transactionCapacity = </a:t>
            </a:r>
            <a:r>
              <a:rPr lang="nb-NO" altLang="zh-CN" sz="1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100</a:t>
            </a:r>
          </a:p>
          <a:p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  </a:t>
            </a:r>
          </a:p>
          <a:p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# </a:t>
            </a:r>
            <a:r>
              <a:rPr lang="zh-CN" altLang="nb-NO" sz="1000" dirty="0">
                <a:latin typeface="Hiragino Sans GB W3" charset="-122"/>
                <a:ea typeface="Hiragino Sans GB W3" charset="-122"/>
                <a:cs typeface="Hiragino Sans GB W3" charset="-122"/>
              </a:rPr>
              <a:t>绑定</a:t>
            </a:r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Source</a:t>
            </a:r>
            <a:r>
              <a:rPr lang="zh-CN" altLang="nb-NO" sz="1000" dirty="0">
                <a:latin typeface="Hiragino Sans GB W3" charset="-122"/>
                <a:ea typeface="Hiragino Sans GB W3" charset="-122"/>
                <a:cs typeface="Hiragino Sans GB W3" charset="-122"/>
              </a:rPr>
              <a:t>、</a:t>
            </a:r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Sink</a:t>
            </a:r>
            <a:r>
              <a:rPr lang="zh-CN" altLang="nb-NO" sz="1000" dirty="0">
                <a:latin typeface="Hiragino Sans GB W3" charset="-122"/>
                <a:ea typeface="Hiragino Sans GB W3" charset="-122"/>
                <a:cs typeface="Hiragino Sans GB W3" charset="-122"/>
              </a:rPr>
              <a:t>和</a:t>
            </a:r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Channel</a:t>
            </a:r>
            <a:r>
              <a:rPr lang="zh-CN" altLang="nb-NO" sz="1000" dirty="0">
                <a:latin typeface="Hiragino Sans GB W3" charset="-122"/>
                <a:ea typeface="Hiragino Sans GB W3" charset="-122"/>
                <a:cs typeface="Hiragino Sans GB W3" charset="-122"/>
              </a:rPr>
              <a:t>的对应关系  </a:t>
            </a:r>
          </a:p>
          <a:p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a1.sources.r1.channels = c1  </a:t>
            </a:r>
          </a:p>
          <a:p>
            <a:r>
              <a:rPr lang="nb-NO" altLang="zh-CN" sz="1000" dirty="0">
                <a:latin typeface="Hiragino Sans GB W3" charset="-122"/>
                <a:ea typeface="Hiragino Sans GB W3" charset="-122"/>
                <a:cs typeface="Hiragino Sans GB W3" charset="-122"/>
              </a:rPr>
              <a:t>a1.sinks.k1.channel = c1  </a:t>
            </a:r>
          </a:p>
        </p:txBody>
      </p:sp>
    </p:spTree>
    <p:extLst>
      <p:ext uri="{BB962C8B-B14F-4D97-AF65-F5344CB8AC3E}">
        <p14:creationId xmlns:p14="http://schemas.microsoft.com/office/powerpoint/2010/main" val="13145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400050"/>
            <a:ext cx="7823200" cy="1549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463800"/>
            <a:ext cx="5003800" cy="3381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2463800"/>
            <a:ext cx="548766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114300"/>
            <a:ext cx="10364451" cy="575283"/>
          </a:xfrm>
        </p:spPr>
        <p:txBody>
          <a:bodyPr>
            <a:normAutofit fontScale="90000"/>
          </a:bodyPr>
          <a:lstStyle/>
          <a:p>
            <a:r>
              <a:rPr kumimoji="1" lang="en-US" altLang="zh-CN" cap="none" dirty="0" err="1" smtClean="0"/>
              <a:t>Akka</a:t>
            </a:r>
            <a:r>
              <a:rPr kumimoji="1" lang="en-US" altLang="zh-CN" cap="none" dirty="0" smtClean="0"/>
              <a:t> Http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787400"/>
            <a:ext cx="10363826" cy="5981700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轻量级的库</a:t>
            </a:r>
          </a:p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多种层次的</a:t>
            </a:r>
            <a:r>
              <a:rPr kumimoji="1" lang="en-US" altLang="zh-CN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api</a:t>
            </a:r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, </a:t>
            </a:r>
            <a:r>
              <a:rPr kumimoji="1" lang="en-US" altLang="zh-CN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High Level, Low Level.</a:t>
            </a:r>
          </a:p>
          <a:p>
            <a:r>
              <a:rPr kumimoji="1" lang="zh-CN" altLang="en-US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与</a:t>
            </a:r>
            <a:r>
              <a:rPr kumimoji="1" lang="en-US" altLang="zh-CN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actor</a:t>
            </a:r>
            <a:r>
              <a:rPr kumimoji="1" lang="zh-CN" altLang="en-US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模型交互</a:t>
            </a:r>
            <a:endParaRPr kumimoji="1" lang="en-US" altLang="zh-CN" cap="none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en-US" altLang="zh-CN" cap="none" dirty="0" smtClean="0"/>
              <a:t>Route DSL</a:t>
            </a:r>
            <a:endParaRPr kumimoji="1" lang="zh-CN" altLang="en-US" cap="none" dirty="0" smtClean="0"/>
          </a:p>
          <a:p>
            <a:pPr marL="457200" lvl="1" indent="0">
              <a:buNone/>
            </a:pPr>
            <a:r>
              <a:rPr lang="mr-IN" altLang="zh-CN" sz="1200" b="1" cap="none" dirty="0" err="1" smtClean="0">
                <a:solidFill>
                  <a:srgbClr val="CC7832"/>
                </a:solidFill>
              </a:rPr>
              <a:t>val</a:t>
            </a:r>
            <a:r>
              <a:rPr lang="mr-IN" altLang="zh-CN" sz="1200" b="1" cap="none" dirty="0" smtClean="0">
                <a:solidFill>
                  <a:srgbClr val="CC7832"/>
                </a:solidFill>
              </a:rPr>
              <a:t> </a:t>
            </a:r>
            <a:r>
              <a:rPr lang="mr-IN" altLang="zh-CN" sz="1200" i="1" cap="none" dirty="0" err="1" smtClean="0">
                <a:solidFill>
                  <a:srgbClr val="9876AA"/>
                </a:solidFill>
              </a:rPr>
              <a:t>route</a:t>
            </a:r>
            <a:r>
              <a:rPr lang="mr-IN" altLang="zh-CN" sz="1200" cap="none" dirty="0" smtClean="0"/>
              <a:t>: </a:t>
            </a:r>
            <a:r>
              <a:rPr lang="en-US" altLang="zh-CN" sz="1200" cap="none" dirty="0" err="1">
                <a:solidFill>
                  <a:srgbClr val="4E807D"/>
                </a:solidFill>
              </a:rPr>
              <a:t>R</a:t>
            </a:r>
            <a:r>
              <a:rPr lang="mr-IN" altLang="zh-CN" sz="1200" cap="none" dirty="0" err="1" smtClean="0">
                <a:solidFill>
                  <a:srgbClr val="4E807D"/>
                </a:solidFill>
              </a:rPr>
              <a:t>oute</a:t>
            </a:r>
            <a:r>
              <a:rPr lang="mr-IN" altLang="zh-CN" sz="1200" cap="none" dirty="0" smtClean="0">
                <a:solidFill>
                  <a:srgbClr val="4E807D"/>
                </a:solidFill>
              </a:rPr>
              <a:t> </a:t>
            </a:r>
            <a:r>
              <a:rPr lang="mr-IN" altLang="zh-CN" sz="1200" cap="none" dirty="0" smtClean="0"/>
              <a:t>=</a:t>
            </a:r>
            <a:br>
              <a:rPr lang="mr-IN" altLang="zh-CN" sz="1200" cap="none" dirty="0" smtClean="0"/>
            </a:br>
            <a:r>
              <a:rPr lang="mr-IN" altLang="zh-CN" sz="1200" cap="none" dirty="0" smtClean="0"/>
              <a:t>  </a:t>
            </a:r>
            <a:r>
              <a:rPr lang="mr-IN" altLang="zh-CN" sz="1200" cap="none" dirty="0" err="1" smtClean="0"/>
              <a:t>path</a:t>
            </a:r>
            <a:r>
              <a:rPr lang="mr-IN" altLang="zh-CN" sz="1200" cap="none" dirty="0" smtClean="0"/>
              <a:t>(</a:t>
            </a:r>
            <a:r>
              <a:rPr lang="mr-IN" altLang="zh-CN" sz="1200" cap="none" dirty="0" smtClean="0">
                <a:solidFill>
                  <a:srgbClr val="6A8759"/>
                </a:solidFill>
              </a:rPr>
              <a:t>"</a:t>
            </a:r>
            <a:r>
              <a:rPr lang="mr-IN" altLang="zh-CN" sz="1200" cap="none" dirty="0" err="1" smtClean="0">
                <a:solidFill>
                  <a:srgbClr val="6A8759"/>
                </a:solidFill>
              </a:rPr>
              <a:t>hello</a:t>
            </a:r>
            <a:r>
              <a:rPr lang="mr-IN" altLang="zh-CN" sz="1200" cap="none" dirty="0" smtClean="0">
                <a:solidFill>
                  <a:srgbClr val="6A8759"/>
                </a:solidFill>
              </a:rPr>
              <a:t>"</a:t>
            </a:r>
            <a:r>
              <a:rPr lang="mr-IN" altLang="zh-CN" sz="1200" cap="none" dirty="0" smtClean="0"/>
              <a:t>) {</a:t>
            </a:r>
            <a:br>
              <a:rPr lang="mr-IN" altLang="zh-CN" sz="1200" cap="none" dirty="0" smtClean="0"/>
            </a:br>
            <a:r>
              <a:rPr lang="mr-IN" altLang="zh-CN" sz="1200" cap="none" dirty="0" smtClean="0"/>
              <a:t>    </a:t>
            </a:r>
            <a:r>
              <a:rPr lang="mr-IN" altLang="zh-CN" sz="1200" cap="none" dirty="0" err="1" smtClean="0"/>
              <a:t>get</a:t>
            </a:r>
            <a:r>
              <a:rPr lang="mr-IN" altLang="zh-CN" sz="1200" cap="none" dirty="0" smtClean="0"/>
              <a:t> {</a:t>
            </a:r>
            <a:br>
              <a:rPr lang="mr-IN" altLang="zh-CN" sz="1200" cap="none" dirty="0" smtClean="0"/>
            </a:br>
            <a:r>
              <a:rPr lang="mr-IN" altLang="zh-CN" sz="1200" cap="none" dirty="0" smtClean="0"/>
              <a:t>      </a:t>
            </a:r>
            <a:r>
              <a:rPr lang="mr-IN" altLang="zh-CN" sz="1200" cap="none" dirty="0" err="1" smtClean="0"/>
              <a:t>complete</a:t>
            </a:r>
            <a:r>
              <a:rPr lang="mr-IN" altLang="zh-CN" sz="1200" cap="none" dirty="0" smtClean="0"/>
              <a:t>(</a:t>
            </a:r>
            <a:r>
              <a:rPr lang="mr-IN" altLang="zh-CN" sz="1200" i="1" cap="none" dirty="0" err="1" smtClean="0"/>
              <a:t>Httpentity</a:t>
            </a:r>
            <a:r>
              <a:rPr lang="mr-IN" altLang="zh-CN" sz="1200" cap="none" dirty="0" smtClean="0"/>
              <a:t>(</a:t>
            </a:r>
            <a:r>
              <a:rPr lang="en-US" altLang="zh-CN" sz="1200" cap="none" dirty="0" err="1"/>
              <a:t>C</a:t>
            </a:r>
            <a:r>
              <a:rPr lang="mr-IN" altLang="zh-CN" sz="1200" cap="none" dirty="0" err="1" smtClean="0"/>
              <a:t>ontenttypes</a:t>
            </a:r>
            <a:r>
              <a:rPr lang="mr-IN" altLang="zh-CN" sz="1200" cap="none" dirty="0" smtClean="0"/>
              <a:t>.</a:t>
            </a:r>
            <a:r>
              <a:rPr lang="mr-IN" altLang="zh-CN" sz="1200" i="1" cap="none" dirty="0" smtClean="0">
                <a:solidFill>
                  <a:srgbClr val="9876AA"/>
                </a:solidFill>
              </a:rPr>
              <a:t>`</a:t>
            </a:r>
            <a:r>
              <a:rPr lang="mr-IN" altLang="zh-CN" sz="1200" i="1" cap="none" dirty="0" err="1" smtClean="0">
                <a:solidFill>
                  <a:srgbClr val="9876AA"/>
                </a:solidFill>
              </a:rPr>
              <a:t>text</a:t>
            </a:r>
            <a:r>
              <a:rPr lang="mr-IN" altLang="zh-CN" sz="1200" i="1" cap="none" dirty="0" smtClean="0">
                <a:solidFill>
                  <a:srgbClr val="9876AA"/>
                </a:solidFill>
              </a:rPr>
              <a:t>/</a:t>
            </a:r>
            <a:r>
              <a:rPr lang="mr-IN" altLang="zh-CN" sz="1200" i="1" cap="none" dirty="0" err="1" smtClean="0">
                <a:solidFill>
                  <a:srgbClr val="9876AA"/>
                </a:solidFill>
              </a:rPr>
              <a:t>html</a:t>
            </a:r>
            <a:r>
              <a:rPr lang="mr-IN" altLang="zh-CN" sz="1200" i="1" cap="none" dirty="0" smtClean="0">
                <a:solidFill>
                  <a:srgbClr val="9876AA"/>
                </a:solidFill>
              </a:rPr>
              <a:t>(utf-8)`</a:t>
            </a:r>
            <a:r>
              <a:rPr lang="mr-IN" altLang="zh-CN" sz="1200" cap="none" dirty="0" smtClean="0">
                <a:solidFill>
                  <a:srgbClr val="CC7832"/>
                </a:solidFill>
              </a:rPr>
              <a:t>, </a:t>
            </a:r>
            <a:r>
              <a:rPr lang="mr-IN" altLang="zh-CN" sz="1200" cap="none" dirty="0" smtClean="0">
                <a:solidFill>
                  <a:srgbClr val="6A8759"/>
                </a:solidFill>
              </a:rPr>
              <a:t>"&lt;h1&gt;</a:t>
            </a:r>
            <a:r>
              <a:rPr lang="mr-IN" altLang="zh-CN" sz="1200" cap="none" dirty="0" err="1" smtClean="0">
                <a:solidFill>
                  <a:srgbClr val="6A8759"/>
                </a:solidFill>
              </a:rPr>
              <a:t>say</a:t>
            </a:r>
            <a:r>
              <a:rPr lang="mr-IN" altLang="zh-CN" sz="1200" cap="none" dirty="0" smtClean="0">
                <a:solidFill>
                  <a:srgbClr val="6A8759"/>
                </a:solidFill>
              </a:rPr>
              <a:t> </a:t>
            </a:r>
            <a:r>
              <a:rPr lang="mr-IN" altLang="zh-CN" sz="1200" cap="none" dirty="0" err="1" smtClean="0">
                <a:solidFill>
                  <a:srgbClr val="6A8759"/>
                </a:solidFill>
              </a:rPr>
              <a:t>hello</a:t>
            </a:r>
            <a:r>
              <a:rPr lang="mr-IN" altLang="zh-CN" sz="1200" cap="none" dirty="0" smtClean="0">
                <a:solidFill>
                  <a:srgbClr val="6A8759"/>
                </a:solidFill>
              </a:rPr>
              <a:t>&lt;/h1&gt;"</a:t>
            </a:r>
            <a:r>
              <a:rPr lang="mr-IN" altLang="zh-CN" sz="1200" cap="none" dirty="0" smtClean="0"/>
              <a:t>))</a:t>
            </a:r>
            <a:br>
              <a:rPr lang="mr-IN" altLang="zh-CN" sz="1200" cap="none" dirty="0" smtClean="0"/>
            </a:br>
            <a:r>
              <a:rPr lang="mr-IN" altLang="zh-CN" sz="1200" cap="none" dirty="0" smtClean="0"/>
              <a:t>    }</a:t>
            </a:r>
            <a:br>
              <a:rPr lang="mr-IN" altLang="zh-CN" sz="1200" cap="none" dirty="0" smtClean="0"/>
            </a:br>
            <a:r>
              <a:rPr lang="mr-IN" altLang="zh-CN" sz="1200" cap="none" dirty="0" smtClean="0"/>
              <a:t>  } ~</a:t>
            </a:r>
            <a:br>
              <a:rPr lang="mr-IN" altLang="zh-CN" sz="1200" cap="none" dirty="0" smtClean="0"/>
            </a:br>
            <a:r>
              <a:rPr lang="mr-IN" altLang="zh-CN" sz="1200" cap="none" dirty="0" smtClean="0"/>
              <a:t>  </a:t>
            </a:r>
            <a:r>
              <a:rPr lang="mr-IN" altLang="zh-CN" sz="1200" cap="none" dirty="0" err="1" smtClean="0"/>
              <a:t>path</a:t>
            </a:r>
            <a:r>
              <a:rPr lang="mr-IN" altLang="zh-CN" sz="1200" cap="none" dirty="0" smtClean="0"/>
              <a:t>(</a:t>
            </a:r>
            <a:r>
              <a:rPr lang="mr-IN" altLang="zh-CN" sz="1200" cap="none" dirty="0" smtClean="0">
                <a:solidFill>
                  <a:srgbClr val="6A8759"/>
                </a:solidFill>
              </a:rPr>
              <a:t>"</a:t>
            </a:r>
            <a:r>
              <a:rPr lang="mr-IN" altLang="zh-CN" sz="1200" cap="none" dirty="0" err="1" smtClean="0">
                <a:solidFill>
                  <a:srgbClr val="6A8759"/>
                </a:solidFill>
              </a:rPr>
              <a:t>data</a:t>
            </a:r>
            <a:r>
              <a:rPr lang="mr-IN" altLang="zh-CN" sz="1200" cap="none" dirty="0" smtClean="0">
                <a:solidFill>
                  <a:srgbClr val="6A8759"/>
                </a:solidFill>
              </a:rPr>
              <a:t>"</a:t>
            </a:r>
            <a:r>
              <a:rPr lang="mr-IN" altLang="zh-CN" sz="1200" cap="none" dirty="0" smtClean="0"/>
              <a:t>) {</a:t>
            </a:r>
            <a:br>
              <a:rPr lang="mr-IN" altLang="zh-CN" sz="1200" cap="none" dirty="0" smtClean="0"/>
            </a:br>
            <a:r>
              <a:rPr lang="mr-IN" altLang="zh-CN" sz="1200" cap="none" dirty="0" smtClean="0"/>
              <a:t>    </a:t>
            </a:r>
            <a:r>
              <a:rPr lang="mr-IN" altLang="zh-CN" sz="1200" cap="none" dirty="0" err="1" smtClean="0"/>
              <a:t>post</a:t>
            </a:r>
            <a:r>
              <a:rPr lang="mr-IN" altLang="zh-CN" sz="1200" cap="none" dirty="0" smtClean="0"/>
              <a:t> {</a:t>
            </a:r>
            <a:endParaRPr lang="en-US" altLang="zh-CN" sz="1200" cap="none" dirty="0" smtClean="0"/>
          </a:p>
          <a:p>
            <a:pPr marL="457200" lvl="1" indent="0">
              <a:buNone/>
            </a:pPr>
            <a:r>
              <a:rPr lang="en-US" altLang="zh-CN" sz="1200" cap="none" dirty="0" smtClean="0"/>
              <a:t>     entity(as[</a:t>
            </a:r>
            <a:r>
              <a:rPr lang="en-US" altLang="zh-CN" sz="1200" cap="none" dirty="0" err="1" smtClean="0"/>
              <a:t>kafkamessage</a:t>
            </a:r>
            <a:r>
              <a:rPr lang="en-US" altLang="zh-CN" sz="1200" cap="none" dirty="0" smtClean="0"/>
              <a:t>]) { </a:t>
            </a:r>
            <a:r>
              <a:rPr lang="en-US" altLang="zh-CN" sz="1200" cap="none" dirty="0" err="1" smtClean="0"/>
              <a:t>msg</a:t>
            </a:r>
            <a:r>
              <a:rPr lang="en-US" altLang="zh-CN" sz="1200" cap="none" dirty="0" smtClean="0"/>
              <a:t> =&gt;</a:t>
            </a:r>
            <a:r>
              <a:rPr lang="mr-IN" altLang="zh-CN" sz="1200" cap="none" dirty="0" smtClean="0"/>
              <a:t/>
            </a:r>
            <a:br>
              <a:rPr lang="mr-IN" altLang="zh-CN" sz="1200" cap="none" dirty="0" smtClean="0"/>
            </a:br>
            <a:r>
              <a:rPr lang="mr-IN" altLang="zh-CN" sz="1200" cap="none" dirty="0" smtClean="0"/>
              <a:t>     </a:t>
            </a:r>
            <a:r>
              <a:rPr lang="en-US" altLang="zh-CN" sz="1200" cap="none" dirty="0" smtClean="0"/>
              <a:t>   </a:t>
            </a:r>
            <a:r>
              <a:rPr lang="mr-IN" altLang="zh-CN" sz="1200" cap="none" dirty="0" smtClean="0"/>
              <a:t> </a:t>
            </a:r>
            <a:r>
              <a:rPr lang="mr-IN" altLang="zh-CN" sz="1200" cap="none" dirty="0" err="1" smtClean="0"/>
              <a:t>complete</a:t>
            </a:r>
            <a:r>
              <a:rPr lang="mr-IN" altLang="zh-CN" sz="1200" cap="none" dirty="0" smtClean="0"/>
              <a:t>(</a:t>
            </a:r>
            <a:r>
              <a:rPr lang="en-US" altLang="zh-CN" sz="1200" cap="none" dirty="0" err="1" smtClean="0">
                <a:solidFill>
                  <a:srgbClr val="6A8759"/>
                </a:solidFill>
              </a:rPr>
              <a:t>msg.topic</a:t>
            </a:r>
            <a:r>
              <a:rPr lang="mr-IN" altLang="zh-CN" sz="1200" cap="none" dirty="0" smtClean="0"/>
              <a:t>)</a:t>
            </a:r>
            <a:endParaRPr lang="en-US" altLang="zh-CN" sz="1200" cap="none" dirty="0" smtClean="0"/>
          </a:p>
          <a:p>
            <a:pPr marL="457200" lvl="1" indent="0">
              <a:buNone/>
            </a:pPr>
            <a:r>
              <a:rPr lang="en-US" altLang="zh-CN" sz="1200" cap="none" dirty="0"/>
              <a:t> </a:t>
            </a:r>
            <a:r>
              <a:rPr lang="en-US" altLang="zh-CN" sz="1200" cap="none" dirty="0" smtClean="0"/>
              <a:t>    }</a:t>
            </a:r>
            <a:r>
              <a:rPr lang="mr-IN" altLang="zh-CN" sz="1200" cap="none" dirty="0" smtClean="0"/>
              <a:t/>
            </a:r>
            <a:br>
              <a:rPr lang="mr-IN" altLang="zh-CN" sz="1200" cap="none" dirty="0" smtClean="0"/>
            </a:br>
            <a:r>
              <a:rPr lang="mr-IN" altLang="zh-CN" sz="1200" cap="none" dirty="0" smtClean="0"/>
              <a:t>    } ~</a:t>
            </a:r>
            <a:br>
              <a:rPr lang="mr-IN" altLang="zh-CN" sz="1200" cap="none" dirty="0" smtClean="0"/>
            </a:br>
            <a:r>
              <a:rPr lang="mr-IN" altLang="zh-CN" sz="1200" cap="none" dirty="0" smtClean="0"/>
              <a:t>    </a:t>
            </a:r>
            <a:r>
              <a:rPr lang="mr-IN" altLang="zh-CN" sz="1200" cap="none" dirty="0" err="1" smtClean="0"/>
              <a:t>get</a:t>
            </a:r>
            <a:r>
              <a:rPr lang="mr-IN" altLang="zh-CN" sz="1200" cap="none" dirty="0" smtClean="0"/>
              <a:t> {</a:t>
            </a:r>
            <a:br>
              <a:rPr lang="mr-IN" altLang="zh-CN" sz="1200" cap="none" dirty="0" smtClean="0"/>
            </a:br>
            <a:r>
              <a:rPr lang="mr-IN" altLang="zh-CN" sz="1200" cap="none" dirty="0" smtClean="0"/>
              <a:t>        </a:t>
            </a:r>
            <a:r>
              <a:rPr lang="mr-IN" altLang="zh-CN" sz="1200" cap="none" dirty="0" err="1" smtClean="0"/>
              <a:t>complete</a:t>
            </a:r>
            <a:r>
              <a:rPr lang="mr-IN" altLang="zh-CN" sz="1200" cap="none" dirty="0" smtClean="0"/>
              <a:t>(</a:t>
            </a:r>
            <a:r>
              <a:rPr lang="mr-IN" altLang="zh-CN" sz="1200" i="1" cap="none" dirty="0" err="1" smtClean="0">
                <a:solidFill>
                  <a:srgbClr val="9876AA"/>
                </a:solidFill>
              </a:rPr>
              <a:t>map</a:t>
            </a:r>
            <a:r>
              <a:rPr lang="mr-IN" altLang="zh-CN" sz="1200" cap="none" dirty="0" smtClean="0"/>
              <a:t>(</a:t>
            </a:r>
            <a:r>
              <a:rPr lang="mr-IN" altLang="zh-CN" sz="1200" cap="none" dirty="0" smtClean="0">
                <a:solidFill>
                  <a:srgbClr val="6A8759"/>
                </a:solidFill>
              </a:rPr>
              <a:t>"</a:t>
            </a:r>
            <a:r>
              <a:rPr lang="mr-IN" altLang="zh-CN" sz="1200" cap="none" dirty="0" err="1" smtClean="0">
                <a:solidFill>
                  <a:srgbClr val="6A8759"/>
                </a:solidFill>
              </a:rPr>
              <a:t>test</a:t>
            </a:r>
            <a:r>
              <a:rPr lang="mr-IN" altLang="zh-CN" sz="1200" cap="none" dirty="0" smtClean="0">
                <a:solidFill>
                  <a:srgbClr val="6A8759"/>
                </a:solidFill>
              </a:rPr>
              <a:t>" </a:t>
            </a:r>
            <a:r>
              <a:rPr lang="mr-IN" altLang="zh-CN" sz="1200" cap="none" dirty="0" smtClean="0"/>
              <a:t>-&gt; </a:t>
            </a:r>
            <a:r>
              <a:rPr lang="mr-IN" altLang="zh-CN" sz="1200" cap="none" dirty="0" smtClean="0">
                <a:solidFill>
                  <a:srgbClr val="6A8759"/>
                </a:solidFill>
              </a:rPr>
              <a:t>"112"</a:t>
            </a:r>
            <a:r>
              <a:rPr lang="mr-IN" altLang="zh-CN" sz="1200" cap="none" dirty="0" smtClean="0"/>
              <a:t>))</a:t>
            </a:r>
            <a:br>
              <a:rPr lang="mr-IN" altLang="zh-CN" sz="1200" cap="none" dirty="0" smtClean="0"/>
            </a:br>
            <a:r>
              <a:rPr lang="mr-IN" altLang="zh-CN" sz="1200" cap="none" dirty="0" smtClean="0"/>
              <a:t>      }</a:t>
            </a:r>
            <a:br>
              <a:rPr lang="mr-IN" altLang="zh-CN" sz="1200" cap="none" dirty="0" smtClean="0"/>
            </a:br>
            <a:r>
              <a:rPr lang="mr-IN" altLang="zh-CN" sz="1200" cap="none" dirty="0" smtClean="0"/>
              <a:t>  }</a:t>
            </a:r>
            <a:r>
              <a:rPr lang="en-US" altLang="zh-CN" sz="1200" b="1" cap="none" dirty="0">
                <a:solidFill>
                  <a:srgbClr val="CC7832"/>
                </a:solidFill>
              </a:rPr>
              <a:t> </a:t>
            </a:r>
            <a:endParaRPr lang="en-US" altLang="zh-CN" sz="1200" b="1" cap="none" dirty="0" smtClean="0">
              <a:solidFill>
                <a:srgbClr val="CC7832"/>
              </a:solidFill>
            </a:endParaRPr>
          </a:p>
          <a:p>
            <a:pPr marL="457200" lvl="1" indent="0">
              <a:buNone/>
            </a:pPr>
            <a:r>
              <a:rPr lang="en-US" altLang="zh-CN" sz="1200" b="1" cap="none" dirty="0" smtClean="0">
                <a:solidFill>
                  <a:srgbClr val="CC7832"/>
                </a:solidFill>
              </a:rPr>
              <a:t>Val </a:t>
            </a:r>
            <a:r>
              <a:rPr lang="en-US" altLang="zh-CN" sz="1200" cap="none" dirty="0" err="1" smtClean="0"/>
              <a:t>bindingfuture</a:t>
            </a:r>
            <a:r>
              <a:rPr lang="en-US" altLang="zh-CN" sz="1200" cap="none" dirty="0" smtClean="0"/>
              <a:t> </a:t>
            </a:r>
            <a:r>
              <a:rPr lang="en-US" altLang="zh-CN" sz="1200" cap="none" dirty="0"/>
              <a:t>= </a:t>
            </a:r>
            <a:r>
              <a:rPr lang="en-US" altLang="zh-CN" sz="1200" i="1" cap="none" dirty="0"/>
              <a:t>Http</a:t>
            </a:r>
            <a:r>
              <a:rPr lang="en-US" altLang="zh-CN" sz="1200" cap="none" dirty="0" smtClean="0"/>
              <a:t>().</a:t>
            </a:r>
            <a:r>
              <a:rPr lang="en-US" altLang="zh-CN" sz="1200" cap="none" dirty="0" err="1" smtClean="0"/>
              <a:t>bindAndHandle</a:t>
            </a:r>
            <a:r>
              <a:rPr lang="en-US" altLang="zh-CN" sz="1200" cap="none" dirty="0" smtClean="0"/>
              <a:t>(route</a:t>
            </a:r>
            <a:r>
              <a:rPr lang="en-US" altLang="zh-CN" sz="1200" cap="none" dirty="0">
                <a:solidFill>
                  <a:srgbClr val="CC7832"/>
                </a:solidFill>
              </a:rPr>
              <a:t>, </a:t>
            </a:r>
            <a:r>
              <a:rPr lang="en-US" altLang="zh-CN" sz="1200" cap="none" dirty="0">
                <a:solidFill>
                  <a:srgbClr val="6A8759"/>
                </a:solidFill>
              </a:rPr>
              <a:t>"0.0.0.0"</a:t>
            </a:r>
            <a:r>
              <a:rPr lang="en-US" altLang="zh-CN" sz="1200" cap="none" dirty="0">
                <a:solidFill>
                  <a:srgbClr val="CC7832"/>
                </a:solidFill>
              </a:rPr>
              <a:t>, </a:t>
            </a:r>
            <a:r>
              <a:rPr lang="en-US" altLang="zh-CN" sz="1200" cap="none" dirty="0">
                <a:solidFill>
                  <a:srgbClr val="6897BB"/>
                </a:solidFill>
              </a:rPr>
              <a:t>8081</a:t>
            </a:r>
            <a:r>
              <a:rPr lang="en-US" altLang="zh-CN" sz="1200" cap="none" dirty="0"/>
              <a:t>)</a:t>
            </a:r>
            <a:endParaRPr kumimoji="1" lang="en-US" altLang="zh-CN" sz="1200" cap="none" dirty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lvl="1"/>
            <a:endParaRPr lang="en-US" altLang="zh-CN" sz="1200" cap="none" dirty="0" smtClean="0"/>
          </a:p>
        </p:txBody>
      </p:sp>
    </p:spTree>
    <p:extLst>
      <p:ext uri="{BB962C8B-B14F-4D97-AF65-F5344CB8AC3E}">
        <p14:creationId xmlns:p14="http://schemas.microsoft.com/office/powerpoint/2010/main" val="4840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339118"/>
            <a:ext cx="10364451" cy="676883"/>
          </a:xfrm>
        </p:spPr>
        <p:txBody>
          <a:bodyPr/>
          <a:lstStyle/>
          <a:p>
            <a:r>
              <a:rPr kumimoji="1" lang="en-US" altLang="zh-CN" cap="none" dirty="0" err="1" smtClean="0"/>
              <a:t>Akka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Actor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016001"/>
            <a:ext cx="10363826" cy="4749800"/>
          </a:xfrm>
        </p:spPr>
        <p:txBody>
          <a:bodyPr/>
          <a:lstStyle/>
          <a:p>
            <a:endParaRPr kumimoji="1" lang="en-US" altLang="zh-CN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并发模型</a:t>
            </a:r>
          </a:p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比</a:t>
            </a:r>
            <a:r>
              <a:rPr kumimoji="1" lang="en-US" altLang="zh-CN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Thread</a:t>
            </a:r>
            <a:r>
              <a:rPr kumimoji="1" lang="zh-CN" altLang="en-US" cap="none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更轻量级</a:t>
            </a:r>
          </a:p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异步消息发送</a:t>
            </a:r>
            <a:endParaRPr kumimoji="1" lang="en-US" altLang="zh-CN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横向扩展</a:t>
            </a:r>
          </a:p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容错策略</a:t>
            </a:r>
            <a:endParaRPr kumimoji="1" lang="en-US" altLang="zh-CN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27492"/>
            <a:ext cx="5651500" cy="372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5742</TotalTime>
  <Words>469</Words>
  <Application>Microsoft Macintosh PowerPoint</Application>
  <PresentationFormat>宽屏</PresentationFormat>
  <Paragraphs>211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Al Nile</vt:lpstr>
      <vt:lpstr>Calibri</vt:lpstr>
      <vt:lpstr>Cambria Math</vt:lpstr>
      <vt:lpstr>Hiragino Sans GB W3</vt:lpstr>
      <vt:lpstr>Mangal</vt:lpstr>
      <vt:lpstr>Microsoft YaHei</vt:lpstr>
      <vt:lpstr>Times New Roman</vt:lpstr>
      <vt:lpstr>Tw Cen MT</vt:lpstr>
      <vt:lpstr>Wingdings</vt:lpstr>
      <vt:lpstr>宋体</vt:lpstr>
      <vt:lpstr>Arial</vt:lpstr>
      <vt:lpstr>水滴</vt:lpstr>
      <vt:lpstr>dtbus SYSTEM</vt:lpstr>
      <vt:lpstr>PowerPoint 演示文稿</vt:lpstr>
      <vt:lpstr>PowerPoint 演示文稿</vt:lpstr>
      <vt:lpstr>Binlog &amp; Canal</vt:lpstr>
      <vt:lpstr>PowerPoint 演示文稿</vt:lpstr>
      <vt:lpstr>Apache Flume</vt:lpstr>
      <vt:lpstr>PowerPoint 演示文稿</vt:lpstr>
      <vt:lpstr>Akka Http</vt:lpstr>
      <vt:lpstr>Akka Actor</vt:lpstr>
      <vt:lpstr>Kafka</vt:lpstr>
      <vt:lpstr>hdfs</vt:lpstr>
      <vt:lpstr>HBase</vt:lpstr>
      <vt:lpstr>PowerPoint 演示文稿</vt:lpstr>
      <vt:lpstr>Spark Stream</vt:lpstr>
      <vt:lpstr>PowerPoint 演示文稿</vt:lpstr>
      <vt:lpstr>有象视频实时推荐系统</vt:lpstr>
      <vt:lpstr>What’s next… 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dtbus SYSTEM</dc:title>
  <dc:creator>Microsoft Office 用户</dc:creator>
  <cp:lastModifiedBy>Microsoft Office 用户</cp:lastModifiedBy>
  <cp:revision>97</cp:revision>
  <dcterms:created xsi:type="dcterms:W3CDTF">2017-10-30T08:38:05Z</dcterms:created>
  <dcterms:modified xsi:type="dcterms:W3CDTF">2017-11-03T09:02:35Z</dcterms:modified>
</cp:coreProperties>
</file>