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3" r:id="rId4"/>
    <p:sldId id="262" r:id="rId5"/>
    <p:sldId id="264" r:id="rId6"/>
    <p:sldId id="273" r:id="rId7"/>
    <p:sldId id="265" r:id="rId8"/>
    <p:sldId id="274" r:id="rId9"/>
    <p:sldId id="266" r:id="rId10"/>
    <p:sldId id="267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clrMru>
    <a:srgbClr val="05295B"/>
    <a:srgbClr val="D5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800" y="-112"/>
      </p:cViewPr>
      <p:guideLst>
        <p:guide orient="horz" pos="789"/>
        <p:guide orient="horz" pos="3882"/>
        <p:guide orient="horz" pos="3787"/>
        <p:guide pos="726"/>
        <p:guide pos="364"/>
        <p:guide pos="57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208" y="2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B1894-C2A6-FD4F-994F-3DD729ABED00}" type="datetimeFigureOut">
              <a:rPr lang="en-US" smtClean="0"/>
              <a:t>4/6/13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B3581-ECFF-AA4C-AEE0-F03D1B3D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4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706F1-0A55-423F-AD66-2572629B0CFA}" type="datetimeFigureOut">
              <a:rPr lang="en-US" smtClean="0"/>
              <a:pPr/>
              <a:t>4/6/13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E1600-154C-45D5-895D-2A400A0B3A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2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/>
            <a:fld id="{B3B3D035-5E9A-234A-8DC7-6B8BA54CEA14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to phase-dance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/apache2/</a:t>
            </a:r>
            <a:r>
              <a:rPr lang="en-US" dirty="0" err="1" smtClean="0"/>
              <a:t>httpd.conf</a:t>
            </a:r>
            <a:r>
              <a:rPr lang="en-US" dirty="0" smtClean="0"/>
              <a:t> has </a:t>
            </a:r>
            <a:r>
              <a:rPr lang="en-US" dirty="0" err="1" smtClean="0"/>
              <a:t>csp</a:t>
            </a:r>
            <a:r>
              <a:rPr lang="en-US" dirty="0" smtClean="0"/>
              <a:t> setup</a:t>
            </a:r>
          </a:p>
          <a:p>
            <a:endParaRPr lang="en-US" dirty="0"/>
          </a:p>
          <a:p>
            <a:r>
              <a:rPr lang="en-US" dirty="0" err="1" smtClean="0"/>
              <a:t>Ssl</a:t>
            </a:r>
            <a:r>
              <a:rPr lang="en-US" dirty="0" smtClean="0"/>
              <a:t> setup is in 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/apache2/sites-available/default-</a:t>
            </a:r>
            <a:r>
              <a:rPr lang="en-US" dirty="0" err="1" smtClean="0"/>
              <a:t>ssl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ubuntu@domU-12-31-39-0F-BA-7D:~$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/>
              <a:t>myCA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/apache2/sites-available/default-</a:t>
            </a:r>
            <a:r>
              <a:rPr lang="en-US" dirty="0" err="1"/>
              <a:t>ssl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SSLCertificateFile</a:t>
            </a:r>
            <a:r>
              <a:rPr lang="en-US" dirty="0"/>
              <a:t>    /home/</a:t>
            </a:r>
            <a:r>
              <a:rPr lang="en-US" dirty="0" err="1"/>
              <a:t>ubuntu</a:t>
            </a:r>
            <a:r>
              <a:rPr lang="en-US" dirty="0"/>
              <a:t>/</a:t>
            </a:r>
            <a:r>
              <a:rPr lang="en-US" dirty="0" err="1"/>
              <a:t>myCA</a:t>
            </a:r>
            <a:r>
              <a:rPr lang="en-US" dirty="0"/>
              <a:t>/</a:t>
            </a:r>
            <a:r>
              <a:rPr lang="en-US" dirty="0" err="1"/>
              <a:t>server_crt.pem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SSLCertificateKeyFile</a:t>
            </a:r>
            <a:r>
              <a:rPr lang="en-US" dirty="0"/>
              <a:t> /home/</a:t>
            </a:r>
            <a:r>
              <a:rPr lang="en-US" dirty="0" err="1"/>
              <a:t>ubuntu</a:t>
            </a:r>
            <a:r>
              <a:rPr lang="en-US" dirty="0"/>
              <a:t>/</a:t>
            </a:r>
            <a:r>
              <a:rPr lang="en-US" dirty="0" err="1"/>
              <a:t>myCA</a:t>
            </a:r>
            <a:r>
              <a:rPr lang="en-US" dirty="0"/>
              <a:t>/</a:t>
            </a:r>
            <a:r>
              <a:rPr lang="en-US" dirty="0" err="1"/>
              <a:t>server_key.pem</a:t>
            </a:r>
            <a:endParaRPr lang="en-US" dirty="0"/>
          </a:p>
          <a:p>
            <a:r>
              <a:rPr lang="en-US" dirty="0"/>
              <a:t>ubuntu@domU-12-31-39-0F-BA-7D:~$ </a:t>
            </a:r>
            <a:r>
              <a:rPr lang="en-US" dirty="0" err="1"/>
              <a:t>ls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/apache2/sites-enabled/</a:t>
            </a:r>
          </a:p>
          <a:p>
            <a:r>
              <a:rPr lang="en-US" dirty="0"/>
              <a:t>000-default  default-</a:t>
            </a:r>
            <a:r>
              <a:rPr lang="en-US" dirty="0" err="1"/>
              <a:t>ssl</a:t>
            </a:r>
            <a:endParaRPr lang="en-US" dirty="0"/>
          </a:p>
          <a:p>
            <a:r>
              <a:rPr lang="en-US" dirty="0"/>
              <a:t>ubuntu@domU-12-31-39-0F-BA-7D:~$ </a:t>
            </a:r>
            <a:r>
              <a:rPr lang="en-US" dirty="0" err="1"/>
              <a:t>ls</a:t>
            </a:r>
            <a:r>
              <a:rPr lang="en-US" dirty="0"/>
              <a:t>-l  /</a:t>
            </a:r>
            <a:r>
              <a:rPr lang="en-US" dirty="0" err="1"/>
              <a:t>etc</a:t>
            </a:r>
            <a:r>
              <a:rPr lang="en-US" dirty="0"/>
              <a:t>/apache2/sites-enabled/</a:t>
            </a:r>
          </a:p>
          <a:p>
            <a:r>
              <a:rPr lang="en-US" dirty="0" err="1"/>
              <a:t>ls</a:t>
            </a:r>
            <a:r>
              <a:rPr lang="en-US" dirty="0"/>
              <a:t>-l: command not found</a:t>
            </a:r>
          </a:p>
          <a:p>
            <a:r>
              <a:rPr lang="en-US" dirty="0"/>
              <a:t>ubuntu@domU-12-31-39-0F-BA-7D:~$ </a:t>
            </a:r>
            <a:r>
              <a:rPr lang="en-US" dirty="0" err="1"/>
              <a:t>ls</a:t>
            </a:r>
            <a:r>
              <a:rPr lang="en-US" dirty="0"/>
              <a:t> -l  /</a:t>
            </a:r>
            <a:r>
              <a:rPr lang="en-US" dirty="0" err="1"/>
              <a:t>etc</a:t>
            </a:r>
            <a:r>
              <a:rPr lang="en-US" dirty="0"/>
              <a:t>/apache2/sites-enabled/</a:t>
            </a:r>
          </a:p>
          <a:p>
            <a:r>
              <a:rPr lang="en-US" dirty="0"/>
              <a:t>total 0</a:t>
            </a:r>
          </a:p>
          <a:p>
            <a:r>
              <a:rPr lang="en-US" dirty="0" err="1"/>
              <a:t>lrwxrwxrwx</a:t>
            </a:r>
            <a:r>
              <a:rPr lang="en-US" dirty="0"/>
              <a:t> 1 root root 26 Mar 12 17:01 000-default -&gt; ../sites-available/default</a:t>
            </a:r>
          </a:p>
          <a:p>
            <a:r>
              <a:rPr lang="en-US" dirty="0" err="1"/>
              <a:t>lrwxrwxrwx</a:t>
            </a:r>
            <a:r>
              <a:rPr lang="en-US" dirty="0"/>
              <a:t> 1 root root 30 Mar 12 17:06 default-</a:t>
            </a:r>
            <a:r>
              <a:rPr lang="en-US" dirty="0" err="1"/>
              <a:t>ssl</a:t>
            </a:r>
            <a:r>
              <a:rPr lang="en-US" dirty="0"/>
              <a:t> -&gt; ../sites-available/default-</a:t>
            </a:r>
            <a:r>
              <a:rPr lang="en-US" dirty="0" err="1"/>
              <a:t>ssl</a:t>
            </a:r>
            <a:endParaRPr lang="en-US" dirty="0"/>
          </a:p>
          <a:p>
            <a:r>
              <a:rPr lang="en-US" dirty="0"/>
              <a:t>ubuntu@domU-12-31-39-0F-BA-7D:~$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1600-154C-45D5-895D-2A400A0B3A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Create process stat service</a:t>
            </a:r>
          </a:p>
          <a:p>
            <a:pPr marL="228600" indent="-228600">
              <a:buAutoNum type="arabicPeriod"/>
            </a:pPr>
            <a:r>
              <a:rPr lang="en-US" dirty="0" smtClean="0"/>
              <a:t>Test it</a:t>
            </a:r>
          </a:p>
          <a:p>
            <a:pPr marL="228600" indent="-228600"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wsdl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Open session on RED, open %</a:t>
            </a:r>
            <a:r>
              <a:rPr lang="en-US" dirty="0" err="1" smtClean="0"/>
              <a:t>ZEN.Template</a:t>
            </a:r>
            <a:r>
              <a:rPr lang="en-US" dirty="0" smtClean="0"/>
              <a:t>….</a:t>
            </a:r>
          </a:p>
          <a:p>
            <a:pPr marL="228600" indent="-228600">
              <a:buAutoNum type="arabicPeriod"/>
            </a:pPr>
            <a:r>
              <a:rPr lang="en-US" dirty="0" smtClean="0"/>
              <a:t>Generate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1600-154C-45D5-895D-2A400A0B3A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4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1600-154C-45D5-895D-2A400A0B3A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2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Z:\IN9\24892\Source\JPG\fullback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335024"/>
            <a:ext cx="4572000" cy="2459736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0090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566159"/>
            <a:ext cx="4572000" cy="402336"/>
          </a:xfrm>
        </p:spPr>
        <p:txBody>
          <a:bodyPr wrap="square">
            <a:spAutoFit/>
          </a:bodyPr>
          <a:lstStyle>
            <a:lvl1pPr mar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dirty="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4" name="Picture 13" descr="InterSystemsLogoCYMK.eps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097931" y="5510285"/>
            <a:ext cx="1587463" cy="459615"/>
          </a:xfrm>
          <a:prstGeom prst="rect">
            <a:avLst/>
          </a:prstGeom>
          <a:effectLst/>
        </p:spPr>
      </p:pic>
      <p:pic>
        <p:nvPicPr>
          <p:cNvPr id="15" name="Picture 14" descr="The Keys Centered.eps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4956138" y="735140"/>
            <a:ext cx="2945563" cy="86138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28600" y="164592"/>
            <a:ext cx="4352925" cy="6535737"/>
          </a:xfrm>
          <a:prstGeom prst="rect">
            <a:avLst/>
          </a:prstGeom>
          <a:ln>
            <a:noFill/>
          </a:ln>
          <a:effectLst>
            <a:glow rad="63500">
              <a:schemeClr val="tx1">
                <a:alpha val="18000"/>
              </a:schemeClr>
            </a:glo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77850" y="1252538"/>
            <a:ext cx="7973060" cy="4759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850" y="1252537"/>
            <a:ext cx="384048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806" y="1252537"/>
            <a:ext cx="384048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0" y="0"/>
            <a:ext cx="9144000" cy="897542"/>
          </a:xfrm>
          <a:prstGeom prst="rect">
            <a:avLst/>
          </a:prstGeom>
          <a:gradFill>
            <a:gsLst>
              <a:gs pos="0">
                <a:srgbClr val="F3C853"/>
              </a:gs>
              <a:gs pos="100000">
                <a:srgbClr val="FF8D49"/>
              </a:gs>
            </a:gsLst>
            <a:lin ang="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15240" dir="5400000" algn="t" rotWithShape="0">
              <a:prstClr val="black">
                <a:alpha val="3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1243584"/>
            <a:ext cx="7964424" cy="4764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InterSystemsLogoCYMK.eps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7671300" y="6234185"/>
            <a:ext cx="1299235" cy="376165"/>
          </a:xfrm>
          <a:prstGeom prst="rect">
            <a:avLst/>
          </a:prstGeom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8083296" y="192024"/>
            <a:ext cx="861579" cy="905256"/>
          </a:xfrm>
          <a:prstGeom prst="rect">
            <a:avLst/>
          </a:prstGeom>
          <a:effectLst>
            <a:outerShdw blurRad="508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457200" rtl="0" eaLnBrk="1" fontAlgn="base" latinLnBrk="0" hangingPunct="1">
        <a:spcBef>
          <a:spcPct val="0"/>
        </a:spcBef>
        <a:spcAft>
          <a:spcPct val="0"/>
        </a:spcAft>
        <a:buNone/>
        <a:defRPr lang="en-US" sz="4000" b="1" kern="1200" dirty="0">
          <a:solidFill>
            <a:srgbClr val="000090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  <a:latin typeface="Arial Narrow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5000"/>
        </a:lnSpc>
        <a:spcBef>
          <a:spcPts val="1680"/>
        </a:spcBef>
        <a:buClr>
          <a:srgbClr val="FF6600"/>
        </a:buClr>
        <a:buFont typeface="Arial" pitchFamily="34" charset="0"/>
        <a:buChar char="•"/>
        <a:defRPr lang="en-US" sz="3200" b="1" kern="1200" dirty="0" smtClean="0">
          <a:solidFill>
            <a:schemeClr val="tx1">
              <a:lumMod val="85000"/>
              <a:lumOff val="15000"/>
            </a:schemeClr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5000"/>
        </a:lnSpc>
        <a:spcBef>
          <a:spcPts val="840"/>
        </a:spcBef>
        <a:buClr>
          <a:srgbClr val="FF6600"/>
        </a:buClr>
        <a:buFont typeface="Arial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5000"/>
        </a:lnSpc>
        <a:spcBef>
          <a:spcPts val="840"/>
        </a:spcBef>
        <a:buClr>
          <a:srgbClr val="FF6600"/>
        </a:buClr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5000"/>
        </a:lnSpc>
        <a:spcBef>
          <a:spcPts val="840"/>
        </a:spcBef>
        <a:buClr>
          <a:srgbClr val="FF6600"/>
        </a:buClr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5000"/>
        </a:lnSpc>
        <a:spcBef>
          <a:spcPts val="840"/>
        </a:spcBef>
        <a:buClr>
          <a:srgbClr val="FF6600"/>
        </a:buClr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</a:t>
            </a:r>
            <a:br>
              <a:rPr lang="en-US" dirty="0" smtClean="0"/>
            </a:br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566159"/>
            <a:ext cx="4572000" cy="707886"/>
          </a:xfrm>
        </p:spPr>
        <p:txBody>
          <a:bodyPr/>
          <a:lstStyle/>
          <a:p>
            <a:r>
              <a:rPr lang="en-US" dirty="0" smtClean="0"/>
              <a:t>Global Summit 2013</a:t>
            </a:r>
          </a:p>
          <a:p>
            <a:r>
              <a:rPr lang="en-US" dirty="0" smtClean="0"/>
              <a:t>Jason Mimick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SSL is already setup for Apache and my </a:t>
            </a:r>
            <a:r>
              <a:rPr lang="en-US" b="0" dirty="0" err="1" smtClean="0">
                <a:latin typeface="Arial"/>
                <a:cs typeface="Arial"/>
              </a:rPr>
              <a:t>Caché</a:t>
            </a:r>
            <a:r>
              <a:rPr lang="en-US" b="0" dirty="0" smtClean="0">
                <a:latin typeface="Arial"/>
                <a:cs typeface="Arial"/>
              </a:rPr>
              <a:t> instances</a:t>
            </a:r>
          </a:p>
          <a:p>
            <a:pPr marL="0" indent="0">
              <a:buNone/>
            </a:pPr>
            <a:endParaRPr lang="en-US" b="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But will walk through the configuration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Step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0" dirty="0" smtClean="0">
                <a:latin typeface="Arial"/>
                <a:cs typeface="Arial"/>
              </a:rPr>
              <a:t>Create </a:t>
            </a:r>
            <a:r>
              <a:rPr lang="en-US" sz="2800" b="0" dirty="0">
                <a:latin typeface="Arial"/>
                <a:cs typeface="Arial"/>
              </a:rPr>
              <a:t>simple web-service without any security and test</a:t>
            </a:r>
          </a:p>
          <a:p>
            <a:r>
              <a:rPr lang="en-US" sz="2800" b="0" dirty="0">
                <a:latin typeface="Arial"/>
                <a:cs typeface="Arial"/>
              </a:rPr>
              <a:t>Generate client from WSDL, test</a:t>
            </a:r>
          </a:p>
          <a:p>
            <a:r>
              <a:rPr lang="en-US" sz="2800" b="0" dirty="0">
                <a:latin typeface="Arial"/>
                <a:cs typeface="Arial"/>
              </a:rPr>
              <a:t>Show SSL config</a:t>
            </a:r>
          </a:p>
          <a:p>
            <a:pPr lvl="1"/>
            <a:r>
              <a:rPr lang="en-US" b="0" dirty="0">
                <a:latin typeface="Arial"/>
                <a:cs typeface="Arial"/>
              </a:rPr>
              <a:t>Show Apache cert reference and how it maps the CSP folder</a:t>
            </a:r>
          </a:p>
          <a:p>
            <a:pPr lvl="1"/>
            <a:r>
              <a:rPr lang="en-US" b="0" dirty="0">
                <a:latin typeface="Arial"/>
                <a:cs typeface="Arial"/>
              </a:rPr>
              <a:t>Show server Caché cert config</a:t>
            </a:r>
          </a:p>
          <a:p>
            <a:pPr lvl="1"/>
            <a:r>
              <a:rPr lang="en-US" b="0" dirty="0">
                <a:latin typeface="Arial"/>
                <a:cs typeface="Arial"/>
              </a:rPr>
              <a:t>Show client Caché cert config</a:t>
            </a:r>
          </a:p>
          <a:p>
            <a:pPr lvl="1"/>
            <a:r>
              <a:rPr lang="en-US" b="0" dirty="0">
                <a:latin typeface="Arial"/>
                <a:cs typeface="Arial"/>
              </a:rPr>
              <a:t>Pull up existing non-secure service through Apache SSL port, show it works</a:t>
            </a:r>
          </a:p>
          <a:p>
            <a:endParaRPr lang="en-US" sz="2800" b="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7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0" dirty="0">
                <a:latin typeface="Arial"/>
                <a:cs typeface="Arial"/>
              </a:rPr>
              <a:t>Create secure version of service</a:t>
            </a:r>
          </a:p>
          <a:p>
            <a:r>
              <a:rPr lang="en-US" sz="2800" b="0" dirty="0">
                <a:latin typeface="Arial"/>
                <a:cs typeface="Arial"/>
              </a:rPr>
              <a:t>Create secure version of client</a:t>
            </a:r>
          </a:p>
          <a:p>
            <a:r>
              <a:rPr lang="en-US" sz="2800" b="0" dirty="0">
                <a:latin typeface="Arial"/>
                <a:cs typeface="Arial"/>
              </a:rPr>
              <a:t>Write simple client test method, adding security properties</a:t>
            </a:r>
          </a:p>
          <a:p>
            <a:r>
              <a:rPr lang="en-US" sz="2800" b="0" dirty="0">
                <a:latin typeface="Arial"/>
                <a:cs typeface="Arial"/>
              </a:rPr>
              <a:t>Test with terminal - show good user/pass succeed and also bad user/pass fail - demonstrate error handling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Flow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5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929676"/>
            <a:ext cx="9008158" cy="5499494"/>
          </a:xfrm>
        </p:spPr>
        <p:txBody>
          <a:bodyPr/>
          <a:lstStyle/>
          <a:p>
            <a:pPr marL="0" indent="0">
              <a:buNone/>
            </a:pPr>
            <a:endParaRPr lang="en-US" sz="2400" b="0" dirty="0" smtClean="0">
              <a:latin typeface="Consolas"/>
              <a:cs typeface="Consolas"/>
            </a:endParaRPr>
          </a:p>
          <a:p>
            <a:pPr marL="0" indent="0" algn="ctr">
              <a:buNone/>
            </a:pPr>
            <a:r>
              <a:rPr lang="en-US" sz="2400" b="0" dirty="0" smtClean="0">
                <a:latin typeface="Arial"/>
                <a:cs typeface="Arial"/>
              </a:rPr>
              <a:t>Thanks for your time – enjoy the Summit</a:t>
            </a:r>
          </a:p>
          <a:p>
            <a:pPr marL="0" indent="0" algn="ctr">
              <a:buNone/>
            </a:pPr>
            <a:endParaRPr lang="en-US" sz="2400" b="0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b="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b="0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b="0" dirty="0" smtClean="0">
                <a:latin typeface="Arial"/>
                <a:cs typeface="Arial"/>
              </a:rPr>
              <a:t/>
            </a:r>
            <a:br>
              <a:rPr lang="en-US" sz="2400" b="0" dirty="0" smtClean="0">
                <a:latin typeface="Arial"/>
                <a:cs typeface="Arial"/>
              </a:rPr>
            </a:br>
            <a:endParaRPr lang="en-US" sz="2400" b="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b="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400" b="0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b="0" dirty="0" smtClean="0">
                <a:latin typeface="Arial"/>
                <a:cs typeface="Arial"/>
              </a:rPr>
              <a:t>See me if you would like a copy of the sample code</a:t>
            </a:r>
            <a:endParaRPr lang="en-US" sz="2400" b="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07" y="2383114"/>
            <a:ext cx="4191909" cy="31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High-level review of web-service security standards supported in </a:t>
            </a:r>
            <a:r>
              <a:rPr lang="en-US" dirty="0" err="1" smtClean="0">
                <a:latin typeface="Arial"/>
                <a:cs typeface="Arial"/>
              </a:rPr>
              <a:t>Caché</a:t>
            </a:r>
            <a:r>
              <a:rPr lang="en-US" dirty="0" smtClean="0">
                <a:latin typeface="Arial"/>
                <a:cs typeface="Arial"/>
              </a:rPr>
              <a:t> today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Live demo setting up Username/Password security over SSL for a web-service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0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Not deep dive into details of each standard</a:t>
            </a:r>
          </a:p>
          <a:p>
            <a:r>
              <a:rPr lang="en-US" dirty="0" smtClean="0">
                <a:latin typeface="Arial"/>
                <a:cs typeface="Arial"/>
              </a:rPr>
              <a:t>Lots of existing documentation in </a:t>
            </a:r>
            <a:r>
              <a:rPr lang="en-US" dirty="0" err="1" smtClean="0">
                <a:latin typeface="Arial"/>
                <a:cs typeface="Arial"/>
              </a:rPr>
              <a:t>docbook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Many resources available – see me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End-to-end “eyes-on” demo of a very common scenario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3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SOAP 1.1 &amp; 1.2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Core messaging protocol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Defines XML “envelopes” for your service requests and responses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WS-Security</a:t>
            </a:r>
          </a:p>
          <a:p>
            <a:pPr lvl="1"/>
            <a:r>
              <a:rPr lang="en-US" dirty="0">
                <a:latin typeface="Arial"/>
                <a:cs typeface="Arial"/>
              </a:rPr>
              <a:t>Standards for supporting security mechanisms for web services</a:t>
            </a:r>
          </a:p>
          <a:p>
            <a:pPr lvl="1"/>
            <a:r>
              <a:rPr lang="en-US" dirty="0">
                <a:latin typeface="Arial"/>
                <a:cs typeface="Arial"/>
              </a:rPr>
              <a:t>Encryption/Decryption of messages</a:t>
            </a:r>
          </a:p>
          <a:p>
            <a:pPr lvl="1"/>
            <a:r>
              <a:rPr lang="en-US" dirty="0">
                <a:latin typeface="Arial"/>
                <a:cs typeface="Arial"/>
              </a:rPr>
              <a:t>Token support for</a:t>
            </a:r>
          </a:p>
          <a:p>
            <a:pPr lvl="2"/>
            <a:r>
              <a:rPr lang="en-US" dirty="0">
                <a:latin typeface="Arial"/>
                <a:cs typeface="Arial"/>
              </a:rPr>
              <a:t>Username - authentication</a:t>
            </a:r>
          </a:p>
          <a:p>
            <a:pPr lvl="2"/>
            <a:r>
              <a:rPr lang="en-US" dirty="0">
                <a:latin typeface="Arial"/>
                <a:cs typeface="Arial"/>
              </a:rPr>
              <a:t>Timestamps - prevent replay attacks</a:t>
            </a:r>
          </a:p>
          <a:p>
            <a:pPr lvl="2"/>
            <a:r>
              <a:rPr lang="en-US" dirty="0">
                <a:latin typeface="Arial"/>
                <a:cs typeface="Arial"/>
              </a:rPr>
              <a:t>Binary blobs - references to signatures and encrypted keys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0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1219200" cy="261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 algn="ctr" eaLnBrk="1" hangingPunct="1"/>
            <a:r>
              <a:rPr lang="en-US" sz="1100"/>
              <a:t>XML Document</a:t>
            </a:r>
          </a:p>
        </p:txBody>
      </p:sp>
      <p:graphicFrame>
        <p:nvGraphicFramePr>
          <p:cNvPr id="1026" name="Object 21"/>
          <p:cNvGraphicFramePr>
            <a:graphicFrameLocks noChangeAspect="1"/>
          </p:cNvGraphicFramePr>
          <p:nvPr/>
        </p:nvGraphicFramePr>
        <p:xfrm>
          <a:off x="228600" y="1371600"/>
          <a:ext cx="172878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5288089" imgH="4642009" progId="Visio.Drawing.11">
                  <p:embed/>
                </p:oleObj>
              </mc:Choice>
              <mc:Fallback>
                <p:oleObj name="Visio" r:id="rId3" imgW="5288089" imgH="46420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172878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514600" y="1447800"/>
            <a:ext cx="4510052" cy="48006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&lt;SOAP Message&gt;</a:t>
            </a: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732828" y="1884218"/>
            <a:ext cx="4073596" cy="2535382"/>
          </a:xfrm>
          <a:prstGeom prst="roundRect">
            <a:avLst/>
          </a:prstGeom>
          <a:solidFill>
            <a:srgbClr val="98D7B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     </a:t>
            </a:r>
          </a:p>
          <a:p>
            <a:pPr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  </a:t>
            </a:r>
          </a:p>
          <a:p>
            <a:pPr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   &lt;Header&gt;</a:t>
            </a:r>
          </a:p>
          <a:p>
            <a:pPr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 algn="ctr"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971800" y="3810001"/>
            <a:ext cx="3581400" cy="380999"/>
          </a:xfrm>
          <a:prstGeom prst="roundRect">
            <a:avLst/>
          </a:prstGeom>
          <a:solidFill>
            <a:srgbClr val="3366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rPr>
              <a:t>Other Optional Header Elements…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971801" y="2286000"/>
            <a:ext cx="3581400" cy="140969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   </a:t>
            </a:r>
          </a:p>
          <a:p>
            <a:pPr>
              <a:defRPr/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WS-Security Header Element</a:t>
            </a:r>
          </a:p>
          <a:p>
            <a:pPr>
              <a:defRPr/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  <a:p>
            <a:pPr>
              <a:defRPr/>
            </a:pP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charset="0"/>
            </a:endParaRPr>
          </a:p>
        </p:txBody>
      </p:sp>
      <p:grpSp>
        <p:nvGrpSpPr>
          <p:cNvPr id="1040" name="Group 13"/>
          <p:cNvGrpSpPr>
            <a:grpSpLocks/>
          </p:cNvGrpSpPr>
          <p:nvPr/>
        </p:nvGrpSpPr>
        <p:grpSpPr bwMode="auto">
          <a:xfrm>
            <a:off x="2732088" y="4495800"/>
            <a:ext cx="4075112" cy="1606550"/>
            <a:chOff x="2209800" y="5029200"/>
            <a:chExt cx="42672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2209800" y="5029200"/>
              <a:ext cx="4267200" cy="914400"/>
            </a:xfrm>
            <a:prstGeom prst="roundRect">
              <a:avLst/>
            </a:prstGeom>
            <a:solidFill>
              <a:srgbClr val="98D7B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&lt;Body&gt;  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58730" y="5105400"/>
              <a:ext cx="2952298" cy="7620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Times New Roman" charset="0"/>
                  <a:cs typeface="Times New Roman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SOAP Message Body can be </a:t>
              </a:r>
              <a:r>
                <a:rPr lang="en-US" sz="1600" u="sng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optionally</a:t>
              </a:r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 Encrypted/Decrypted…</a:t>
              </a: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3124200" y="2667000"/>
            <a:ext cx="3273425" cy="3460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ＭＳ Ｐゴシック" charset="0"/>
                <a:cs typeface="Times New Roman" charset="0"/>
              </a:rPr>
              <a:t>Timestamp (Can be signed)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124200" y="3124200"/>
            <a:ext cx="3273425" cy="3476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ＭＳ Ｐゴシック" charset="0"/>
                <a:cs typeface="Times New Roman" charset="0"/>
              </a:rPr>
              <a:t>Username Token</a:t>
            </a:r>
          </a:p>
        </p:txBody>
      </p:sp>
      <p:sp>
        <p:nvSpPr>
          <p:cNvPr id="24" name="Isosceles Triangle 23"/>
          <p:cNvSpPr>
            <a:spLocks noChangeArrowheads="1"/>
          </p:cNvSpPr>
          <p:nvPr/>
        </p:nvSpPr>
        <p:spPr bwMode="auto">
          <a:xfrm rot="-5400000">
            <a:off x="-457200" y="3200400"/>
            <a:ext cx="4724400" cy="1219200"/>
          </a:xfrm>
          <a:prstGeom prst="triangle">
            <a:avLst>
              <a:gd name="adj" fmla="val 80120"/>
            </a:avLst>
          </a:prstGeom>
          <a:gradFill rotWithShape="1">
            <a:gsLst>
              <a:gs pos="0">
                <a:srgbClr val="C39D45">
                  <a:alpha val="0"/>
                </a:srgbClr>
              </a:gs>
              <a:gs pos="80000">
                <a:srgbClr val="98D7B4">
                  <a:alpha val="80000"/>
                </a:srgbClr>
              </a:gs>
              <a:gs pos="100000">
                <a:srgbClr val="98D7B4"/>
              </a:gs>
            </a:gsLst>
            <a:lin ang="16200000"/>
          </a:gradFill>
          <a:ln w="9525">
            <a:solidFill>
              <a:srgbClr val="F1CA6D"/>
            </a:solidFill>
            <a:miter lim="800000"/>
            <a:headEnd/>
            <a:tailEnd/>
          </a:ln>
          <a:effectLst>
            <a:outerShdw blurRad="63500" dist="38100" dir="8100000" algn="tr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 Narrow" charset="0"/>
              <a:ea typeface="Times New Roman" charset="0"/>
            </a:endParaRPr>
          </a:p>
        </p:txBody>
      </p:sp>
      <p:sp>
        <p:nvSpPr>
          <p:cNvPr id="20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WS-Security Overview</a:t>
            </a:r>
          </a:p>
        </p:txBody>
      </p:sp>
    </p:spTree>
    <p:extLst>
      <p:ext uri="{BB962C8B-B14F-4D97-AF65-F5344CB8AC3E}">
        <p14:creationId xmlns:p14="http://schemas.microsoft.com/office/powerpoint/2010/main" val="312995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WS-Policy</a:t>
            </a:r>
          </a:p>
          <a:p>
            <a:pPr lvl="1"/>
            <a:r>
              <a:rPr lang="en-US" dirty="0">
                <a:latin typeface="Arial"/>
                <a:cs typeface="Arial"/>
              </a:rPr>
              <a:t>Additional standard for defining the security behavior of your services</a:t>
            </a:r>
          </a:p>
          <a:p>
            <a:pPr lvl="1"/>
            <a:r>
              <a:rPr lang="en-US" dirty="0">
                <a:latin typeface="Arial"/>
                <a:cs typeface="Arial"/>
              </a:rPr>
              <a:t>Simpler that using direct APIs</a:t>
            </a:r>
          </a:p>
          <a:p>
            <a:pPr lvl="1"/>
            <a:r>
              <a:rPr lang="en-US" dirty="0">
                <a:latin typeface="Arial"/>
                <a:cs typeface="Arial"/>
              </a:rPr>
              <a:t>Declarative XML format which describes the WS-Security configuration</a:t>
            </a:r>
          </a:p>
          <a:p>
            <a:pPr lvl="1"/>
            <a:r>
              <a:rPr lang="en-US" dirty="0">
                <a:latin typeface="Arial"/>
                <a:cs typeface="Arial"/>
              </a:rPr>
              <a:t>Supported with Studio Web Service/Client Configuration Wizard</a:t>
            </a:r>
          </a:p>
          <a:p>
            <a:r>
              <a:rPr lang="en-US" b="0" dirty="0" smtClean="0">
                <a:latin typeface="Arial"/>
                <a:cs typeface="Arial"/>
              </a:rPr>
              <a:t>Think “cross-cut” from aspect oriented programming (or don’t)</a:t>
            </a:r>
          </a:p>
          <a:p>
            <a:pPr marL="0" indent="0">
              <a:buNone/>
            </a:pPr>
            <a:endParaRPr lang="en-US" b="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1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Web Services Policy Example</a:t>
            </a:r>
          </a:p>
        </p:txBody>
      </p:sp>
      <p:pic>
        <p:nvPicPr>
          <p:cNvPr id="86019" name="Picture 6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791" y="1814432"/>
            <a:ext cx="6629400" cy="4572000"/>
          </a:xfrm>
          <a:prstGeom prst="rect">
            <a:avLst/>
          </a:prstGeom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78326" y="136450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1680"/>
              </a:spcBef>
              <a:spcAft>
                <a:spcPts val="0"/>
              </a:spcAft>
              <a:buClr>
                <a:srgbClr val="D50202"/>
              </a:buClr>
              <a:buSzTx/>
              <a:tabLst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Bunch of XML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0887" y="30987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1680"/>
              </a:spcBef>
              <a:spcAft>
                <a:spcPts val="0"/>
              </a:spcAft>
              <a:buClr>
                <a:srgbClr val="D50202"/>
              </a:buClr>
              <a:buSzTx/>
              <a:tabLst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</a:rPr>
              <a:t>GOOD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</a:rPr>
            </a:b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Cach</a:t>
            </a:r>
            <a:r>
              <a:rPr lang="en-US" sz="3600" b="1" dirty="0" err="1" smtClean="0">
                <a:latin typeface="Arial"/>
                <a:cs typeface="Arial"/>
              </a:rPr>
              <a:t>é</a:t>
            </a:r>
            <a:r>
              <a:rPr lang="en-US" sz="3600" b="1" dirty="0" smtClean="0">
                <a:latin typeface="Arial"/>
                <a:cs typeface="Arial"/>
              </a:rPr>
              <a:t> can generate it for you!</a:t>
            </a:r>
          </a:p>
        </p:txBody>
      </p:sp>
    </p:spTree>
    <p:extLst>
      <p:ext uri="{BB962C8B-B14F-4D97-AF65-F5344CB8AC3E}">
        <p14:creationId xmlns:p14="http://schemas.microsoft.com/office/powerpoint/2010/main" val="36265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You </a:t>
            </a:r>
            <a:r>
              <a:rPr lang="en-US" b="0" dirty="0">
                <a:latin typeface="Arial"/>
                <a:cs typeface="Arial"/>
              </a:rPr>
              <a:t>have an existing web-service but now are asked to implement additional security for this service since your application is getting migrated to the cloud. </a:t>
            </a:r>
            <a:endParaRPr lang="en-US" b="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b="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0" dirty="0" smtClean="0">
                <a:latin typeface="Arial"/>
                <a:cs typeface="Arial"/>
              </a:rPr>
              <a:t>It </a:t>
            </a:r>
            <a:r>
              <a:rPr lang="en-US" b="0" dirty="0">
                <a:latin typeface="Arial"/>
                <a:cs typeface="Arial"/>
              </a:rPr>
              <a:t>has been determined that you will require all access to the service to happen over SSL and that Username and Timestamp tokens will be required.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4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lobal Summit 2013">
  <a:themeElements>
    <a:clrScheme name="IN924892_BUS/HC">
      <a:dk1>
        <a:sysClr val="windowText" lastClr="000000"/>
      </a:dk1>
      <a:lt1>
        <a:sysClr val="window" lastClr="FFFFFF"/>
      </a:lt1>
      <a:dk2>
        <a:srgbClr val="1F497D"/>
      </a:dk2>
      <a:lt2>
        <a:srgbClr val="F5C666"/>
      </a:lt2>
      <a:accent1>
        <a:srgbClr val="000090"/>
      </a:accent1>
      <a:accent2>
        <a:srgbClr val="5AB0E5"/>
      </a:accent2>
      <a:accent3>
        <a:srgbClr val="057693"/>
      </a:accent3>
      <a:accent4>
        <a:srgbClr val="8064A2"/>
      </a:accent4>
      <a:accent5>
        <a:srgbClr val="61109F"/>
      </a:accent5>
      <a:accent6>
        <a:srgbClr val="E55C0D"/>
      </a:accent6>
      <a:hlink>
        <a:srgbClr val="0000FF"/>
      </a:hlink>
      <a:folHlink>
        <a:srgbClr val="800080"/>
      </a:folHlink>
    </a:clrScheme>
    <a:fontScheme name="Custom 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36576" tIns="36576" rIns="36576" bIns="36576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accent6"/>
            </a:solidFill>
            <a:effectLst/>
            <a:latin typeface="Times New Roman" pitchFamily="18" charset="0"/>
          </a:defRPr>
        </a:defPPr>
      </a:lstStyle>
    </a:spDef>
    <a:txDef>
      <a:spPr/>
      <a:bodyPr vert="horz" lIns="91440" tIns="45720" rIns="91440" bIns="45720" rtlCol="0">
        <a:noAutofit/>
      </a:bodyPr>
      <a:lstStyle>
        <a:defPPr marL="342900" marR="0" indent="-342900" algn="l" defTabSz="914400" rtl="0" eaLnBrk="1" fontAlgn="auto" latinLnBrk="0" hangingPunct="1">
          <a:lnSpc>
            <a:spcPct val="95000"/>
          </a:lnSpc>
          <a:spcBef>
            <a:spcPts val="1680"/>
          </a:spcBef>
          <a:spcAft>
            <a:spcPts val="0"/>
          </a:spcAft>
          <a:buClr>
            <a:srgbClr val="D50202"/>
          </a:buClr>
          <a:buSzTx/>
          <a:buFont typeface="Arial" pitchFamily="34" charset="0"/>
          <a:buChar char="•"/>
          <a:tabLst/>
          <a:defRPr kumimoji="0" sz="2800" b="1" i="0" u="none" strike="noStrike" kern="1200" cap="none" spc="0" normalizeH="0" baseline="0" noProof="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  <a:uLnTx/>
            <a:uFillTx/>
            <a:latin typeface="Arial Narrow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 Summit 2013.potx</Template>
  <TotalTime>9312</TotalTime>
  <Words>527</Words>
  <Application>Microsoft Macintosh PowerPoint</Application>
  <PresentationFormat>On-screen Show (4:3)</PresentationFormat>
  <Paragraphs>140</Paragraphs>
  <Slides>13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Global Summit 2013</vt:lpstr>
      <vt:lpstr>Microsoft Office Visio Drawing</vt:lpstr>
      <vt:lpstr>Securing Web Services</vt:lpstr>
      <vt:lpstr>Goal</vt:lpstr>
      <vt:lpstr>Expectations</vt:lpstr>
      <vt:lpstr>Standards Supported</vt:lpstr>
      <vt:lpstr>Standards Supported</vt:lpstr>
      <vt:lpstr>WS-Security Overview</vt:lpstr>
      <vt:lpstr>Standards Supported</vt:lpstr>
      <vt:lpstr>Web Services Policy Example</vt:lpstr>
      <vt:lpstr>Demo - Scenario</vt:lpstr>
      <vt:lpstr>Demo – Step 0 </vt:lpstr>
      <vt:lpstr>Demo - Flow</vt:lpstr>
      <vt:lpstr>Demo – Flow 2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Specialist24</dc:creator>
  <cp:lastModifiedBy>Jason Mimick</cp:lastModifiedBy>
  <cp:revision>44</cp:revision>
  <cp:lastPrinted>2013-04-07T01:37:27Z</cp:lastPrinted>
  <dcterms:created xsi:type="dcterms:W3CDTF">2012-02-13T16:17:36Z</dcterms:created>
  <dcterms:modified xsi:type="dcterms:W3CDTF">2013-04-09T14:37:23Z</dcterms:modified>
</cp:coreProperties>
</file>