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clrMru>
    <a:srgbClr val="05295B"/>
    <a:srgbClr val="D5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-344" y="-112"/>
      </p:cViewPr>
      <p:guideLst>
        <p:guide orient="horz" pos="789"/>
        <p:guide orient="horz" pos="3882"/>
        <p:guide orient="horz" pos="3787"/>
        <p:guide pos="726"/>
        <p:guide pos="364"/>
        <p:guide pos="57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3" d="100"/>
          <a:sy n="103" d="100"/>
        </p:scale>
        <p:origin x="-360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E0100-FB4E-D44C-8BAA-316FCDDB1059}" type="datetimeFigureOut">
              <a:rPr lang="en-US" smtClean="0"/>
              <a:t>4/6/13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A8CF1-1D03-4948-80D6-C77C56FA4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05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706F1-0A55-423F-AD66-2572629B0CFA}" type="datetimeFigureOut">
              <a:rPr lang="en-US" smtClean="0"/>
              <a:pPr/>
              <a:t>4/6/13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E1600-154C-45D5-895D-2A400A0B3A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2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1600-154C-45D5-895D-2A400A0B3A5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9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1600-154C-45D5-895D-2A400A0B3A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06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1600-154C-45D5-895D-2A400A0B3A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01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85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Generated Clients</a:t>
            </a:r>
            <a:endParaRPr lang="en-US" dirty="0"/>
          </a:p>
          <a:p>
            <a:endParaRPr lang="en-US" dirty="0"/>
          </a:p>
          <a:p>
            <a:r>
              <a:rPr lang="en-US" dirty="0"/>
              <a:t>Initially the SOAP Client generator created a class in which all the service methods were </a:t>
            </a:r>
            <a:r>
              <a:rPr lang="en-US" dirty="0" err="1"/>
              <a:t>Classmethods</a:t>
            </a:r>
            <a:r>
              <a:rPr lang="en-US" dirty="0"/>
              <a:t>. </a:t>
            </a:r>
          </a:p>
          <a:p>
            <a:r>
              <a:rPr lang="en-US" dirty="0"/>
              <a:t>This made it challenging to configure runtime properties of the client, such as Location.</a:t>
            </a:r>
          </a:p>
          <a:p>
            <a:r>
              <a:rPr lang="en-US" dirty="0"/>
              <a:t>Since </a:t>
            </a:r>
            <a:r>
              <a:rPr lang="en-US" dirty="0" err="1"/>
              <a:t>Caché</a:t>
            </a:r>
            <a:r>
              <a:rPr lang="en-US" dirty="0"/>
              <a:t> version XXXX the client's service methods are now just "</a:t>
            </a:r>
            <a:r>
              <a:rPr lang="en-US" dirty="0" err="1"/>
              <a:t>Method"'s</a:t>
            </a:r>
            <a:r>
              <a:rPr lang="en-US" dirty="0"/>
              <a:t> and you are able to set</a:t>
            </a:r>
          </a:p>
          <a:p>
            <a:r>
              <a:rPr lang="en-US" dirty="0"/>
              <a:t>properties on the service client proxy instance.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1600-154C-45D5-895D-2A400A0B3A5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62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Security</a:t>
            </a:r>
            <a:endParaRPr lang="en-US" dirty="0"/>
          </a:p>
          <a:p>
            <a:endParaRPr lang="en-US" dirty="0"/>
          </a:p>
          <a:p>
            <a:r>
              <a:rPr lang="en-US" dirty="0"/>
              <a:t>Initially there were not any supported security standards for web services.</a:t>
            </a:r>
          </a:p>
          <a:p>
            <a:r>
              <a:rPr lang="en-US" dirty="0"/>
              <a:t>Best we could do was home-grown username/password headers.</a:t>
            </a:r>
          </a:p>
          <a:p>
            <a:r>
              <a:rPr lang="en-US" dirty="0"/>
              <a:t>Starting with </a:t>
            </a:r>
            <a:r>
              <a:rPr lang="en-US" dirty="0" err="1"/>
              <a:t>Caché</a:t>
            </a:r>
            <a:r>
              <a:rPr lang="en-US" dirty="0"/>
              <a:t> XXXX we now support a variety of industry web-service standards, notably:</a:t>
            </a:r>
          </a:p>
          <a:p>
            <a:r>
              <a:rPr lang="en-US" dirty="0"/>
              <a:t>WS-Security - authentication, encryption</a:t>
            </a:r>
          </a:p>
          <a:p>
            <a:r>
              <a:rPr lang="en-US" dirty="0"/>
              <a:t>WS-Policy    - meta-standard, allows for the specification of various WS-Security settings across your services</a:t>
            </a:r>
          </a:p>
          <a:p>
            <a:r>
              <a:rPr lang="en-US" dirty="0"/>
              <a:t>Stay for next talk for more details on Security.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1600-154C-45D5-895D-2A400A0B3A5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52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Binary SOAP</a:t>
            </a:r>
            <a:endParaRPr lang="en-US" dirty="0"/>
          </a:p>
          <a:p>
            <a:endParaRPr lang="en-US" dirty="0"/>
          </a:p>
          <a:p>
            <a:r>
              <a:rPr lang="it-IT" dirty="0" err="1"/>
              <a:t>Since</a:t>
            </a:r>
            <a:r>
              <a:rPr lang="it-IT" dirty="0"/>
              <a:t> ~ </a:t>
            </a:r>
            <a:r>
              <a:rPr lang="it-IT" dirty="0" err="1"/>
              <a:t>Caché</a:t>
            </a:r>
            <a:r>
              <a:rPr lang="it-IT" dirty="0"/>
              <a:t> 2008.2</a:t>
            </a:r>
          </a:p>
          <a:p>
            <a:r>
              <a:rPr lang="it-IT" dirty="0" err="1"/>
              <a:t>Optimization</a:t>
            </a:r>
            <a:r>
              <a:rPr lang="it-IT" dirty="0"/>
              <a:t> -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end </a:t>
            </a:r>
            <a:r>
              <a:rPr lang="it-IT" dirty="0" err="1"/>
              <a:t>points</a:t>
            </a:r>
            <a:r>
              <a:rPr lang="it-IT" dirty="0"/>
              <a:t> of a service are </a:t>
            </a:r>
            <a:r>
              <a:rPr lang="it-IT" dirty="0" err="1"/>
              <a:t>running</a:t>
            </a:r>
            <a:r>
              <a:rPr lang="it-IT" dirty="0"/>
              <a:t> inside </a:t>
            </a:r>
            <a:r>
              <a:rPr lang="it-IT" dirty="0" err="1"/>
              <a:t>Caché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the SOAP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itself</a:t>
            </a:r>
            <a:r>
              <a:rPr lang="it-IT" dirty="0"/>
              <a:t> can be </a:t>
            </a:r>
            <a:r>
              <a:rPr lang="it-IT" dirty="0" err="1"/>
              <a:t>sent</a:t>
            </a:r>
            <a:r>
              <a:rPr lang="it-IT" dirty="0"/>
              <a:t> in a compact </a:t>
            </a:r>
            <a:r>
              <a:rPr lang="it-IT" dirty="0" err="1"/>
              <a:t>binary</a:t>
            </a:r>
            <a:r>
              <a:rPr lang="it-IT" dirty="0"/>
              <a:t> format</a:t>
            </a:r>
          </a:p>
          <a:p>
            <a:r>
              <a:rPr lang="it-IT" dirty="0" err="1"/>
              <a:t>Reduces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size</a:t>
            </a:r>
            <a:endParaRPr lang="it-IT" dirty="0"/>
          </a:p>
          <a:p>
            <a:r>
              <a:rPr lang="it-IT" dirty="0" err="1"/>
              <a:t>Faster</a:t>
            </a:r>
            <a:r>
              <a:rPr lang="it-IT" dirty="0"/>
              <a:t> processing - </a:t>
            </a:r>
            <a:r>
              <a:rPr lang="it-IT" dirty="0" err="1"/>
              <a:t>both</a:t>
            </a:r>
            <a:r>
              <a:rPr lang="it-IT" dirty="0"/>
              <a:t> the client and server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go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object</a:t>
            </a:r>
            <a:r>
              <a:rPr lang="it-IT" dirty="0"/>
              <a:t>-xml </a:t>
            </a:r>
            <a:r>
              <a:rPr lang="it-IT" dirty="0" err="1"/>
              <a:t>serialization</a:t>
            </a:r>
            <a:r>
              <a:rPr lang="it-IT" dirty="0"/>
              <a:t>/</a:t>
            </a:r>
            <a:r>
              <a:rPr lang="it-IT" dirty="0" err="1"/>
              <a:t>deserialization</a:t>
            </a:r>
            <a:r>
              <a:rPr lang="it-IT" dirty="0"/>
              <a:t> </a:t>
            </a:r>
            <a:r>
              <a:rPr lang="it-IT" dirty="0" err="1"/>
              <a:t>steps</a:t>
            </a:r>
            <a:endParaRPr lang="it-IT" dirty="0"/>
          </a:p>
          <a:p>
            <a:r>
              <a:rPr lang="it-IT" dirty="0"/>
              <a:t>Can produce </a:t>
            </a:r>
            <a:r>
              <a:rPr lang="it-IT" dirty="0" err="1"/>
              <a:t>significant</a:t>
            </a:r>
            <a:r>
              <a:rPr lang="it-IT" dirty="0"/>
              <a:t> </a:t>
            </a:r>
            <a:r>
              <a:rPr lang="it-IT" dirty="0" err="1"/>
              <a:t>pert</a:t>
            </a:r>
            <a:r>
              <a:rPr lang="it-IT" dirty="0"/>
              <a:t> </a:t>
            </a:r>
            <a:r>
              <a:rPr lang="it-IT" dirty="0" err="1"/>
              <a:t>improvements</a:t>
            </a:r>
            <a:r>
              <a:rPr lang="it-IT" dirty="0"/>
              <a:t> </a:t>
            </a:r>
            <a:r>
              <a:rPr lang="it-IT" dirty="0" err="1"/>
              <a:t>especially</a:t>
            </a:r>
            <a:r>
              <a:rPr lang="it-IT" dirty="0"/>
              <a:t> with large SOAP </a:t>
            </a:r>
            <a:r>
              <a:rPr lang="it-IT" dirty="0" err="1"/>
              <a:t>messages</a:t>
            </a:r>
            <a:r>
              <a:rPr lang="it-IT" dirty="0"/>
              <a:t>, </a:t>
            </a:r>
            <a:r>
              <a:rPr lang="it-IT" dirty="0" err="1"/>
              <a:t>tests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shown</a:t>
            </a:r>
            <a:r>
              <a:rPr lang="it-IT" dirty="0"/>
              <a:t> ~20%-30% </a:t>
            </a:r>
            <a:r>
              <a:rPr lang="it-IT" dirty="0" err="1"/>
              <a:t>speed</a:t>
            </a:r>
            <a:r>
              <a:rPr lang="it-IT" dirty="0"/>
              <a:t> </a:t>
            </a:r>
            <a:r>
              <a:rPr lang="it-IT" dirty="0" err="1"/>
              <a:t>improvments</a:t>
            </a:r>
            <a:r>
              <a:rPr lang="it-IT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1600-154C-45D5-895D-2A400A0B3A5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59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- try/catch macro and delegate to internal private </a:t>
            </a:r>
            <a:r>
              <a:rPr lang="en-US" dirty="0" smtClean="0"/>
              <a:t>implementations</a:t>
            </a:r>
            <a:r>
              <a:rPr lang="en-US" dirty="0"/>
              <a:t> </a:t>
            </a:r>
          </a:p>
          <a:p>
            <a:r>
              <a:rPr lang="en-US" dirty="0"/>
              <a:t>PRO: Each service method can define own inputs/outputs</a:t>
            </a:r>
          </a:p>
          <a:p>
            <a:r>
              <a:rPr lang="en-US" dirty="0"/>
              <a:t>CON: Need to remember to use macro, however - in a complex enterprise application you could use code generation techniques to automatically generate the service stubs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 – this is “Service-Side” error handling, what about client-side? That is next topic….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1600-154C-45D5-895D-2A400A0B3A5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1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Z:\IN9\24892\Source\JPG\fullback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335024"/>
            <a:ext cx="4572000" cy="2459736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lang="en-US" sz="4000" b="1" kern="1200" dirty="0">
                <a:solidFill>
                  <a:srgbClr val="000090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566159"/>
            <a:ext cx="4572000" cy="402336"/>
          </a:xfrm>
        </p:spPr>
        <p:txBody>
          <a:bodyPr wrap="square">
            <a:spAutoFit/>
          </a:bodyPr>
          <a:lstStyle>
            <a:lvl1pPr mar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dirty="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4" name="Picture 13" descr="InterSystemsLogoCYMK.eps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6097931" y="5510285"/>
            <a:ext cx="1587463" cy="459615"/>
          </a:xfrm>
          <a:prstGeom prst="rect">
            <a:avLst/>
          </a:prstGeom>
          <a:effectLst/>
        </p:spPr>
      </p:pic>
      <p:pic>
        <p:nvPicPr>
          <p:cNvPr id="15" name="Picture 14" descr="The Keys Centered.eps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4956138" y="735140"/>
            <a:ext cx="2945563" cy="861382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28600" y="164592"/>
            <a:ext cx="4352925" cy="6535737"/>
          </a:xfrm>
          <a:prstGeom prst="rect">
            <a:avLst/>
          </a:prstGeom>
          <a:ln>
            <a:noFill/>
          </a:ln>
          <a:effectLst>
            <a:glow rad="63500">
              <a:schemeClr val="tx1">
                <a:alpha val="18000"/>
              </a:schemeClr>
            </a:glo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77850" y="1252538"/>
            <a:ext cx="7973060" cy="4759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6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7850" y="1252537"/>
            <a:ext cx="3840480" cy="475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4806" y="1252537"/>
            <a:ext cx="3840480" cy="475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0" y="0"/>
            <a:ext cx="9144000" cy="897542"/>
          </a:xfrm>
          <a:prstGeom prst="rect">
            <a:avLst/>
          </a:prstGeom>
          <a:gradFill>
            <a:gsLst>
              <a:gs pos="0">
                <a:srgbClr val="F3C853"/>
              </a:gs>
              <a:gs pos="100000">
                <a:srgbClr val="FF8D49"/>
              </a:gs>
            </a:gsLst>
            <a:lin ang="0" scaled="0"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5" dist="15240" dir="5400000" algn="t" rotWithShape="0">
              <a:prstClr val="black">
                <a:alpha val="35000"/>
              </a:prstClr>
            </a:outerShd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6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72" y="1243584"/>
            <a:ext cx="7964424" cy="4764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 descr="InterSystemsLogoCYMK.eps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7671300" y="6234185"/>
            <a:ext cx="1299235" cy="376165"/>
          </a:xfrm>
          <a:prstGeom prst="rect">
            <a:avLst/>
          </a:prstGeom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8083296" y="192024"/>
            <a:ext cx="861579" cy="905256"/>
          </a:xfrm>
          <a:prstGeom prst="rect">
            <a:avLst/>
          </a:prstGeom>
          <a:effectLst>
            <a:outerShdw blurRad="508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457200" rtl="0" eaLnBrk="1" fontAlgn="base" latinLnBrk="0" hangingPunct="1">
        <a:spcBef>
          <a:spcPct val="0"/>
        </a:spcBef>
        <a:spcAft>
          <a:spcPct val="0"/>
        </a:spcAft>
        <a:buNone/>
        <a:defRPr lang="en-US" sz="4000" b="1" kern="1200" dirty="0">
          <a:solidFill>
            <a:srgbClr val="000090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  <a:latin typeface="Arial Narrow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5000"/>
        </a:lnSpc>
        <a:spcBef>
          <a:spcPts val="1680"/>
        </a:spcBef>
        <a:buClr>
          <a:srgbClr val="FF6600"/>
        </a:buClr>
        <a:buFont typeface="Arial" pitchFamily="34" charset="0"/>
        <a:buChar char="•"/>
        <a:defRPr lang="en-US" sz="3200" b="1" kern="1200" dirty="0" smtClean="0">
          <a:solidFill>
            <a:schemeClr val="tx1">
              <a:lumMod val="85000"/>
              <a:lumOff val="15000"/>
            </a:schemeClr>
          </a:solidFill>
          <a:latin typeface="Arial Narrow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5000"/>
        </a:lnSpc>
        <a:spcBef>
          <a:spcPts val="840"/>
        </a:spcBef>
        <a:buClr>
          <a:srgbClr val="FF6600"/>
        </a:buClr>
        <a:buFont typeface="Arial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5000"/>
        </a:lnSpc>
        <a:spcBef>
          <a:spcPts val="840"/>
        </a:spcBef>
        <a:buClr>
          <a:srgbClr val="FF6600"/>
        </a:buClr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5000"/>
        </a:lnSpc>
        <a:spcBef>
          <a:spcPts val="840"/>
        </a:spcBef>
        <a:buClr>
          <a:srgbClr val="FF6600"/>
        </a:buClr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5000"/>
        </a:lnSpc>
        <a:spcBef>
          <a:spcPts val="840"/>
        </a:spcBef>
        <a:buClr>
          <a:srgbClr val="FF6600"/>
        </a:buClr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Services Today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566159"/>
            <a:ext cx="4572000" cy="707886"/>
          </a:xfrm>
        </p:spPr>
        <p:txBody>
          <a:bodyPr/>
          <a:lstStyle/>
          <a:p>
            <a:r>
              <a:rPr lang="en-US" dirty="0" smtClean="0"/>
              <a:t>Global Summit 2013</a:t>
            </a:r>
          </a:p>
          <a:p>
            <a:r>
              <a:rPr lang="en-US" dirty="0" smtClean="0"/>
              <a:t>Jason Mimick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i="1" dirty="0" smtClean="0">
                <a:latin typeface="Arial"/>
                <a:cs typeface="Arial"/>
              </a:rPr>
              <a:t>Scenario</a:t>
            </a:r>
          </a:p>
          <a:p>
            <a:pPr marL="0" indent="0">
              <a:buNone/>
            </a:pPr>
            <a:r>
              <a:rPr lang="en-US" b="0" dirty="0" smtClean="0">
                <a:latin typeface="Arial"/>
                <a:cs typeface="Arial"/>
              </a:rPr>
              <a:t>Enterprise app with 75 services which could be deployed onto various topologies</a:t>
            </a:r>
          </a:p>
          <a:p>
            <a:pPr marL="0" indent="0">
              <a:buNone/>
            </a:pPr>
            <a:r>
              <a:rPr lang="en-US" b="0" dirty="0" smtClean="0">
                <a:latin typeface="Arial"/>
                <a:cs typeface="Arial"/>
              </a:rPr>
              <a:t>E.g. – some services hosted in cloud, some locally</a:t>
            </a:r>
          </a:p>
          <a:p>
            <a:pPr marL="0" indent="0">
              <a:buNone/>
            </a:pPr>
            <a:r>
              <a:rPr lang="en-US" b="0" dirty="0" smtClean="0">
                <a:latin typeface="Arial"/>
                <a:cs typeface="Arial"/>
              </a:rPr>
              <a:t>Each customer could be different.</a:t>
            </a:r>
            <a:endParaRPr lang="en-US" b="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b="0" i="1" dirty="0" smtClean="0">
                <a:latin typeface="Arial"/>
                <a:cs typeface="Arial"/>
              </a:rPr>
              <a:t>How can you design service infrastructure to handle such requirements?</a:t>
            </a:r>
            <a:endParaRPr lang="en-US" b="0" i="1" dirty="0">
              <a:latin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Connector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98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77849" y="1252538"/>
            <a:ext cx="8059577" cy="5452543"/>
          </a:xfrm>
        </p:spPr>
        <p:txBody>
          <a:bodyPr/>
          <a:lstStyle/>
          <a:p>
            <a:r>
              <a:rPr lang="en-US" dirty="0" smtClean="0"/>
              <a:t>A solution = Service Connector Pattern</a:t>
            </a:r>
          </a:p>
          <a:p>
            <a:pPr marL="0" indent="0">
              <a:buNone/>
            </a:pPr>
            <a:r>
              <a:rPr lang="en-US" sz="2400" b="0" dirty="0" smtClean="0">
                <a:latin typeface="Arial"/>
                <a:cs typeface="Arial"/>
              </a:rPr>
              <a:t>“Design Pattern” which solves the following problem:</a:t>
            </a:r>
          </a:p>
          <a:p>
            <a:pPr marL="0" indent="0">
              <a:buNone/>
            </a:pPr>
            <a:r>
              <a:rPr lang="en-US" sz="2400" b="0" i="1" dirty="0">
                <a:latin typeface="Arial"/>
                <a:cs typeface="Arial"/>
              </a:rPr>
              <a:t>How can clients avoid duplicating the code required to use a specific service, and also be insulated from the intricacies of communication logic</a:t>
            </a:r>
            <a:r>
              <a:rPr lang="en-US" sz="2400" b="0" i="1" dirty="0" smtClean="0">
                <a:latin typeface="Arial"/>
                <a:cs typeface="Arial"/>
              </a:rPr>
              <a:t>?</a:t>
            </a:r>
          </a:p>
          <a:p>
            <a:pPr marL="0" indent="0">
              <a:buNone/>
            </a:pPr>
            <a:endParaRPr lang="en-US" sz="2400" b="0" i="1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b="0" dirty="0" smtClean="0">
                <a:latin typeface="Arial"/>
                <a:cs typeface="Arial"/>
              </a:rPr>
              <a:t>Provides service clients: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dirty="0" smtClean="0">
                <a:latin typeface="Arial"/>
                <a:cs typeface="Arial"/>
              </a:rPr>
              <a:t>Service location and connection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dirty="0" smtClean="0">
                <a:latin typeface="Arial"/>
                <a:cs typeface="Arial"/>
              </a:rPr>
              <a:t>Request dispatch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dirty="0" smtClean="0">
                <a:latin typeface="Arial"/>
                <a:cs typeface="Arial"/>
              </a:rPr>
              <a:t>Response receipt</a:t>
            </a:r>
            <a:endParaRPr lang="en-US" sz="2400" b="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Connector 	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37683" y="2428024"/>
            <a:ext cx="7218087" cy="5603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8344" y="3679390"/>
            <a:ext cx="7199412" cy="747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685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 smtClean="0">
                <a:latin typeface="Arial"/>
                <a:cs typeface="Arial"/>
              </a:rPr>
              <a:t>Insulate your application logic from web-service </a:t>
            </a:r>
            <a:r>
              <a:rPr lang="en-US" b="0" dirty="0" smtClean="0">
                <a:latin typeface="Arial"/>
                <a:cs typeface="Arial"/>
              </a:rPr>
              <a:t>details</a:t>
            </a:r>
          </a:p>
          <a:p>
            <a:endParaRPr lang="en-US" b="0" dirty="0">
              <a:latin typeface="Arial"/>
              <a:cs typeface="Arial"/>
            </a:endParaRPr>
          </a:p>
          <a:p>
            <a:endParaRPr lang="en-US" b="0" dirty="0" smtClean="0">
              <a:latin typeface="Arial"/>
              <a:cs typeface="Arial"/>
            </a:endParaRPr>
          </a:p>
          <a:p>
            <a:endParaRPr lang="en-US" b="0" dirty="0" smtClean="0">
              <a:latin typeface="Arial"/>
              <a:cs typeface="Arial"/>
            </a:endParaRPr>
          </a:p>
          <a:p>
            <a:r>
              <a:rPr lang="en-US" b="0" dirty="0" smtClean="0">
                <a:latin typeface="Arial"/>
                <a:cs typeface="Arial"/>
              </a:rPr>
              <a:t>Extensively used by </a:t>
            </a:r>
            <a:r>
              <a:rPr lang="en-US" b="0" dirty="0" err="1" smtClean="0">
                <a:latin typeface="Arial"/>
                <a:cs typeface="Arial"/>
              </a:rPr>
              <a:t>HealthShare</a:t>
            </a:r>
            <a:endParaRPr lang="en-US" b="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Demo</a:t>
            </a:r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Connector Pattern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6321663" y="2969658"/>
            <a:ext cx="747021" cy="67237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/>
                <a:cs typeface="Arial"/>
              </a:rPr>
              <a:t>Edges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7249097" y="2160188"/>
            <a:ext cx="747021" cy="67237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accent6"/>
                </a:solidFill>
                <a:latin typeface="Arial"/>
                <a:cs typeface="Arial"/>
              </a:rPr>
              <a:t>Registry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Arial"/>
              <a:cs typeface="Arial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557242" y="3374201"/>
            <a:ext cx="747021" cy="67237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/>
                <a:cs typeface="Arial"/>
              </a:rPr>
              <a:t>Hubs</a:t>
            </a:r>
          </a:p>
        </p:txBody>
      </p:sp>
      <p:cxnSp>
        <p:nvCxnSpPr>
          <p:cNvPr id="11" name="Straight Arrow Connector 10"/>
          <p:cNvCxnSpPr>
            <a:stCxn id="5" idx="4"/>
            <a:endCxn id="6" idx="0"/>
          </p:cNvCxnSpPr>
          <p:nvPr/>
        </p:nvCxnSpPr>
        <p:spPr>
          <a:xfrm>
            <a:off x="7622608" y="2832564"/>
            <a:ext cx="308145" cy="5416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6" idx="2"/>
          </p:cNvCxnSpPr>
          <p:nvPr/>
        </p:nvCxnSpPr>
        <p:spPr>
          <a:xfrm>
            <a:off x="6959285" y="3543567"/>
            <a:ext cx="597957" cy="1668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7"/>
            <a:endCxn id="5" idx="3"/>
          </p:cNvCxnSpPr>
          <p:nvPr/>
        </p:nvCxnSpPr>
        <p:spPr>
          <a:xfrm flipV="1">
            <a:off x="6959285" y="2734097"/>
            <a:ext cx="399211" cy="3340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12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Additional benefits</a:t>
            </a:r>
          </a:p>
          <a:p>
            <a:pPr lvl="1"/>
            <a:r>
              <a:rPr lang="en-US" sz="3200" b="0" dirty="0">
                <a:latin typeface="Arial"/>
                <a:cs typeface="Arial"/>
              </a:rPr>
              <a:t>Can provide both synchronous and async service </a:t>
            </a:r>
            <a:r>
              <a:rPr lang="en-US" sz="3200" b="0" dirty="0" smtClean="0">
                <a:latin typeface="Arial"/>
                <a:cs typeface="Arial"/>
              </a:rPr>
              <a:t>calls </a:t>
            </a:r>
            <a:endParaRPr lang="en-US" sz="3200" b="0" dirty="0">
              <a:latin typeface="Arial"/>
              <a:cs typeface="Arial"/>
            </a:endParaRPr>
          </a:p>
          <a:p>
            <a:pPr lvl="1"/>
            <a:r>
              <a:rPr lang="en-US" sz="3200" b="0" dirty="0">
                <a:latin typeface="Arial"/>
                <a:cs typeface="Arial"/>
              </a:rPr>
              <a:t>Ability to add centralized analytics and metrics to your application</a:t>
            </a:r>
          </a:p>
          <a:p>
            <a:pPr lvl="1"/>
            <a:r>
              <a:rPr lang="en-US" sz="3200" b="0" dirty="0">
                <a:latin typeface="Arial"/>
                <a:cs typeface="Arial"/>
              </a:rPr>
              <a:t>Advanced service connectors can dynamically </a:t>
            </a:r>
            <a:r>
              <a:rPr lang="en-US" sz="3200" b="0" dirty="0" smtClean="0">
                <a:latin typeface="Arial"/>
                <a:cs typeface="Arial"/>
              </a:rPr>
              <a:t>determine </a:t>
            </a:r>
            <a:r>
              <a:rPr lang="en-US" sz="3200" b="0" dirty="0">
                <a:latin typeface="Arial"/>
                <a:cs typeface="Arial"/>
              </a:rPr>
              <a:t>where to route </a:t>
            </a:r>
            <a:r>
              <a:rPr lang="en-US" sz="3200" b="0" dirty="0" smtClean="0">
                <a:latin typeface="Arial"/>
                <a:cs typeface="Arial"/>
              </a:rPr>
              <a:t>client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Connector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5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0" y="929676"/>
            <a:ext cx="9008158" cy="5499494"/>
          </a:xfrm>
        </p:spPr>
        <p:txBody>
          <a:bodyPr/>
          <a:lstStyle/>
          <a:p>
            <a:pPr marL="0" indent="0">
              <a:buNone/>
            </a:pPr>
            <a:endParaRPr lang="en-US" sz="2400" b="0" dirty="0" smtClean="0">
              <a:latin typeface="Consolas"/>
              <a:cs typeface="Consolas"/>
            </a:endParaRPr>
          </a:p>
          <a:p>
            <a:pPr marL="0" indent="0" algn="ctr">
              <a:buNone/>
            </a:pPr>
            <a:r>
              <a:rPr lang="en-US" sz="2400" b="0" dirty="0" smtClean="0">
                <a:latin typeface="Arial"/>
                <a:cs typeface="Arial"/>
              </a:rPr>
              <a:t>Thanks for your time – enjoy the Summit</a:t>
            </a:r>
          </a:p>
          <a:p>
            <a:pPr marL="0" indent="0" algn="ctr">
              <a:buNone/>
            </a:pPr>
            <a:endParaRPr lang="en-US" sz="2400" b="0" dirty="0"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sz="2400" b="0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sz="2400" b="0" dirty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400" b="0" dirty="0" smtClean="0">
                <a:latin typeface="Arial"/>
                <a:cs typeface="Arial"/>
              </a:rPr>
              <a:t/>
            </a:r>
            <a:br>
              <a:rPr lang="en-US" sz="2400" b="0" dirty="0" smtClean="0">
                <a:latin typeface="Arial"/>
                <a:cs typeface="Arial"/>
              </a:rPr>
            </a:br>
            <a:endParaRPr lang="en-US" sz="2400" b="0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sz="2400" b="0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sz="2400" b="0" dirty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400" b="0" dirty="0" smtClean="0">
                <a:latin typeface="Arial"/>
                <a:cs typeface="Arial"/>
              </a:rPr>
              <a:t>See me if you would like a copy of the sample code</a:t>
            </a:r>
            <a:endParaRPr lang="en-US" sz="2400" b="0" dirty="0">
              <a:latin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407" y="2383114"/>
            <a:ext cx="4191909" cy="314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6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smtClean="0">
                <a:latin typeface="Arial"/>
                <a:cs typeface="Arial"/>
              </a:rPr>
              <a:t>Short history of InterSystems evolving support for Web Services</a:t>
            </a:r>
          </a:p>
          <a:p>
            <a:pPr marL="0" indent="0">
              <a:buNone/>
            </a:pPr>
            <a:endParaRPr lang="en-US" b="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b="0" dirty="0" smtClean="0">
                <a:latin typeface="Arial"/>
                <a:cs typeface="Arial"/>
              </a:rPr>
              <a:t>Highlighting some best practices for using Web Services within InterSystems technology</a:t>
            </a:r>
            <a:endParaRPr lang="en-US" b="0" dirty="0">
              <a:latin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03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66989" y="1243199"/>
            <a:ext cx="7973060" cy="47593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0" dirty="0" smtClean="0">
                <a:latin typeface="Arial"/>
                <a:cs typeface="Arial"/>
              </a:rPr>
              <a:t>Changes and enhancements in Web Service’s </a:t>
            </a:r>
            <a:r>
              <a:rPr lang="en-US" b="0" dirty="0" smtClean="0">
                <a:latin typeface="Arial"/>
                <a:cs typeface="Arial"/>
              </a:rPr>
              <a:t>APIs</a:t>
            </a:r>
          </a:p>
          <a:p>
            <a:pPr marL="0" indent="0">
              <a:buNone/>
            </a:pPr>
            <a:endParaRPr lang="en-US" b="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b="0" dirty="0" smtClean="0">
                <a:latin typeface="Arial"/>
                <a:cs typeface="Arial"/>
              </a:rPr>
              <a:t>Error Handling strategies</a:t>
            </a:r>
          </a:p>
          <a:p>
            <a:pPr marL="0" indent="0">
              <a:buNone/>
            </a:pPr>
            <a:endParaRPr lang="en-US" b="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b="0" dirty="0" smtClean="0">
                <a:latin typeface="Arial"/>
                <a:cs typeface="Arial"/>
              </a:rPr>
              <a:t>Best Practice: Service Connector Pattern</a:t>
            </a:r>
            <a:endParaRPr lang="en-US" b="0" dirty="0">
              <a:latin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273254" y="1621349"/>
            <a:ext cx="37351" cy="36700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06365" y="117665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1680"/>
              </a:spcBef>
              <a:spcAft>
                <a:spcPts val="0"/>
              </a:spcAft>
              <a:buClr>
                <a:srgbClr val="D50202"/>
              </a:buClr>
              <a:buSzTx/>
              <a:tabLst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talking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3402" y="552623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R="0" algn="ctr" defTabSz="914400" rtl="0" eaLnBrk="1" fontAlgn="auto" latinLnBrk="0" hangingPunct="1">
              <a:lnSpc>
                <a:spcPct val="50000"/>
              </a:lnSpc>
              <a:spcBef>
                <a:spcPts val="1680"/>
              </a:spcBef>
              <a:spcAft>
                <a:spcPts val="0"/>
              </a:spcAft>
              <a:buClr>
                <a:srgbClr val="D50202"/>
              </a:buClr>
              <a:buSzTx/>
              <a:tabLst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ooking</a:t>
            </a:r>
          </a:p>
          <a:p>
            <a:pPr marR="0" algn="ctr" defTabSz="914400" rtl="0" eaLnBrk="1" fontAlgn="auto" latinLnBrk="0" hangingPunct="1">
              <a:lnSpc>
                <a:spcPct val="50000"/>
              </a:lnSpc>
              <a:spcBef>
                <a:spcPts val="1680"/>
              </a:spcBef>
              <a:spcAft>
                <a:spcPts val="0"/>
              </a:spcAft>
              <a:buClr>
                <a:srgbClr val="D50202"/>
              </a:buClr>
              <a:buSzTx/>
              <a:tabLst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at code</a:t>
            </a:r>
          </a:p>
        </p:txBody>
      </p:sp>
    </p:spTree>
    <p:extLst>
      <p:ext uri="{BB962C8B-B14F-4D97-AF65-F5344CB8AC3E}">
        <p14:creationId xmlns:p14="http://schemas.microsoft.com/office/powerpoint/2010/main" val="4116888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 smtClean="0">
                <a:latin typeface="Arial"/>
                <a:cs typeface="Arial"/>
              </a:rPr>
              <a:t>Generated SOAP client service methods are no longer </a:t>
            </a:r>
            <a:r>
              <a:rPr lang="en-US" b="0" dirty="0" smtClean="0">
                <a:latin typeface="Arial"/>
                <a:cs typeface="Arial"/>
              </a:rPr>
              <a:t>class methods</a:t>
            </a:r>
            <a:endParaRPr lang="en-US" b="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b="0" dirty="0" smtClean="0">
              <a:latin typeface="Arial"/>
              <a:cs typeface="Arial"/>
            </a:endParaRPr>
          </a:p>
          <a:p>
            <a:r>
              <a:rPr lang="en-US" b="0" dirty="0" smtClean="0">
                <a:latin typeface="Arial"/>
                <a:cs typeface="Arial"/>
              </a:rPr>
              <a:t>You can tweak instance settings at runtime</a:t>
            </a:r>
          </a:p>
          <a:p>
            <a:endParaRPr lang="en-US" b="0" dirty="0">
              <a:latin typeface="Arial"/>
              <a:cs typeface="Arial"/>
            </a:endParaRPr>
          </a:p>
          <a:p>
            <a:r>
              <a:rPr lang="en-US" b="0" dirty="0" smtClean="0">
                <a:latin typeface="Arial"/>
                <a:cs typeface="Arial"/>
              </a:rPr>
              <a:t>For example:</a:t>
            </a:r>
          </a:p>
          <a:p>
            <a:pPr marL="0" indent="0">
              <a:buNone/>
            </a:pPr>
            <a:r>
              <a:rPr lang="en-US" sz="2400" b="0" dirty="0" smtClean="0">
                <a:latin typeface="Arial"/>
                <a:cs typeface="Arial"/>
              </a:rPr>
              <a:t>Set </a:t>
            </a:r>
            <a:r>
              <a:rPr lang="en-US" sz="2400" b="0" dirty="0" err="1" smtClean="0">
                <a:latin typeface="Arial"/>
                <a:cs typeface="Arial"/>
              </a:rPr>
              <a:t>client.Location</a:t>
            </a:r>
            <a:r>
              <a:rPr lang="en-US" sz="2400" b="0" dirty="0" smtClean="0">
                <a:latin typeface="Arial"/>
                <a:cs typeface="Arial"/>
              </a:rPr>
              <a:t>=“http://</a:t>
            </a:r>
            <a:r>
              <a:rPr lang="en-US" sz="2400" b="0" dirty="0" err="1" smtClean="0">
                <a:latin typeface="Arial"/>
                <a:cs typeface="Arial"/>
              </a:rPr>
              <a:t>anotherserver</a:t>
            </a:r>
            <a:r>
              <a:rPr lang="en-US" sz="2400" b="0" dirty="0" smtClean="0">
                <a:latin typeface="Arial"/>
                <a:cs typeface="Arial"/>
              </a:rPr>
              <a:t>…</a:t>
            </a:r>
            <a:r>
              <a:rPr lang="en-US" sz="2400" b="0" dirty="0" smtClean="0">
                <a:latin typeface="Arial"/>
                <a:cs typeface="Arial"/>
              </a:rPr>
              <a:t>”</a:t>
            </a:r>
            <a:endParaRPr lang="en-US" sz="2400" b="0" dirty="0" smtClean="0">
              <a:latin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92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 smtClean="0">
                <a:latin typeface="Arial"/>
                <a:cs typeface="Arial"/>
              </a:rPr>
              <a:t>Initial SOAP APIs had little to no security support</a:t>
            </a:r>
          </a:p>
          <a:p>
            <a:r>
              <a:rPr lang="en-US" b="0" dirty="0" smtClean="0">
                <a:latin typeface="Arial"/>
                <a:cs typeface="Arial"/>
              </a:rPr>
              <a:t>Best was hand-rolled custom HTTP </a:t>
            </a:r>
            <a:r>
              <a:rPr lang="en-US" b="0" dirty="0" smtClean="0">
                <a:latin typeface="Arial"/>
                <a:cs typeface="Arial"/>
              </a:rPr>
              <a:t>headers</a:t>
            </a:r>
            <a:endParaRPr lang="en-US" b="0" dirty="0">
              <a:latin typeface="Arial"/>
              <a:cs typeface="Arial"/>
            </a:endParaRPr>
          </a:p>
          <a:p>
            <a:r>
              <a:rPr lang="en-US" b="0" dirty="0" smtClean="0">
                <a:latin typeface="Arial"/>
                <a:cs typeface="Arial"/>
              </a:rPr>
              <a:t>Now support for multiple WS-* security standards: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WS-Security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WS-</a:t>
            </a:r>
            <a:r>
              <a:rPr lang="en-US" dirty="0" smtClean="0">
                <a:latin typeface="Arial"/>
                <a:cs typeface="Arial"/>
              </a:rPr>
              <a:t>Policy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Etc…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59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15990" y="938282"/>
            <a:ext cx="7973060" cy="4759325"/>
          </a:xfrm>
        </p:spPr>
        <p:txBody>
          <a:bodyPr/>
          <a:lstStyle/>
          <a:p>
            <a:r>
              <a:rPr lang="en-US" b="0" dirty="0" smtClean="0">
                <a:latin typeface="Arial"/>
                <a:cs typeface="Arial"/>
              </a:rPr>
              <a:t>Optimization – send SOAP XML messages in binary format</a:t>
            </a:r>
          </a:p>
          <a:p>
            <a:r>
              <a:rPr lang="en-US" b="0" dirty="0" smtClean="0">
                <a:latin typeface="Arial"/>
                <a:cs typeface="Arial"/>
              </a:rPr>
              <a:t>Uses HTTP </a:t>
            </a:r>
            <a:r>
              <a:rPr lang="en-US" b="0" dirty="0" smtClean="0">
                <a:latin typeface="Consolas"/>
                <a:cs typeface="Consolas"/>
              </a:rPr>
              <a:t>POST</a:t>
            </a:r>
          </a:p>
          <a:p>
            <a:r>
              <a:rPr lang="en-US" b="0" dirty="0" smtClean="0">
                <a:latin typeface="Arial"/>
                <a:cs typeface="Arial"/>
              </a:rPr>
              <a:t>Somewhat automatic – your clients need to set </a:t>
            </a:r>
            <a:r>
              <a:rPr lang="en-US" b="0" dirty="0" err="1" smtClean="0">
                <a:latin typeface="Arial"/>
                <a:cs typeface="Arial"/>
              </a:rPr>
              <a:t>SoapBinary</a:t>
            </a:r>
            <a:r>
              <a:rPr lang="en-US" b="0" dirty="0" smtClean="0">
                <a:latin typeface="Arial"/>
                <a:cs typeface="Arial"/>
              </a:rPr>
              <a:t>=1</a:t>
            </a:r>
            <a:endParaRPr lang="en-US" b="0" dirty="0" smtClean="0">
              <a:latin typeface="Arial"/>
              <a:cs typeface="Arial"/>
            </a:endParaRPr>
          </a:p>
          <a:p>
            <a:r>
              <a:rPr lang="en-US" b="0" dirty="0" smtClean="0">
                <a:latin typeface="Arial"/>
                <a:cs typeface="Arial"/>
              </a:rPr>
              <a:t>Reduces </a:t>
            </a:r>
            <a:r>
              <a:rPr lang="en-US" b="0" dirty="0" smtClean="0">
                <a:latin typeface="Arial"/>
                <a:cs typeface="Arial"/>
              </a:rPr>
              <a:t>message size = faster over network</a:t>
            </a:r>
          </a:p>
          <a:p>
            <a:r>
              <a:rPr lang="en-US" b="0" dirty="0" smtClean="0">
                <a:latin typeface="Arial"/>
                <a:cs typeface="Arial"/>
              </a:rPr>
              <a:t>Less marshaling work at both ends = less CPU work</a:t>
            </a:r>
          </a:p>
          <a:p>
            <a:r>
              <a:rPr lang="en-US" b="0" dirty="0" smtClean="0">
                <a:latin typeface="Arial"/>
                <a:cs typeface="Arial"/>
              </a:rPr>
              <a:t>~ 20%-30% </a:t>
            </a:r>
            <a:r>
              <a:rPr lang="en-US" b="0" dirty="0" err="1" smtClean="0">
                <a:latin typeface="Arial"/>
                <a:cs typeface="Arial"/>
              </a:rPr>
              <a:t>perf</a:t>
            </a:r>
            <a:r>
              <a:rPr lang="en-US" b="0" dirty="0" smtClean="0">
                <a:latin typeface="Arial"/>
                <a:cs typeface="Arial"/>
              </a:rPr>
              <a:t> improvement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Binary SOAP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2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i="1" dirty="0" smtClean="0">
                <a:latin typeface="Arial"/>
                <a:cs typeface="Arial"/>
              </a:rPr>
              <a:t>Good news: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b="0" dirty="0" smtClean="0">
                <a:latin typeface="Arial"/>
                <a:cs typeface="Arial"/>
              </a:rPr>
              <a:t>By default </a:t>
            </a:r>
            <a:r>
              <a:rPr lang="en-US" b="0" dirty="0" err="1" smtClean="0">
                <a:latin typeface="Arial"/>
                <a:cs typeface="Arial"/>
              </a:rPr>
              <a:t>Caché</a:t>
            </a:r>
            <a:r>
              <a:rPr lang="en-US" b="0" dirty="0" smtClean="0">
                <a:latin typeface="Arial"/>
                <a:cs typeface="Arial"/>
              </a:rPr>
              <a:t> will catch errors </a:t>
            </a:r>
            <a:r>
              <a:rPr lang="en-US" b="0" dirty="0" smtClean="0">
                <a:latin typeface="Arial"/>
                <a:cs typeface="Arial"/>
              </a:rPr>
              <a:t>and return </a:t>
            </a:r>
            <a:r>
              <a:rPr lang="en-US" b="0" dirty="0" smtClean="0">
                <a:latin typeface="Arial"/>
                <a:cs typeface="Arial"/>
              </a:rPr>
              <a:t>a SOAP fault</a:t>
            </a:r>
          </a:p>
          <a:p>
            <a:endParaRPr lang="en-US" i="1" dirty="0">
              <a:latin typeface="Arial"/>
              <a:cs typeface="Arial"/>
            </a:endParaRPr>
          </a:p>
          <a:p>
            <a:r>
              <a:rPr lang="en-US" i="1" dirty="0" smtClean="0">
                <a:latin typeface="Arial"/>
                <a:cs typeface="Arial"/>
              </a:rPr>
              <a:t>Not so good news:</a:t>
            </a:r>
            <a:r>
              <a:rPr lang="en-US" b="0" dirty="0" smtClean="0">
                <a:latin typeface="Arial"/>
                <a:cs typeface="Arial"/>
              </a:rPr>
              <a:t> Real world apps need more robust control</a:t>
            </a:r>
          </a:p>
          <a:p>
            <a:endParaRPr lang="en-US" b="0" dirty="0">
              <a:latin typeface="Arial"/>
              <a:cs typeface="Arial"/>
            </a:endParaRPr>
          </a:p>
          <a:p>
            <a:r>
              <a:rPr lang="en-US" b="0" i="1" dirty="0" smtClean="0">
                <a:latin typeface="Arial"/>
                <a:cs typeface="Arial"/>
              </a:rPr>
              <a:t>How should you deal with errors?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15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1" indent="0">
              <a:spcBef>
                <a:spcPts val="1680"/>
              </a:spcBef>
              <a:buNone/>
            </a:pPr>
            <a:r>
              <a:rPr lang="en-US" i="1" dirty="0">
                <a:latin typeface="Arial"/>
                <a:cs typeface="Arial"/>
              </a:rPr>
              <a:t>For each service class, funnel all requests through single point of </a:t>
            </a:r>
            <a:r>
              <a:rPr lang="en-US" i="1" dirty="0" smtClean="0">
                <a:latin typeface="Arial"/>
                <a:cs typeface="Arial"/>
              </a:rPr>
              <a:t>entry</a:t>
            </a:r>
          </a:p>
          <a:p>
            <a:pPr marL="0" lvl="1" indent="0">
              <a:spcBef>
                <a:spcPts val="1680"/>
              </a:spcBef>
              <a:buNone/>
            </a:pPr>
            <a:r>
              <a:rPr lang="en-US" sz="2400" dirty="0" smtClean="0">
                <a:latin typeface="Arial"/>
                <a:cs typeface="Arial"/>
              </a:rPr>
              <a:t>Pros:</a:t>
            </a:r>
            <a:endParaRPr lang="en-US" sz="2400" dirty="0">
              <a:latin typeface="Arial"/>
              <a:cs typeface="Arial"/>
            </a:endParaRPr>
          </a:p>
          <a:p>
            <a:pPr marL="457200" lvl="1" indent="-457200">
              <a:spcBef>
                <a:spcPts val="1680"/>
              </a:spcBef>
            </a:pPr>
            <a:r>
              <a:rPr lang="en-US" sz="2400" dirty="0" smtClean="0">
                <a:latin typeface="Arial"/>
                <a:cs typeface="Arial"/>
              </a:rPr>
              <a:t>Single place for try/catch</a:t>
            </a:r>
          </a:p>
          <a:p>
            <a:pPr marL="0" lvl="1" indent="0">
              <a:spcBef>
                <a:spcPts val="1680"/>
              </a:spcBef>
              <a:buNone/>
            </a:pPr>
            <a:r>
              <a:rPr lang="en-US" sz="2400" dirty="0" smtClean="0">
                <a:latin typeface="Arial"/>
                <a:cs typeface="Arial"/>
              </a:rPr>
              <a:t>Cons:</a:t>
            </a:r>
          </a:p>
          <a:p>
            <a:pPr marL="457200" lvl="1" indent="-457200">
              <a:spcBef>
                <a:spcPts val="1680"/>
              </a:spcBef>
            </a:pPr>
            <a:r>
              <a:rPr lang="en-US" sz="2400" dirty="0" smtClean="0">
                <a:latin typeface="Arial"/>
                <a:cs typeface="Arial"/>
              </a:rPr>
              <a:t>Need generic enough parameters to handle all your service calls</a:t>
            </a:r>
          </a:p>
          <a:p>
            <a:pPr marL="457200" lvl="1" indent="-457200">
              <a:spcBef>
                <a:spcPts val="1680"/>
              </a:spcBef>
            </a:pPr>
            <a:r>
              <a:rPr lang="en-US" sz="2400" dirty="0" smtClean="0">
                <a:latin typeface="Arial"/>
                <a:cs typeface="Arial"/>
              </a:rPr>
              <a:t>Hides service ‘discoverability’</a:t>
            </a:r>
          </a:p>
          <a:p>
            <a:pPr marL="457200" lvl="1" indent="-457200">
              <a:spcBef>
                <a:spcPts val="1680"/>
              </a:spcBef>
            </a:pPr>
            <a:r>
              <a:rPr lang="en-US" sz="2400" dirty="0" smtClean="0">
                <a:latin typeface="Arial"/>
                <a:cs typeface="Arial"/>
              </a:rPr>
              <a:t>Lessens developer usability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Strategies - Options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0917" y="6024969"/>
            <a:ext cx="1143423" cy="147657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1680"/>
              </a:spcBef>
              <a:spcAft>
                <a:spcPts val="0"/>
              </a:spcAft>
              <a:buClr>
                <a:srgbClr val="D50202"/>
              </a:buClr>
              <a:buSzTx/>
              <a:tabLst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Show example</a:t>
            </a:r>
          </a:p>
        </p:txBody>
      </p:sp>
    </p:spTree>
    <p:extLst>
      <p:ext uri="{BB962C8B-B14F-4D97-AF65-F5344CB8AC3E}">
        <p14:creationId xmlns:p14="http://schemas.microsoft.com/office/powerpoint/2010/main" val="3722351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1" indent="0">
              <a:spcBef>
                <a:spcPts val="1680"/>
              </a:spcBef>
              <a:buNone/>
            </a:pPr>
            <a:r>
              <a:rPr lang="en-US" i="1" dirty="0">
                <a:latin typeface="Arial"/>
                <a:cs typeface="Arial"/>
              </a:rPr>
              <a:t>Try/Catch macro and delegate to internal implementations</a:t>
            </a:r>
          </a:p>
          <a:p>
            <a:pPr marL="0" indent="0">
              <a:buNone/>
            </a:pPr>
            <a:r>
              <a:rPr lang="en-US" sz="2400" b="0" dirty="0" smtClean="0">
                <a:latin typeface="Arial"/>
                <a:cs typeface="Arial"/>
              </a:rPr>
              <a:t>Pros:</a:t>
            </a:r>
          </a:p>
          <a:p>
            <a:r>
              <a:rPr lang="en-US" sz="2400" b="0" dirty="0" smtClean="0">
                <a:latin typeface="Arial"/>
                <a:cs typeface="Arial"/>
              </a:rPr>
              <a:t>Each service method can define own inputs and outputs</a:t>
            </a:r>
          </a:p>
          <a:p>
            <a:r>
              <a:rPr lang="en-US" sz="2400" b="0" dirty="0" smtClean="0">
                <a:latin typeface="Arial"/>
                <a:cs typeface="Arial"/>
              </a:rPr>
              <a:t>Better usability, flexibility and serviceability</a:t>
            </a:r>
          </a:p>
          <a:p>
            <a:pPr marL="0" indent="0">
              <a:buNone/>
            </a:pPr>
            <a:r>
              <a:rPr lang="en-US" sz="2400" b="0" dirty="0" smtClean="0">
                <a:latin typeface="Arial"/>
                <a:cs typeface="Arial"/>
              </a:rPr>
              <a:t>Cons:</a:t>
            </a:r>
          </a:p>
          <a:p>
            <a:r>
              <a:rPr lang="en-US" sz="2400" b="0" dirty="0" err="1" smtClean="0">
                <a:latin typeface="Arial"/>
                <a:cs typeface="Arial"/>
              </a:rPr>
              <a:t>Devs</a:t>
            </a:r>
            <a:r>
              <a:rPr lang="en-US" sz="2400" b="0" dirty="0" smtClean="0">
                <a:latin typeface="Arial"/>
                <a:cs typeface="Arial"/>
              </a:rPr>
              <a:t> need to remember to use macro (but you could code generate outer façade)</a:t>
            </a:r>
            <a:endParaRPr lang="en-US" sz="2400" b="0" dirty="0">
              <a:latin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Strategies - Options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0917" y="5632149"/>
            <a:ext cx="1143423" cy="147657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1680"/>
              </a:spcBef>
              <a:spcAft>
                <a:spcPts val="0"/>
              </a:spcAft>
              <a:buClr>
                <a:srgbClr val="D50202"/>
              </a:buClr>
              <a:buSzTx/>
              <a:tabLst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Show example</a:t>
            </a:r>
          </a:p>
        </p:txBody>
      </p:sp>
    </p:spTree>
    <p:extLst>
      <p:ext uri="{BB962C8B-B14F-4D97-AF65-F5344CB8AC3E}">
        <p14:creationId xmlns:p14="http://schemas.microsoft.com/office/powerpoint/2010/main" val="3683099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lobal Summit 2013">
  <a:themeElements>
    <a:clrScheme name="IN924892_BUS/HC">
      <a:dk1>
        <a:sysClr val="windowText" lastClr="000000"/>
      </a:dk1>
      <a:lt1>
        <a:sysClr val="window" lastClr="FFFFFF"/>
      </a:lt1>
      <a:dk2>
        <a:srgbClr val="1F497D"/>
      </a:dk2>
      <a:lt2>
        <a:srgbClr val="F5C666"/>
      </a:lt2>
      <a:accent1>
        <a:srgbClr val="000090"/>
      </a:accent1>
      <a:accent2>
        <a:srgbClr val="5AB0E5"/>
      </a:accent2>
      <a:accent3>
        <a:srgbClr val="057693"/>
      </a:accent3>
      <a:accent4>
        <a:srgbClr val="8064A2"/>
      </a:accent4>
      <a:accent5>
        <a:srgbClr val="61109F"/>
      </a:accent5>
      <a:accent6>
        <a:srgbClr val="E55C0D"/>
      </a:accent6>
      <a:hlink>
        <a:srgbClr val="0000FF"/>
      </a:hlink>
      <a:folHlink>
        <a:srgbClr val="800080"/>
      </a:folHlink>
    </a:clrScheme>
    <a:fontScheme name="Custom 2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36576" tIns="36576" rIns="36576" bIns="36576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accent6"/>
            </a:solidFill>
            <a:effectLst/>
            <a:latin typeface="Times New Roman" pitchFamily="18" charset="0"/>
          </a:defRPr>
        </a:defPPr>
      </a:lstStyle>
    </a:spDef>
    <a:txDef>
      <a:spPr/>
      <a:bodyPr vert="horz" lIns="91440" tIns="45720" rIns="91440" bIns="45720" rtlCol="0">
        <a:noAutofit/>
      </a:bodyPr>
      <a:lstStyle>
        <a:defPPr marL="342900" marR="0" indent="-342900" algn="l" defTabSz="914400" rtl="0" eaLnBrk="1" fontAlgn="auto" latinLnBrk="0" hangingPunct="1">
          <a:lnSpc>
            <a:spcPct val="95000"/>
          </a:lnSpc>
          <a:spcBef>
            <a:spcPts val="1680"/>
          </a:spcBef>
          <a:spcAft>
            <a:spcPts val="0"/>
          </a:spcAft>
          <a:buClr>
            <a:srgbClr val="D50202"/>
          </a:buClr>
          <a:buSzTx/>
          <a:buFont typeface="Arial" pitchFamily="34" charset="0"/>
          <a:buChar char="•"/>
          <a:tabLst/>
          <a:defRPr kumimoji="0" sz="2800" b="1" i="0" u="none" strike="noStrike" kern="1200" cap="none" spc="0" normalizeH="0" baseline="0" noProof="0" smtClean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  <a:uLnTx/>
            <a:uFillTx/>
            <a:latin typeface="Arial Narrow" pitchFamily="34" charset="0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Global Summit 2013.potx</Template>
  <TotalTime>5315</TotalTime>
  <Words>639</Words>
  <Application>Microsoft Macintosh PowerPoint</Application>
  <PresentationFormat>On-screen Show (4:3)</PresentationFormat>
  <Paragraphs>136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Global Summit 2013</vt:lpstr>
      <vt:lpstr>Web Services Today</vt:lpstr>
      <vt:lpstr>Goal</vt:lpstr>
      <vt:lpstr>Agenda</vt:lpstr>
      <vt:lpstr>Web Service Clients</vt:lpstr>
      <vt:lpstr>Security Today</vt:lpstr>
      <vt:lpstr> Binary SOAP</vt:lpstr>
      <vt:lpstr>Error Handling Strategies</vt:lpstr>
      <vt:lpstr>Error Handling Strategies - Options</vt:lpstr>
      <vt:lpstr>Error Handling Strategies - Options</vt:lpstr>
      <vt:lpstr>Service Connector Pattern</vt:lpstr>
      <vt:lpstr>Service Connector  </vt:lpstr>
      <vt:lpstr>Service Connector Pattern</vt:lpstr>
      <vt:lpstr>Service Connector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Specialist24</dc:creator>
  <cp:lastModifiedBy>Jason Mimick</cp:lastModifiedBy>
  <cp:revision>42</cp:revision>
  <cp:lastPrinted>2013-04-08T20:34:44Z</cp:lastPrinted>
  <dcterms:created xsi:type="dcterms:W3CDTF">2012-02-13T16:17:36Z</dcterms:created>
  <dcterms:modified xsi:type="dcterms:W3CDTF">2013-04-09T14:37:50Z</dcterms:modified>
</cp:coreProperties>
</file>