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FA89-A812-47A7-8F67-E96BE7B172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8BA4B-3380-4B52-B9B5-780801C68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982D5E-F464-422B-A4DC-7865C46A6C8C}"/>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5" name="Footer Placeholder 4">
            <a:extLst>
              <a:ext uri="{FF2B5EF4-FFF2-40B4-BE49-F238E27FC236}">
                <a16:creationId xmlns:a16="http://schemas.microsoft.com/office/drawing/2014/main" id="{CC81B87B-3861-45E9-8C12-EE844CF59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A9EC0-89FF-49FB-9090-7D63F9275C60}"/>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367053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8A6F-4275-4096-90FC-2BAABC90CF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AB85E4-12FC-4542-A724-C1F5A8728D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96B2B-3BF7-40C9-8F93-C92B1BBACC0C}"/>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5" name="Footer Placeholder 4">
            <a:extLst>
              <a:ext uri="{FF2B5EF4-FFF2-40B4-BE49-F238E27FC236}">
                <a16:creationId xmlns:a16="http://schemas.microsoft.com/office/drawing/2014/main" id="{EB85B517-23AB-482F-8523-D46BB8004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9D56F-1F2B-443D-B972-8AD93ED7BDE6}"/>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50102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30EDE-84EA-43EE-80B1-A8F06FAFDF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7F5C4-ACB6-4C91-8CB0-C28B4EA93C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DC7F9-149A-4868-B213-107FAF403B18}"/>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5" name="Footer Placeholder 4">
            <a:extLst>
              <a:ext uri="{FF2B5EF4-FFF2-40B4-BE49-F238E27FC236}">
                <a16:creationId xmlns:a16="http://schemas.microsoft.com/office/drawing/2014/main" id="{E95D6DA0-4CFC-4F13-BA2D-FD954B997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ABE48-AE69-45F5-81A6-467D27CBF150}"/>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100014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D370-4710-4DDC-AE09-43439C18D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FE2C3-BB3E-4865-A1CA-0D3E4AF1E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E5116-50A1-4C4E-AD1D-FD44655DCFB3}"/>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5" name="Footer Placeholder 4">
            <a:extLst>
              <a:ext uri="{FF2B5EF4-FFF2-40B4-BE49-F238E27FC236}">
                <a16:creationId xmlns:a16="http://schemas.microsoft.com/office/drawing/2014/main" id="{359C549B-3FEA-42B9-8985-22AA1D2C5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BF4AF-43AA-4B47-9BB1-A8A95C27487A}"/>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228616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0B9B-D5C0-44DB-BDB4-C3A053A17B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44A63D-279C-4524-92A5-476EC8B0CA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99F78-2347-48AC-B17D-D2BBB6B2C039}"/>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5" name="Footer Placeholder 4">
            <a:extLst>
              <a:ext uri="{FF2B5EF4-FFF2-40B4-BE49-F238E27FC236}">
                <a16:creationId xmlns:a16="http://schemas.microsoft.com/office/drawing/2014/main" id="{081CEEFE-C766-4D80-AC18-0B0BE404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F02AA-AD54-42CF-904C-F2564020DAD5}"/>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283214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418C-9996-4D44-B047-3638E59EA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84A00-1F67-4765-93AC-FA29489D8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8B25D8-CF2D-42B5-AFA3-9F7F6567B8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CD1B0D-4AE3-40B8-9E36-158E4C0EBD01}"/>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6" name="Footer Placeholder 5">
            <a:extLst>
              <a:ext uri="{FF2B5EF4-FFF2-40B4-BE49-F238E27FC236}">
                <a16:creationId xmlns:a16="http://schemas.microsoft.com/office/drawing/2014/main" id="{9A6A6FA6-DF8E-4BBC-92BA-4F92BEEAC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F6174-3B49-4615-9F29-8D5BC2AC226A}"/>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271918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2AB4-8ED0-4846-A420-320A15D2DA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FC0D0-2E7D-47E4-99F1-B2D4FB0B0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CE44EA-6A07-417B-BF87-ED7D5EBF98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76EB97-D663-4932-BF45-3D758CF44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EA84A-EB9C-423B-B73D-0C9CE39B52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B2841C-61AB-4964-B105-FD10C023AE8D}"/>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8" name="Footer Placeholder 7">
            <a:extLst>
              <a:ext uri="{FF2B5EF4-FFF2-40B4-BE49-F238E27FC236}">
                <a16:creationId xmlns:a16="http://schemas.microsoft.com/office/drawing/2014/main" id="{872C4205-BCFB-48E4-A2C4-FE48499E7B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35BBC-76A5-4F48-9B59-B2F7FBB2660C}"/>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135983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D94C-354A-4AEC-BF55-01C7ECEF8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CA964F-DE37-48FE-AE33-65620C4E47CD}"/>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4" name="Footer Placeholder 3">
            <a:extLst>
              <a:ext uri="{FF2B5EF4-FFF2-40B4-BE49-F238E27FC236}">
                <a16:creationId xmlns:a16="http://schemas.microsoft.com/office/drawing/2014/main" id="{578BAEF4-8B0A-4518-9035-2B5B4897EF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FA2155-B10D-4DD2-8110-A1C42607AE09}"/>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314979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A1EC9-E81B-420B-8ED0-3605ED13AF81}"/>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3" name="Footer Placeholder 2">
            <a:extLst>
              <a:ext uri="{FF2B5EF4-FFF2-40B4-BE49-F238E27FC236}">
                <a16:creationId xmlns:a16="http://schemas.microsoft.com/office/drawing/2014/main" id="{45101ED1-BE24-49A7-B28C-2697D65526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695007-1E34-47B9-BE3D-EEE9983E98C3}"/>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155208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47ED-0D1F-4CF1-A17B-AF448E083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8C0ECF-FFF3-4054-81E0-8D36718750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911F24-4B04-4C6F-B3DB-F4B45928E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BCE55-AF4D-4221-98AD-D93AC7276A12}"/>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6" name="Footer Placeholder 5">
            <a:extLst>
              <a:ext uri="{FF2B5EF4-FFF2-40B4-BE49-F238E27FC236}">
                <a16:creationId xmlns:a16="http://schemas.microsoft.com/office/drawing/2014/main" id="{15152FB7-2D06-4936-BFFF-9EDD91097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8A229-4336-4101-A375-88A562F337BA}"/>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364576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F6B0-E2AB-4EE4-9027-878D8A2CA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0EEAC2-9A38-41BD-BEAB-FD19E1E66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CF228E-9D1F-4F31-AD29-A25D71D05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D1F3E-736D-43A6-86C2-8BD56D633268}"/>
              </a:ext>
            </a:extLst>
          </p:cNvPr>
          <p:cNvSpPr>
            <a:spLocks noGrp="1"/>
          </p:cNvSpPr>
          <p:nvPr>
            <p:ph type="dt" sz="half" idx="10"/>
          </p:nvPr>
        </p:nvSpPr>
        <p:spPr/>
        <p:txBody>
          <a:bodyPr/>
          <a:lstStyle/>
          <a:p>
            <a:fld id="{3A4EB0B2-9389-44CE-B241-FA3170A19998}" type="datetimeFigureOut">
              <a:rPr lang="en-US" smtClean="0"/>
              <a:t>11/17/2019</a:t>
            </a:fld>
            <a:endParaRPr lang="en-US"/>
          </a:p>
        </p:txBody>
      </p:sp>
      <p:sp>
        <p:nvSpPr>
          <p:cNvPr id="6" name="Footer Placeholder 5">
            <a:extLst>
              <a:ext uri="{FF2B5EF4-FFF2-40B4-BE49-F238E27FC236}">
                <a16:creationId xmlns:a16="http://schemas.microsoft.com/office/drawing/2014/main" id="{AF7944C4-5023-41ED-90FF-0AC0A3CF6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75303-D17A-4C5C-813E-88B45AB9F0BF}"/>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35687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E65605-867B-40BE-BCBE-91FF468F5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0995F5-BDDE-4905-B395-8DD9702A1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6AF71-CE91-4521-B8CE-E33BBA8AF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EB0B2-9389-44CE-B241-FA3170A19998}" type="datetimeFigureOut">
              <a:rPr lang="en-US" smtClean="0"/>
              <a:t>11/17/2019</a:t>
            </a:fld>
            <a:endParaRPr lang="en-US"/>
          </a:p>
        </p:txBody>
      </p:sp>
      <p:sp>
        <p:nvSpPr>
          <p:cNvPr id="5" name="Footer Placeholder 4">
            <a:extLst>
              <a:ext uri="{FF2B5EF4-FFF2-40B4-BE49-F238E27FC236}">
                <a16:creationId xmlns:a16="http://schemas.microsoft.com/office/drawing/2014/main" id="{550738F6-6B13-42D6-A52C-3D064D331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66F3C7-5E85-48AE-8B14-87597E19A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35A04-5DA4-4627-9E8F-3DDBE7F9EE9C}" type="slidenum">
              <a:rPr lang="en-US" smtClean="0"/>
              <a:t>‹#›</a:t>
            </a:fld>
            <a:endParaRPr lang="en-US"/>
          </a:p>
        </p:txBody>
      </p:sp>
    </p:spTree>
    <p:extLst>
      <p:ext uri="{BB962C8B-B14F-4D97-AF65-F5344CB8AC3E}">
        <p14:creationId xmlns:p14="http://schemas.microsoft.com/office/powerpoint/2010/main" val="2755450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BEA2A-B09B-4151-ACB0-E3189B0DFACD}"/>
              </a:ext>
            </a:extLst>
          </p:cNvPr>
          <p:cNvSpPr>
            <a:spLocks noGrp="1"/>
          </p:cNvSpPr>
          <p:nvPr>
            <p:ph type="title"/>
          </p:nvPr>
        </p:nvSpPr>
        <p:spPr>
          <a:xfrm>
            <a:off x="6833831" y="0"/>
            <a:ext cx="5078637" cy="4507455"/>
          </a:xfrm>
        </p:spPr>
        <p:txBody>
          <a:bodyPr vert="horz" lIns="91440" tIns="45720" rIns="91440" bIns="45720" rtlCol="0" anchor="b">
            <a:normAutofit fontScale="90000"/>
          </a:bodyPr>
          <a:lstStyle/>
          <a:p>
            <a:r>
              <a:rPr lang="en-US" sz="6000" kern="1200" dirty="0">
                <a:solidFill>
                  <a:schemeClr val="bg1"/>
                </a:solidFill>
                <a:latin typeface="+mj-lt"/>
                <a:ea typeface="+mj-ea"/>
                <a:cs typeface="+mj-cs"/>
              </a:rPr>
              <a:t>In-Game Assessment Scoring Engine</a:t>
            </a:r>
            <a:br>
              <a:rPr lang="en-US" sz="6000" kern="1200" dirty="0">
                <a:solidFill>
                  <a:schemeClr val="bg1"/>
                </a:solidFill>
                <a:latin typeface="+mj-lt"/>
                <a:ea typeface="+mj-ea"/>
                <a:cs typeface="+mj-cs"/>
              </a:rPr>
            </a:br>
            <a:r>
              <a:rPr lang="en-US" sz="6000" kern="1200" dirty="0">
                <a:solidFill>
                  <a:schemeClr val="bg1"/>
                </a:solidFill>
                <a:latin typeface="+mj-lt"/>
                <a:ea typeface="+mj-ea"/>
                <a:cs typeface="+mj-cs"/>
              </a:rPr>
              <a:t>-</a:t>
            </a:r>
            <a:r>
              <a:rPr lang="en-US" sz="3100" kern="1200" dirty="0">
                <a:solidFill>
                  <a:schemeClr val="bg1"/>
                </a:solidFill>
                <a:latin typeface="+mj-lt"/>
                <a:ea typeface="+mj-ea"/>
                <a:cs typeface="+mj-cs"/>
              </a:rPr>
              <a:t>A predictive model that scores in-game assessment which leads to better-designed games and improved learning outcome</a:t>
            </a:r>
            <a:endParaRPr lang="en-US" sz="6000" kern="1200" dirty="0">
              <a:solidFill>
                <a:schemeClr val="bg1"/>
              </a:solidFill>
              <a:latin typeface="+mj-lt"/>
              <a:ea typeface="+mj-ea"/>
              <a:cs typeface="+mj-cs"/>
            </a:endParaRP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PBS Kids Logo.svg">
            <a:extLst>
              <a:ext uri="{FF2B5EF4-FFF2-40B4-BE49-F238E27FC236}">
                <a16:creationId xmlns:a16="http://schemas.microsoft.com/office/drawing/2014/main" id="{E4D3AE1B-B71D-4046-AADB-EDC8C13147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9382" y="720993"/>
            <a:ext cx="4047843" cy="40478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FC7E8F-3C77-4F1D-8A90-25589D4053ED}"/>
              </a:ext>
            </a:extLst>
          </p:cNvPr>
          <p:cNvSpPr txBox="1"/>
          <p:nvPr/>
        </p:nvSpPr>
        <p:spPr>
          <a:xfrm>
            <a:off x="5411096" y="5217459"/>
            <a:ext cx="5238975" cy="1477328"/>
          </a:xfrm>
          <a:prstGeom prst="rect">
            <a:avLst/>
          </a:prstGeom>
          <a:noFill/>
        </p:spPr>
        <p:txBody>
          <a:bodyPr wrap="square" rtlCol="0">
            <a:spAutoFit/>
          </a:bodyPr>
          <a:lstStyle/>
          <a:p>
            <a:r>
              <a:rPr lang="en-US" dirty="0">
                <a:solidFill>
                  <a:schemeClr val="bg1"/>
                </a:solidFill>
              </a:rPr>
              <a:t>Presented By</a:t>
            </a:r>
          </a:p>
          <a:p>
            <a:pPr lvl="1"/>
            <a:r>
              <a:rPr lang="en-US" dirty="0">
                <a:solidFill>
                  <a:schemeClr val="bg1"/>
                </a:solidFill>
              </a:rPr>
              <a:t>Jagannathan Govindan </a:t>
            </a:r>
          </a:p>
          <a:p>
            <a:pPr lvl="1"/>
            <a:r>
              <a:rPr lang="en-US" dirty="0">
                <a:solidFill>
                  <a:schemeClr val="bg1"/>
                </a:solidFill>
              </a:rPr>
              <a:t>Jason Min-Liang Kang</a:t>
            </a:r>
          </a:p>
          <a:p>
            <a:pPr lvl="1"/>
            <a:r>
              <a:rPr lang="en-US" dirty="0">
                <a:solidFill>
                  <a:schemeClr val="bg1"/>
                </a:solidFill>
              </a:rPr>
              <a:t>Ram Krishnan </a:t>
            </a:r>
          </a:p>
          <a:p>
            <a:pPr lvl="1"/>
            <a:r>
              <a:rPr lang="en-US" dirty="0">
                <a:solidFill>
                  <a:schemeClr val="bg1"/>
                </a:solidFill>
              </a:rPr>
              <a:t>Steve DeVito </a:t>
            </a:r>
          </a:p>
        </p:txBody>
      </p:sp>
    </p:spTree>
    <p:extLst>
      <p:ext uri="{BB962C8B-B14F-4D97-AF65-F5344CB8AC3E}">
        <p14:creationId xmlns:p14="http://schemas.microsoft.com/office/powerpoint/2010/main" val="256624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FE18-7786-478A-BB57-DC6FC5F1710E}"/>
              </a:ext>
            </a:extLst>
          </p:cNvPr>
          <p:cNvSpPr>
            <a:spLocks noGrp="1"/>
          </p:cNvSpPr>
          <p:nvPr>
            <p:ph type="title"/>
          </p:nvPr>
        </p:nvSpPr>
        <p:spPr/>
        <p:txBody>
          <a:bodyPr/>
          <a:lstStyle/>
          <a:p>
            <a:r>
              <a:rPr lang="en-US" sz="4000" b="1" dirty="0"/>
              <a:t>Conclusion</a:t>
            </a:r>
          </a:p>
        </p:txBody>
      </p:sp>
    </p:spTree>
    <p:extLst>
      <p:ext uri="{BB962C8B-B14F-4D97-AF65-F5344CB8AC3E}">
        <p14:creationId xmlns:p14="http://schemas.microsoft.com/office/powerpoint/2010/main" val="371974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838200" y="365125"/>
            <a:ext cx="10515600" cy="861247"/>
          </a:xfrm>
        </p:spPr>
        <p:txBody>
          <a:bodyPr/>
          <a:lstStyle/>
          <a:p>
            <a:r>
              <a:rPr lang="en-US" b="1" dirty="0"/>
              <a:t>PBS KIDS</a:t>
            </a:r>
          </a:p>
        </p:txBody>
      </p:sp>
      <p:sp>
        <p:nvSpPr>
          <p:cNvPr id="5" name="Content Placeholder 4">
            <a:extLst>
              <a:ext uri="{FF2B5EF4-FFF2-40B4-BE49-F238E27FC236}">
                <a16:creationId xmlns:a16="http://schemas.microsoft.com/office/drawing/2014/main" id="{F57D4424-1C7E-4F13-B59F-51381D88E774}"/>
              </a:ext>
            </a:extLst>
          </p:cNvPr>
          <p:cNvSpPr>
            <a:spLocks noGrp="1"/>
          </p:cNvSpPr>
          <p:nvPr>
            <p:ph idx="1"/>
          </p:nvPr>
        </p:nvSpPr>
        <p:spPr>
          <a:xfrm>
            <a:off x="838199" y="2312894"/>
            <a:ext cx="10515600" cy="3026074"/>
          </a:xfrm>
        </p:spPr>
        <p:txBody>
          <a:bodyPr/>
          <a:lstStyle/>
          <a:p>
            <a:r>
              <a:rPr lang="en-US" dirty="0"/>
              <a:t>PBS Kids is the brand for most of the children's programming aired by the Public Broadcasting Service (PBS) in the United States.</a:t>
            </a:r>
          </a:p>
          <a:p>
            <a:r>
              <a:rPr lang="en-US" dirty="0"/>
              <a:t>PBS produces curriculum-based entertainment for children. PBS KIDS leverages the full spectrum of media and technology to build knowledge, critical thinking, imagination and curiosity. By involving parents, teachers, caregivers and communities as learning partners, PBS KIDS helps to empower children for success in school and in life.</a:t>
            </a:r>
          </a:p>
        </p:txBody>
      </p:sp>
      <p:sp>
        <p:nvSpPr>
          <p:cNvPr id="14" name="Content Placeholder 4">
            <a:extLst>
              <a:ext uri="{FF2B5EF4-FFF2-40B4-BE49-F238E27FC236}">
                <a16:creationId xmlns:a16="http://schemas.microsoft.com/office/drawing/2014/main" id="{B5533DC3-B094-4A90-B798-62FDE033602B}"/>
              </a:ext>
            </a:extLst>
          </p:cNvPr>
          <p:cNvSpPr txBox="1">
            <a:spLocks/>
          </p:cNvSpPr>
          <p:nvPr/>
        </p:nvSpPr>
        <p:spPr>
          <a:xfrm>
            <a:off x="838199" y="4673451"/>
            <a:ext cx="10515600" cy="3026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436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838200" y="365125"/>
            <a:ext cx="10515600" cy="861247"/>
          </a:xfrm>
        </p:spPr>
        <p:txBody>
          <a:bodyPr/>
          <a:lstStyle/>
          <a:p>
            <a:r>
              <a:rPr lang="en-US" b="1" dirty="0"/>
              <a:t>About the Dataset</a:t>
            </a:r>
          </a:p>
        </p:txBody>
      </p:sp>
      <p:sp>
        <p:nvSpPr>
          <p:cNvPr id="5" name="Content Placeholder 4">
            <a:extLst>
              <a:ext uri="{FF2B5EF4-FFF2-40B4-BE49-F238E27FC236}">
                <a16:creationId xmlns:a16="http://schemas.microsoft.com/office/drawing/2014/main" id="{F57D4424-1C7E-4F13-B59F-51381D88E774}"/>
              </a:ext>
            </a:extLst>
          </p:cNvPr>
          <p:cNvSpPr>
            <a:spLocks noGrp="1"/>
          </p:cNvSpPr>
          <p:nvPr>
            <p:ph idx="1"/>
          </p:nvPr>
        </p:nvSpPr>
        <p:spPr>
          <a:xfrm>
            <a:off x="838199" y="1226371"/>
            <a:ext cx="10515600" cy="5077609"/>
          </a:xfrm>
        </p:spPr>
        <p:txBody>
          <a:bodyPr>
            <a:normAutofit/>
          </a:bodyPr>
          <a:lstStyle/>
          <a:p>
            <a:r>
              <a:rPr lang="en-US" dirty="0"/>
              <a:t>The data is collected by an app called PBS KIDS Measure Up. It is an app that helps children ages from 3 to 5 to learn early math concepts while navigating through a map and completing levels/assessments. The data records the number of attempts a child will take to pass a given assessment</a:t>
            </a:r>
          </a:p>
          <a:p>
            <a:pPr algn="just"/>
            <a:r>
              <a:rPr lang="en-US" dirty="0"/>
              <a:t>In the dataset, an assessment is a combination of multiple rows, and each row corresponds to an in-game event. A group of events that constitute an assessment have the same </a:t>
            </a:r>
            <a:r>
              <a:rPr lang="en-US" dirty="0" err="1"/>
              <a:t>event_id</a:t>
            </a:r>
            <a:r>
              <a:rPr lang="en-US" dirty="0"/>
              <a:t>. In the training dataset, the complete events of an assessment are given. In the testing dataset, events are truncated after the start event of an assessment. The challenge is to predict the events after the start event in testing dataset.</a:t>
            </a:r>
          </a:p>
          <a:p>
            <a:endParaRPr lang="en-US" dirty="0"/>
          </a:p>
        </p:txBody>
      </p:sp>
    </p:spTree>
    <p:extLst>
      <p:ext uri="{BB962C8B-B14F-4D97-AF65-F5344CB8AC3E}">
        <p14:creationId xmlns:p14="http://schemas.microsoft.com/office/powerpoint/2010/main" val="375835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838200" y="365125"/>
            <a:ext cx="10515600" cy="861247"/>
          </a:xfrm>
        </p:spPr>
        <p:txBody>
          <a:bodyPr>
            <a:normAutofit/>
          </a:bodyPr>
          <a:lstStyle/>
          <a:p>
            <a:r>
              <a:rPr lang="en-US" b="1" dirty="0"/>
              <a:t>Problem Statement/Business Description</a:t>
            </a:r>
          </a:p>
        </p:txBody>
      </p:sp>
      <p:sp>
        <p:nvSpPr>
          <p:cNvPr id="5" name="Content Placeholder 4">
            <a:extLst>
              <a:ext uri="{FF2B5EF4-FFF2-40B4-BE49-F238E27FC236}">
                <a16:creationId xmlns:a16="http://schemas.microsoft.com/office/drawing/2014/main" id="{F57D4424-1C7E-4F13-B59F-51381D88E774}"/>
              </a:ext>
            </a:extLst>
          </p:cNvPr>
          <p:cNvSpPr>
            <a:spLocks noGrp="1"/>
          </p:cNvSpPr>
          <p:nvPr>
            <p:ph idx="1"/>
          </p:nvPr>
        </p:nvSpPr>
        <p:spPr>
          <a:xfrm>
            <a:off x="838199" y="1613004"/>
            <a:ext cx="10515600" cy="4088550"/>
          </a:xfrm>
        </p:spPr>
        <p:txBody>
          <a:bodyPr>
            <a:normAutofit/>
          </a:bodyPr>
          <a:lstStyle/>
          <a:p>
            <a:pPr algn="just"/>
            <a:r>
              <a:rPr lang="en-US" dirty="0"/>
              <a:t>This problem comes from Kaggle 2019 Data Science Bowl competition. It is the result of a collaboration between Kaggle (online data scientist community) and PBS KIDS (children programming aired by PBS). The goal is to gain insights into how gaming can help children learn important skills for success in school and life. The idea is to create a machine learning model that will predict scores on in-game assessments that will lead to better-designed games and improved learning outcomes. The model will aid in discovering important relationships between engagement with high-quality educational media and learning processes.</a:t>
            </a:r>
          </a:p>
        </p:txBody>
      </p:sp>
    </p:spTree>
    <p:extLst>
      <p:ext uri="{BB962C8B-B14F-4D97-AF65-F5344CB8AC3E}">
        <p14:creationId xmlns:p14="http://schemas.microsoft.com/office/powerpoint/2010/main" val="12292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88358" y="-129962"/>
            <a:ext cx="4924706" cy="861247"/>
          </a:xfrm>
        </p:spPr>
        <p:txBody>
          <a:bodyPr>
            <a:normAutofit fontScale="90000"/>
          </a:bodyPr>
          <a:lstStyle/>
          <a:p>
            <a:r>
              <a:rPr lang="en-US" b="1" dirty="0"/>
              <a:t>PBS KIDS – Odd Squad</a:t>
            </a:r>
          </a:p>
        </p:txBody>
      </p:sp>
      <p:sp>
        <p:nvSpPr>
          <p:cNvPr id="5" name="Content Placeholder 4">
            <a:extLst>
              <a:ext uri="{FF2B5EF4-FFF2-40B4-BE49-F238E27FC236}">
                <a16:creationId xmlns:a16="http://schemas.microsoft.com/office/drawing/2014/main" id="{F57D4424-1C7E-4F13-B59F-51381D88E774}"/>
              </a:ext>
            </a:extLst>
          </p:cNvPr>
          <p:cNvSpPr>
            <a:spLocks noGrp="1"/>
          </p:cNvSpPr>
          <p:nvPr>
            <p:ph idx="1"/>
          </p:nvPr>
        </p:nvSpPr>
        <p:spPr>
          <a:xfrm>
            <a:off x="88358" y="731285"/>
            <a:ext cx="4300033" cy="6003002"/>
          </a:xfrm>
        </p:spPr>
        <p:txBody>
          <a:bodyPr>
            <a:normAutofit/>
          </a:bodyPr>
          <a:lstStyle/>
          <a:p>
            <a:pPr marL="0" indent="0">
              <a:buNone/>
            </a:pPr>
            <a:r>
              <a:rPr lang="en-US" dirty="0"/>
              <a:t>PBS KIDS designed and developed the odd squad television series and transmedia suite, which included educational media, television episodes, online games and hands on resources</a:t>
            </a:r>
          </a:p>
          <a:p>
            <a:pPr marL="0" indent="0">
              <a:buNone/>
            </a:pPr>
            <a:endParaRPr lang="en-US" dirty="0"/>
          </a:p>
          <a:p>
            <a:pPr marL="0" indent="0">
              <a:buNone/>
            </a:pPr>
            <a:r>
              <a:rPr lang="en-US" dirty="0"/>
              <a:t>Table 1 and 2 shown here shows the learning objective and activities of this program</a:t>
            </a:r>
          </a:p>
        </p:txBody>
      </p:sp>
      <p:sp>
        <p:nvSpPr>
          <p:cNvPr id="14" name="Content Placeholder 4">
            <a:extLst>
              <a:ext uri="{FF2B5EF4-FFF2-40B4-BE49-F238E27FC236}">
                <a16:creationId xmlns:a16="http://schemas.microsoft.com/office/drawing/2014/main" id="{B5533DC3-B094-4A90-B798-62FDE033602B}"/>
              </a:ext>
            </a:extLst>
          </p:cNvPr>
          <p:cNvSpPr txBox="1">
            <a:spLocks/>
          </p:cNvSpPr>
          <p:nvPr/>
        </p:nvSpPr>
        <p:spPr>
          <a:xfrm>
            <a:off x="838199" y="4673451"/>
            <a:ext cx="10515600" cy="3026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 name="Picture 1">
            <a:extLst>
              <a:ext uri="{FF2B5EF4-FFF2-40B4-BE49-F238E27FC236}">
                <a16:creationId xmlns:a16="http://schemas.microsoft.com/office/drawing/2014/main" id="{863ABF35-1BFB-4FCB-BC6B-7A08ACAF026E}"/>
              </a:ext>
            </a:extLst>
          </p:cNvPr>
          <p:cNvPicPr>
            <a:picLocks noChangeAspect="1"/>
          </p:cNvPicPr>
          <p:nvPr/>
        </p:nvPicPr>
        <p:blipFill>
          <a:blip r:embed="rId3"/>
          <a:stretch>
            <a:fillRect/>
          </a:stretch>
        </p:blipFill>
        <p:spPr>
          <a:xfrm>
            <a:off x="4476749" y="447395"/>
            <a:ext cx="7696200" cy="2390775"/>
          </a:xfrm>
          <a:prstGeom prst="rect">
            <a:avLst/>
          </a:prstGeom>
        </p:spPr>
      </p:pic>
      <p:pic>
        <p:nvPicPr>
          <p:cNvPr id="3" name="Picture 2">
            <a:extLst>
              <a:ext uri="{FF2B5EF4-FFF2-40B4-BE49-F238E27FC236}">
                <a16:creationId xmlns:a16="http://schemas.microsoft.com/office/drawing/2014/main" id="{86710406-0672-4EF6-9D33-C622DF59D055}"/>
              </a:ext>
            </a:extLst>
          </p:cNvPr>
          <p:cNvPicPr>
            <a:picLocks noChangeAspect="1"/>
          </p:cNvPicPr>
          <p:nvPr/>
        </p:nvPicPr>
        <p:blipFill>
          <a:blip r:embed="rId4"/>
          <a:stretch>
            <a:fillRect/>
          </a:stretch>
        </p:blipFill>
        <p:spPr>
          <a:xfrm>
            <a:off x="4476749" y="2813564"/>
            <a:ext cx="7715250" cy="4076700"/>
          </a:xfrm>
          <a:prstGeom prst="rect">
            <a:avLst/>
          </a:prstGeom>
        </p:spPr>
      </p:pic>
    </p:spTree>
    <p:extLst>
      <p:ext uri="{BB962C8B-B14F-4D97-AF65-F5344CB8AC3E}">
        <p14:creationId xmlns:p14="http://schemas.microsoft.com/office/powerpoint/2010/main" val="3363022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266925" y="266519"/>
            <a:ext cx="3799466" cy="861247"/>
          </a:xfrm>
        </p:spPr>
        <p:txBody>
          <a:bodyPr/>
          <a:lstStyle/>
          <a:p>
            <a:r>
              <a:rPr lang="en-US" b="1" dirty="0"/>
              <a:t>Study Findings</a:t>
            </a:r>
          </a:p>
        </p:txBody>
      </p:sp>
      <p:sp>
        <p:nvSpPr>
          <p:cNvPr id="14" name="Content Placeholder 4">
            <a:extLst>
              <a:ext uri="{FF2B5EF4-FFF2-40B4-BE49-F238E27FC236}">
                <a16:creationId xmlns:a16="http://schemas.microsoft.com/office/drawing/2014/main" id="{B5533DC3-B094-4A90-B798-62FDE033602B}"/>
              </a:ext>
            </a:extLst>
          </p:cNvPr>
          <p:cNvSpPr txBox="1">
            <a:spLocks/>
          </p:cNvSpPr>
          <p:nvPr/>
        </p:nvSpPr>
        <p:spPr>
          <a:xfrm>
            <a:off x="838199" y="4673451"/>
            <a:ext cx="10515600" cy="3026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7ECFCF75-F5BC-4B2C-805D-0EDDAF9C61C0}"/>
              </a:ext>
            </a:extLst>
          </p:cNvPr>
          <p:cNvPicPr>
            <a:picLocks noChangeAspect="1"/>
          </p:cNvPicPr>
          <p:nvPr/>
        </p:nvPicPr>
        <p:blipFill>
          <a:blip r:embed="rId3"/>
          <a:stretch>
            <a:fillRect/>
          </a:stretch>
        </p:blipFill>
        <p:spPr>
          <a:xfrm>
            <a:off x="4419375" y="266519"/>
            <a:ext cx="7505700" cy="2990850"/>
          </a:xfrm>
          <a:prstGeom prst="rect">
            <a:avLst/>
          </a:prstGeom>
        </p:spPr>
      </p:pic>
      <p:pic>
        <p:nvPicPr>
          <p:cNvPr id="8" name="Picture 7">
            <a:extLst>
              <a:ext uri="{FF2B5EF4-FFF2-40B4-BE49-F238E27FC236}">
                <a16:creationId xmlns:a16="http://schemas.microsoft.com/office/drawing/2014/main" id="{C2C06E05-889B-4D51-B6D7-0B062304AB40}"/>
              </a:ext>
            </a:extLst>
          </p:cNvPr>
          <p:cNvPicPr>
            <a:picLocks noChangeAspect="1"/>
          </p:cNvPicPr>
          <p:nvPr/>
        </p:nvPicPr>
        <p:blipFill>
          <a:blip r:embed="rId4"/>
          <a:stretch>
            <a:fillRect/>
          </a:stretch>
        </p:blipFill>
        <p:spPr>
          <a:xfrm>
            <a:off x="4419375" y="3737183"/>
            <a:ext cx="7519800" cy="2641002"/>
          </a:xfrm>
          <a:prstGeom prst="rect">
            <a:avLst/>
          </a:prstGeom>
        </p:spPr>
      </p:pic>
      <p:sp>
        <p:nvSpPr>
          <p:cNvPr id="9" name="TextBox 8">
            <a:extLst>
              <a:ext uri="{FF2B5EF4-FFF2-40B4-BE49-F238E27FC236}">
                <a16:creationId xmlns:a16="http://schemas.microsoft.com/office/drawing/2014/main" id="{5CCF6305-D56F-4CE6-BD9D-54D01DDFFCA5}"/>
              </a:ext>
            </a:extLst>
          </p:cNvPr>
          <p:cNvSpPr txBox="1"/>
          <p:nvPr/>
        </p:nvSpPr>
        <p:spPr>
          <a:xfrm>
            <a:off x="266925" y="1430767"/>
            <a:ext cx="3799466" cy="5262979"/>
          </a:xfrm>
          <a:prstGeom prst="rect">
            <a:avLst/>
          </a:prstGeom>
          <a:noFill/>
        </p:spPr>
        <p:txBody>
          <a:bodyPr wrap="square" rtlCol="0">
            <a:spAutoFit/>
          </a:bodyPr>
          <a:lstStyle/>
          <a:p>
            <a:pPr algn="just"/>
            <a:r>
              <a:rPr lang="en-US" sz="2800" dirty="0"/>
              <a:t>A study conducted by </a:t>
            </a:r>
            <a:r>
              <a:rPr lang="en-US" sz="2800" dirty="0" err="1"/>
              <a:t>WestEd</a:t>
            </a:r>
            <a:r>
              <a:rPr lang="en-US" sz="2800" dirty="0"/>
              <a:t>  on   Odd Squad (Learning Math with PBS KIDS Games and App) showed improvement in skills acquired by kids</a:t>
            </a:r>
          </a:p>
          <a:p>
            <a:pPr algn="just"/>
            <a:endParaRPr lang="en-US" sz="2800" dirty="0"/>
          </a:p>
          <a:p>
            <a:pPr algn="just"/>
            <a:r>
              <a:rPr lang="en-US" sz="2800" dirty="0"/>
              <a:t>Table 3 and 4 shown here compares the metrics accessed from KIDS pre and post Odd Squad </a:t>
            </a:r>
            <a:r>
              <a:rPr lang="en-US" sz="2800" dirty="0" err="1"/>
              <a:t>programme</a:t>
            </a:r>
            <a:endParaRPr lang="en-US" sz="2800" dirty="0"/>
          </a:p>
        </p:txBody>
      </p:sp>
    </p:spTree>
    <p:extLst>
      <p:ext uri="{BB962C8B-B14F-4D97-AF65-F5344CB8AC3E}">
        <p14:creationId xmlns:p14="http://schemas.microsoft.com/office/powerpoint/2010/main" val="96030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015F-7AFF-4B0F-85F0-BAD247091352}"/>
              </a:ext>
            </a:extLst>
          </p:cNvPr>
          <p:cNvSpPr>
            <a:spLocks noGrp="1"/>
          </p:cNvSpPr>
          <p:nvPr>
            <p:ph type="title"/>
          </p:nvPr>
        </p:nvSpPr>
        <p:spPr/>
        <p:txBody>
          <a:bodyPr/>
          <a:lstStyle/>
          <a:p>
            <a:r>
              <a:rPr lang="en-US" sz="4000" b="1" dirty="0"/>
              <a:t>Data Munging and Exploratory Analysis</a:t>
            </a:r>
          </a:p>
        </p:txBody>
      </p:sp>
      <p:pic>
        <p:nvPicPr>
          <p:cNvPr id="4" name="Picture 3">
            <a:extLst>
              <a:ext uri="{FF2B5EF4-FFF2-40B4-BE49-F238E27FC236}">
                <a16:creationId xmlns:a16="http://schemas.microsoft.com/office/drawing/2014/main" id="{17ED1A10-46A1-4B17-903A-13C7D3E5B6EE}"/>
              </a:ext>
            </a:extLst>
          </p:cNvPr>
          <p:cNvPicPr>
            <a:picLocks noChangeAspect="1"/>
          </p:cNvPicPr>
          <p:nvPr/>
        </p:nvPicPr>
        <p:blipFill>
          <a:blip r:embed="rId2"/>
          <a:stretch>
            <a:fillRect/>
          </a:stretch>
        </p:blipFill>
        <p:spPr>
          <a:xfrm>
            <a:off x="699804" y="2011639"/>
            <a:ext cx="10792392" cy="4239868"/>
          </a:xfrm>
          <a:prstGeom prst="rect">
            <a:avLst/>
          </a:prstGeom>
        </p:spPr>
      </p:pic>
    </p:spTree>
    <p:extLst>
      <p:ext uri="{BB962C8B-B14F-4D97-AF65-F5344CB8AC3E}">
        <p14:creationId xmlns:p14="http://schemas.microsoft.com/office/powerpoint/2010/main" val="235039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AB01-2D3D-4FE0-8DA5-D5BB19FDFBB6}"/>
              </a:ext>
            </a:extLst>
          </p:cNvPr>
          <p:cNvSpPr>
            <a:spLocks noGrp="1"/>
          </p:cNvSpPr>
          <p:nvPr>
            <p:ph type="title"/>
          </p:nvPr>
        </p:nvSpPr>
        <p:spPr/>
        <p:txBody>
          <a:bodyPr/>
          <a:lstStyle/>
          <a:p>
            <a:r>
              <a:rPr lang="en-US" sz="4000" b="1" dirty="0"/>
              <a:t>Modelling</a:t>
            </a:r>
          </a:p>
        </p:txBody>
      </p:sp>
      <p:pic>
        <p:nvPicPr>
          <p:cNvPr id="4" name="Picture 3">
            <a:extLst>
              <a:ext uri="{FF2B5EF4-FFF2-40B4-BE49-F238E27FC236}">
                <a16:creationId xmlns:a16="http://schemas.microsoft.com/office/drawing/2014/main" id="{DE82E59C-E5FA-4C3D-9AE1-3EAF83421CB1}"/>
              </a:ext>
            </a:extLst>
          </p:cNvPr>
          <p:cNvPicPr>
            <a:picLocks noChangeAspect="1"/>
          </p:cNvPicPr>
          <p:nvPr/>
        </p:nvPicPr>
        <p:blipFill>
          <a:blip r:embed="rId2"/>
          <a:stretch>
            <a:fillRect/>
          </a:stretch>
        </p:blipFill>
        <p:spPr>
          <a:xfrm>
            <a:off x="1355035" y="1504950"/>
            <a:ext cx="10144125" cy="5124450"/>
          </a:xfrm>
          <a:prstGeom prst="rect">
            <a:avLst/>
          </a:prstGeom>
        </p:spPr>
      </p:pic>
    </p:spTree>
    <p:extLst>
      <p:ext uri="{BB962C8B-B14F-4D97-AF65-F5344CB8AC3E}">
        <p14:creationId xmlns:p14="http://schemas.microsoft.com/office/powerpoint/2010/main" val="102274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FDEE-7593-418C-A850-C50871A68A4E}"/>
              </a:ext>
            </a:extLst>
          </p:cNvPr>
          <p:cNvSpPr>
            <a:spLocks noGrp="1"/>
          </p:cNvSpPr>
          <p:nvPr>
            <p:ph type="title"/>
          </p:nvPr>
        </p:nvSpPr>
        <p:spPr/>
        <p:txBody>
          <a:bodyPr/>
          <a:lstStyle/>
          <a:p>
            <a:r>
              <a:rPr lang="en-US" sz="4000" b="1" dirty="0"/>
              <a:t>Results</a:t>
            </a:r>
          </a:p>
        </p:txBody>
      </p:sp>
    </p:spTree>
    <p:extLst>
      <p:ext uri="{BB962C8B-B14F-4D97-AF65-F5344CB8AC3E}">
        <p14:creationId xmlns:p14="http://schemas.microsoft.com/office/powerpoint/2010/main" val="836583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448</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In-Game Assessment Scoring Engine -A predictive model that scores in-game assessment which leads to better-designed games and improved learning outcome</vt:lpstr>
      <vt:lpstr>PBS KIDS</vt:lpstr>
      <vt:lpstr>About the Dataset</vt:lpstr>
      <vt:lpstr>Problem Statement/Business Description</vt:lpstr>
      <vt:lpstr>PBS KIDS – Odd Squad</vt:lpstr>
      <vt:lpstr>Study Findings</vt:lpstr>
      <vt:lpstr>Data Munging and Exploratory Analysis</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Krishnan</dc:creator>
  <cp:lastModifiedBy>Ram Krishnan</cp:lastModifiedBy>
  <cp:revision>11</cp:revision>
  <dcterms:created xsi:type="dcterms:W3CDTF">2019-11-01T22:57:14Z</dcterms:created>
  <dcterms:modified xsi:type="dcterms:W3CDTF">2019-11-17T12:51:28Z</dcterms:modified>
</cp:coreProperties>
</file>