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5" r:id="rId7"/>
    <p:sldId id="262" r:id="rId8"/>
    <p:sldId id="273" r:id="rId9"/>
    <p:sldId id="263" r:id="rId10"/>
    <p:sldId id="266" r:id="rId11"/>
    <p:sldId id="274" r:id="rId12"/>
    <p:sldId id="276" r:id="rId13"/>
    <p:sldId id="267"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 id="2" name="Microsoft Office User" initials="Office [2]"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p:restoredTop sz="94674"/>
  </p:normalViewPr>
  <p:slideViewPr>
    <p:cSldViewPr snapToGrid="0" snapToObjects="1">
      <p:cViewPr varScale="1">
        <p:scale>
          <a:sx n="214" d="100"/>
          <a:sy n="214" d="100"/>
        </p:scale>
        <p:origin x="1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kang/Documents/syracuse_datascience/MBC_638_Data_Analysis_And_Decision_Making/Assignments/Final_Project/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kang/Documents/syracuse_datascience/MBC_638_Data_Analysis_And_Decision_Making/Assignments/Final_Project/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kang/Documents/syracuse_datascience/MBC_638_Data_Analysis_And_Decision_Making/Assignments/Final_Project/data.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kang/Documents/syracuse_datascience/MBC_638_Data_Analysis_And_Decision_Making/Assignments/Final_Project/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Task Completion Ratio</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control!$H$3:$H$6</c:f>
              <c:strCache>
                <c:ptCount val="4"/>
                <c:pt idx="0">
                  <c:v>sprint 1</c:v>
                </c:pt>
                <c:pt idx="1">
                  <c:v>sprint 2</c:v>
                </c:pt>
                <c:pt idx="2">
                  <c:v>sprint 3</c:v>
                </c:pt>
                <c:pt idx="3">
                  <c:v>sprint 4</c:v>
                </c:pt>
              </c:strCache>
            </c:strRef>
          </c:cat>
          <c:val>
            <c:numRef>
              <c:f>control!$I$3:$I$6</c:f>
              <c:numCache>
                <c:formatCode>0.00</c:formatCode>
                <c:ptCount val="4"/>
                <c:pt idx="0" formatCode="General">
                  <c:v>0.5</c:v>
                </c:pt>
                <c:pt idx="1">
                  <c:v>0.875</c:v>
                </c:pt>
                <c:pt idx="2">
                  <c:v>0.529411764705882</c:v>
                </c:pt>
                <c:pt idx="3" formatCode="General">
                  <c:v>1.0</c:v>
                </c:pt>
              </c:numCache>
            </c:numRef>
          </c:val>
          <c:smooth val="0"/>
        </c:ser>
        <c:ser>
          <c:idx val="2"/>
          <c:order val="1"/>
          <c:tx>
            <c:strRef>
              <c:f>control!$K$2</c:f>
              <c:strCache>
                <c:ptCount val="1"/>
                <c:pt idx="0">
                  <c:v>LCL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control!$H$3:$H$6</c:f>
              <c:strCache>
                <c:ptCount val="4"/>
                <c:pt idx="0">
                  <c:v>sprint 1</c:v>
                </c:pt>
                <c:pt idx="1">
                  <c:v>sprint 2</c:v>
                </c:pt>
                <c:pt idx="2">
                  <c:v>sprint 3</c:v>
                </c:pt>
                <c:pt idx="3">
                  <c:v>sprint 4</c:v>
                </c:pt>
              </c:strCache>
            </c:strRef>
          </c:cat>
          <c:val>
            <c:numRef>
              <c:f>control!$K$3:$K$6</c:f>
              <c:numCache>
                <c:formatCode>General</c:formatCode>
                <c:ptCount val="4"/>
                <c:pt idx="0">
                  <c:v>0.349463322049889</c:v>
                </c:pt>
                <c:pt idx="1">
                  <c:v>0.349463322049889</c:v>
                </c:pt>
                <c:pt idx="2">
                  <c:v>0.349463322049889</c:v>
                </c:pt>
                <c:pt idx="3">
                  <c:v>0.349463322049889</c:v>
                </c:pt>
              </c:numCache>
            </c:numRef>
          </c:val>
          <c:smooth val="0"/>
        </c:ser>
        <c:dLbls>
          <c:showLegendKey val="0"/>
          <c:showVal val="0"/>
          <c:showCatName val="0"/>
          <c:showSerName val="0"/>
          <c:showPercent val="0"/>
          <c:showBubbleSize val="0"/>
        </c:dLbls>
        <c:marker val="1"/>
        <c:smooth val="0"/>
        <c:axId val="-2041387792"/>
        <c:axId val="2126518400"/>
      </c:lineChart>
      <c:catAx>
        <c:axId val="-204138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518400"/>
        <c:crosses val="autoZero"/>
        <c:auto val="1"/>
        <c:lblAlgn val="ctr"/>
        <c:lblOffset val="100"/>
        <c:noMultiLvlLbl val="0"/>
      </c:catAx>
      <c:valAx>
        <c:axId val="2126518400"/>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387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Defects Per Sprint</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'bar chart'!$B$1</c:f>
              <c:strCache>
                <c:ptCount val="1"/>
                <c:pt idx="0">
                  <c:v>defects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'bar chart'!$A$2:$A$4</c:f>
              <c:strCache>
                <c:ptCount val="3"/>
                <c:pt idx="0">
                  <c:v>sprint 1_x000d_(10/15 – 10/26)</c:v>
                </c:pt>
                <c:pt idx="1">
                  <c:v>sprint 2_x000d_(10/29 – 11/09)</c:v>
                </c:pt>
                <c:pt idx="2">
                  <c:v>sprint 3_x000d_(11/12 – 11/23)</c:v>
                </c:pt>
              </c:strCache>
            </c:strRef>
          </c:cat>
          <c:val>
            <c:numRef>
              <c:f>'bar chart'!$B$2:$B$4</c:f>
              <c:numCache>
                <c:formatCode>General</c:formatCode>
                <c:ptCount val="3"/>
                <c:pt idx="0">
                  <c:v>7.0</c:v>
                </c:pt>
                <c:pt idx="1">
                  <c:v>1.0</c:v>
                </c:pt>
                <c:pt idx="2">
                  <c:v>8.0</c:v>
                </c:pt>
              </c:numCache>
            </c:numRef>
          </c:val>
        </c:ser>
        <c:ser>
          <c:idx val="1"/>
          <c:order val="1"/>
          <c:tx>
            <c:strRef>
              <c:f>'bar chart'!$C$1</c:f>
              <c:strCache>
                <c:ptCount val="1"/>
                <c:pt idx="0">
                  <c:v>success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'bar chart'!$A$2:$A$4</c:f>
              <c:strCache>
                <c:ptCount val="3"/>
                <c:pt idx="0">
                  <c:v>sprint 1_x000d_(10/15 – 10/26)</c:v>
                </c:pt>
                <c:pt idx="1">
                  <c:v>sprint 2_x000d_(10/29 – 11/09)</c:v>
                </c:pt>
                <c:pt idx="2">
                  <c:v>sprint 3_x000d_(11/12 – 11/23)</c:v>
                </c:pt>
              </c:strCache>
            </c:strRef>
          </c:cat>
          <c:val>
            <c:numRef>
              <c:f>'bar chart'!$C$2:$C$4</c:f>
              <c:numCache>
                <c:formatCode>General</c:formatCode>
                <c:ptCount val="3"/>
                <c:pt idx="0">
                  <c:v>7.0</c:v>
                </c:pt>
                <c:pt idx="1">
                  <c:v>7.0</c:v>
                </c:pt>
                <c:pt idx="2">
                  <c:v>9.0</c:v>
                </c:pt>
              </c:numCache>
            </c:numRef>
          </c:val>
        </c:ser>
        <c:dLbls>
          <c:dLblPos val="inEnd"/>
          <c:showLegendKey val="0"/>
          <c:showVal val="1"/>
          <c:showCatName val="0"/>
          <c:showSerName val="0"/>
          <c:showPercent val="0"/>
          <c:showBubbleSize val="0"/>
        </c:dLbls>
        <c:gapWidth val="100"/>
        <c:overlap val="-24"/>
        <c:axId val="-2122844720"/>
        <c:axId val="-1978946672"/>
      </c:barChart>
      <c:catAx>
        <c:axId val="-21228447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78946672"/>
        <c:crosses val="autoZero"/>
        <c:auto val="1"/>
        <c:lblAlgn val="ctr"/>
        <c:lblOffset val="100"/>
        <c:noMultiLvlLbl val="0"/>
      </c:catAx>
      <c:valAx>
        <c:axId val="-19789466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22844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450265048719"/>
          <c:y val="0.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'bar chart'!$A$16</c:f>
              <c:strCache>
                <c:ptCount val="1"/>
                <c:pt idx="0">
                  <c:v>sprint 4_x000d_(11/26 – 12/07)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'bar chart'!$B$15:$C$15</c:f>
              <c:strCache>
                <c:ptCount val="2"/>
                <c:pt idx="0">
                  <c:v>defects</c:v>
                </c:pt>
                <c:pt idx="1">
                  <c:v>success</c:v>
                </c:pt>
              </c:strCache>
            </c:strRef>
          </c:cat>
          <c:val>
            <c:numRef>
              <c:f>'bar chart'!$B$16:$C$16</c:f>
              <c:numCache>
                <c:formatCode>General</c:formatCode>
                <c:ptCount val="2"/>
                <c:pt idx="0">
                  <c:v>0.0</c:v>
                </c:pt>
                <c:pt idx="1">
                  <c:v>7.0</c:v>
                </c:pt>
              </c:numCache>
            </c:numRef>
          </c:val>
        </c:ser>
        <c:dLbls>
          <c:dLblPos val="inEnd"/>
          <c:showLegendKey val="0"/>
          <c:showVal val="1"/>
          <c:showCatName val="0"/>
          <c:showSerName val="0"/>
          <c:showPercent val="0"/>
          <c:showBubbleSize val="0"/>
        </c:dLbls>
        <c:gapWidth val="100"/>
        <c:overlap val="-24"/>
        <c:axId val="1896628496"/>
        <c:axId val="1896630816"/>
      </c:barChart>
      <c:catAx>
        <c:axId val="1896628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96630816"/>
        <c:crosses val="autoZero"/>
        <c:auto val="1"/>
        <c:lblAlgn val="ctr"/>
        <c:lblOffset val="100"/>
        <c:noMultiLvlLbl val="0"/>
      </c:catAx>
      <c:valAx>
        <c:axId val="18966308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966284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Task Completion Ratio</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control!$H$3:$H$6</c:f>
              <c:strCache>
                <c:ptCount val="4"/>
                <c:pt idx="0">
                  <c:v>sprint 1</c:v>
                </c:pt>
                <c:pt idx="1">
                  <c:v>sprint 2</c:v>
                </c:pt>
                <c:pt idx="2">
                  <c:v>sprint 3</c:v>
                </c:pt>
                <c:pt idx="3">
                  <c:v>sprint 4</c:v>
                </c:pt>
              </c:strCache>
            </c:strRef>
          </c:cat>
          <c:val>
            <c:numRef>
              <c:f>control!$I$3:$I$6</c:f>
              <c:numCache>
                <c:formatCode>0.00</c:formatCode>
                <c:ptCount val="4"/>
                <c:pt idx="0" formatCode="General">
                  <c:v>0.5</c:v>
                </c:pt>
                <c:pt idx="1">
                  <c:v>0.875</c:v>
                </c:pt>
                <c:pt idx="2">
                  <c:v>0.529411764705882</c:v>
                </c:pt>
                <c:pt idx="3" formatCode="General">
                  <c:v>1.0</c:v>
                </c:pt>
              </c:numCache>
            </c:numRef>
          </c:val>
          <c:smooth val="0"/>
        </c:ser>
        <c:ser>
          <c:idx val="2"/>
          <c:order val="1"/>
          <c:tx>
            <c:strRef>
              <c:f>control!$K$2</c:f>
              <c:strCache>
                <c:ptCount val="1"/>
                <c:pt idx="0">
                  <c:v>LCL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control!$H$3:$H$6</c:f>
              <c:strCache>
                <c:ptCount val="4"/>
                <c:pt idx="0">
                  <c:v>sprint 1</c:v>
                </c:pt>
                <c:pt idx="1">
                  <c:v>sprint 2</c:v>
                </c:pt>
                <c:pt idx="2">
                  <c:v>sprint 3</c:v>
                </c:pt>
                <c:pt idx="3">
                  <c:v>sprint 4</c:v>
                </c:pt>
              </c:strCache>
            </c:strRef>
          </c:cat>
          <c:val>
            <c:numRef>
              <c:f>control!$K$3:$K$6</c:f>
              <c:numCache>
                <c:formatCode>General</c:formatCode>
                <c:ptCount val="4"/>
                <c:pt idx="0">
                  <c:v>0.349463322049889</c:v>
                </c:pt>
                <c:pt idx="1">
                  <c:v>0.349463322049889</c:v>
                </c:pt>
                <c:pt idx="2">
                  <c:v>0.349463322049889</c:v>
                </c:pt>
                <c:pt idx="3">
                  <c:v>0.349463322049889</c:v>
                </c:pt>
              </c:numCache>
            </c:numRef>
          </c:val>
          <c:smooth val="0"/>
        </c:ser>
        <c:dLbls>
          <c:showLegendKey val="0"/>
          <c:showVal val="0"/>
          <c:showCatName val="0"/>
          <c:showSerName val="0"/>
          <c:showPercent val="0"/>
          <c:showBubbleSize val="0"/>
        </c:dLbls>
        <c:marker val="1"/>
        <c:smooth val="0"/>
        <c:axId val="1896271616"/>
        <c:axId val="1896273664"/>
      </c:lineChart>
      <c:catAx>
        <c:axId val="189627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273664"/>
        <c:crosses val="autoZero"/>
        <c:auto val="1"/>
        <c:lblAlgn val="ctr"/>
        <c:lblOffset val="100"/>
        <c:noMultiLvlLbl val="0"/>
      </c:catAx>
      <c:valAx>
        <c:axId val="189627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271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9E5FB-8DC5-1F49-BAFF-980B30A423AA}" type="datetimeFigureOut">
              <a:rPr lang="en-US" smtClean="0"/>
              <a:t>12/13/18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6EEC0-0334-944A-8316-A7609BF686FB}" type="slidenum">
              <a:rPr lang="en-US" smtClean="0"/>
              <a:t>‹#›</a:t>
            </a:fld>
            <a:endParaRPr lang="en-US"/>
          </a:p>
        </p:txBody>
      </p:sp>
    </p:spTree>
    <p:extLst>
      <p:ext uri="{BB962C8B-B14F-4D97-AF65-F5344CB8AC3E}">
        <p14:creationId xmlns:p14="http://schemas.microsoft.com/office/powerpoint/2010/main" val="111592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6EEC0-0334-944A-8316-A7609BF686FB}" type="slidenum">
              <a:rPr lang="en-US" smtClean="0"/>
              <a:t>2</a:t>
            </a:fld>
            <a:endParaRPr lang="en-US"/>
          </a:p>
        </p:txBody>
      </p:sp>
    </p:spTree>
    <p:extLst>
      <p:ext uri="{BB962C8B-B14F-4D97-AF65-F5344CB8AC3E}">
        <p14:creationId xmlns:p14="http://schemas.microsoft.com/office/powerpoint/2010/main" val="177663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6EEC0-0334-944A-8316-A7609BF686FB}" type="slidenum">
              <a:rPr lang="en-US" smtClean="0"/>
              <a:t>13</a:t>
            </a:fld>
            <a:endParaRPr lang="en-US"/>
          </a:p>
        </p:txBody>
      </p:sp>
    </p:spTree>
    <p:extLst>
      <p:ext uri="{BB962C8B-B14F-4D97-AF65-F5344CB8AC3E}">
        <p14:creationId xmlns:p14="http://schemas.microsoft.com/office/powerpoint/2010/main" val="143423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330A04-7157-C94B-85C1-2DAB06215251}"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73015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30A04-7157-C94B-85C1-2DAB06215251}"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38521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30A04-7157-C94B-85C1-2DAB06215251}"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72080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30A04-7157-C94B-85C1-2DAB06215251}"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02277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330A04-7157-C94B-85C1-2DAB06215251}"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24001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330A04-7157-C94B-85C1-2DAB06215251}"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6762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330A04-7157-C94B-85C1-2DAB06215251}" type="datetimeFigureOut">
              <a:rPr lang="en-US" smtClean="0"/>
              <a:t>12/13/18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27014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330A04-7157-C94B-85C1-2DAB06215251}" type="datetimeFigureOut">
              <a:rPr lang="en-US" smtClean="0"/>
              <a:t>12/13/18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53187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30A04-7157-C94B-85C1-2DAB06215251}" type="datetimeFigureOut">
              <a:rPr lang="en-US" smtClean="0"/>
              <a:t>12/13/18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46538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30A04-7157-C94B-85C1-2DAB06215251}"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30936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30A04-7157-C94B-85C1-2DAB06215251}"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40FEC-EE37-EF4A-83D5-33D18673D61D}" type="slidenum">
              <a:rPr lang="en-US" smtClean="0"/>
              <a:t>‹#›</a:t>
            </a:fld>
            <a:endParaRPr lang="en-US"/>
          </a:p>
        </p:txBody>
      </p:sp>
    </p:spTree>
    <p:extLst>
      <p:ext uri="{BB962C8B-B14F-4D97-AF65-F5344CB8AC3E}">
        <p14:creationId xmlns:p14="http://schemas.microsoft.com/office/powerpoint/2010/main" val="12231954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0A04-7157-C94B-85C1-2DAB06215251}" type="datetimeFigureOut">
              <a:rPr lang="en-US" smtClean="0"/>
              <a:t>12/13/18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40FEC-EE37-EF4A-83D5-33D18673D61D}" type="slidenum">
              <a:rPr lang="en-US" smtClean="0"/>
              <a:t>‹#›</a:t>
            </a:fld>
            <a:endParaRPr lang="en-US"/>
          </a:p>
        </p:txBody>
      </p:sp>
    </p:spTree>
    <p:extLst>
      <p:ext uri="{BB962C8B-B14F-4D97-AF65-F5344CB8AC3E}">
        <p14:creationId xmlns:p14="http://schemas.microsoft.com/office/powerpoint/2010/main" val="144209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chart" Target="../charts/chart1.xml"/><Relationship Id="rId9"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8000" dirty="0" smtClean="0"/>
              <a:t>Task Management Process Improvement</a:t>
            </a:r>
            <a:endParaRPr lang="en-US" sz="8000" dirty="0"/>
          </a:p>
        </p:txBody>
      </p:sp>
      <p:cxnSp>
        <p:nvCxnSpPr>
          <p:cNvPr id="5" name="Straight Connector 4"/>
          <p:cNvCxnSpPr/>
          <p:nvPr/>
        </p:nvCxnSpPr>
        <p:spPr>
          <a:xfrm>
            <a:off x="1161535" y="3509963"/>
            <a:ext cx="965474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210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Sample Analysis Using Regression</a:t>
            </a:r>
            <a:endParaRPr lang="en-US" b="1" dirty="0">
              <a:solidFill>
                <a:srgbClr val="C00000"/>
              </a:solidFill>
            </a:endParaRPr>
          </a:p>
        </p:txBody>
      </p:sp>
      <p:sp>
        <p:nvSpPr>
          <p:cNvPr id="11" name="TextBox 10"/>
          <p:cNvSpPr txBox="1"/>
          <p:nvPr/>
        </p:nvSpPr>
        <p:spPr>
          <a:xfrm>
            <a:off x="838200" y="1979614"/>
            <a:ext cx="3939436" cy="369332"/>
          </a:xfrm>
          <a:prstGeom prst="rect">
            <a:avLst/>
          </a:prstGeom>
          <a:noFill/>
        </p:spPr>
        <p:txBody>
          <a:bodyPr wrap="square" rtlCol="0">
            <a:spAutoFit/>
          </a:bodyPr>
          <a:lstStyle/>
          <a:p>
            <a:r>
              <a:rPr lang="en-US" dirty="0" smtClean="0">
                <a:solidFill>
                  <a:schemeClr val="accent1">
                    <a:lumMod val="75000"/>
                  </a:schemeClr>
                </a:solidFill>
              </a:rPr>
              <a:t>Linear Regression Summary</a:t>
            </a:r>
            <a:endParaRPr lang="en-US" dirty="0">
              <a:solidFill>
                <a:schemeClr val="accent1">
                  <a:lumMod val="75000"/>
                </a:schemeClr>
              </a:solidFill>
            </a:endParaRPr>
          </a:p>
        </p:txBody>
      </p:sp>
      <p:pic>
        <p:nvPicPr>
          <p:cNvPr id="12" name="Picture 11"/>
          <p:cNvPicPr>
            <a:picLocks noChangeAspect="1"/>
          </p:cNvPicPr>
          <p:nvPr/>
        </p:nvPicPr>
        <p:blipFill>
          <a:blip r:embed="rId2"/>
          <a:stretch>
            <a:fillRect/>
          </a:stretch>
        </p:blipFill>
        <p:spPr>
          <a:xfrm>
            <a:off x="838200" y="2637872"/>
            <a:ext cx="6408107" cy="3209180"/>
          </a:xfrm>
          <a:prstGeom prst="rect">
            <a:avLst/>
          </a:prstGeom>
        </p:spPr>
      </p:pic>
      <p:sp>
        <p:nvSpPr>
          <p:cNvPr id="13" name="TextBox 12"/>
          <p:cNvSpPr txBox="1"/>
          <p:nvPr/>
        </p:nvSpPr>
        <p:spPr>
          <a:xfrm>
            <a:off x="7742128" y="1979614"/>
            <a:ext cx="3611672" cy="1754326"/>
          </a:xfrm>
          <a:prstGeom prst="rect">
            <a:avLst/>
          </a:prstGeom>
          <a:noFill/>
        </p:spPr>
        <p:txBody>
          <a:bodyPr wrap="square" rtlCol="0">
            <a:spAutoFit/>
          </a:bodyPr>
          <a:lstStyle/>
          <a:p>
            <a:r>
              <a:rPr lang="en-US" dirty="0" smtClean="0">
                <a:solidFill>
                  <a:schemeClr val="accent1">
                    <a:lumMod val="75000"/>
                  </a:schemeClr>
                </a:solidFill>
              </a:rPr>
              <a:t>Interpretation</a:t>
            </a:r>
          </a:p>
          <a:p>
            <a:endParaRPr lang="en-US" dirty="0">
              <a:solidFill>
                <a:schemeClr val="accent1">
                  <a:lumMod val="75000"/>
                </a:schemeClr>
              </a:solidFill>
            </a:endParaRPr>
          </a:p>
          <a:p>
            <a:r>
              <a:rPr lang="en-US" sz="1200" dirty="0" smtClean="0"/>
              <a:t>R is 0.77. It is a good indicator that there is correlation among the data collected. Of all the data, hr has the lowest P-value, and nt has the second lowest. It indicate that they are more significant than the other.</a:t>
            </a:r>
          </a:p>
          <a:p>
            <a:endParaRPr lang="en-US" sz="1200" dirty="0"/>
          </a:p>
          <a:p>
            <a:r>
              <a:rPr lang="en-US" sz="1200" dirty="0" smtClean="0"/>
              <a:t>In the future, I will only collect and modify nt and hr.</a:t>
            </a:r>
            <a:endParaRPr lang="en-US" sz="1200" dirty="0"/>
          </a:p>
        </p:txBody>
      </p:sp>
      <p:sp>
        <p:nvSpPr>
          <p:cNvPr id="14" name="TextBox 13"/>
          <p:cNvSpPr txBox="1"/>
          <p:nvPr/>
        </p:nvSpPr>
        <p:spPr>
          <a:xfrm>
            <a:off x="7742128" y="4831389"/>
            <a:ext cx="3514596" cy="1015663"/>
          </a:xfrm>
          <a:prstGeom prst="rect">
            <a:avLst/>
          </a:prstGeom>
          <a:noFill/>
        </p:spPr>
        <p:txBody>
          <a:bodyPr wrap="square" rtlCol="0">
            <a:spAutoFit/>
          </a:bodyPr>
          <a:lstStyle/>
          <a:p>
            <a:r>
              <a:rPr lang="en-US" sz="1000" dirty="0" smtClean="0">
                <a:solidFill>
                  <a:schemeClr val="accent1">
                    <a:lumMod val="75000"/>
                  </a:schemeClr>
                </a:solidFill>
              </a:rPr>
              <a:t>Reference</a:t>
            </a:r>
          </a:p>
          <a:p>
            <a:r>
              <a:rPr lang="en-US" sz="1000" dirty="0" smtClean="0"/>
              <a:t>hr </a:t>
            </a:r>
            <a:r>
              <a:rPr lang="mr-IN" sz="1000" dirty="0" smtClean="0"/>
              <a:t>–</a:t>
            </a:r>
            <a:r>
              <a:rPr lang="en-US" sz="1000" dirty="0" smtClean="0"/>
              <a:t> estimated hours on the task</a:t>
            </a:r>
          </a:p>
          <a:p>
            <a:r>
              <a:rPr lang="en-US" sz="1000" dirty="0" smtClean="0"/>
              <a:t>nt – number of task the engineer is assigned for that sprint</a:t>
            </a:r>
          </a:p>
          <a:p>
            <a:r>
              <a:rPr lang="en-US" sz="1000" dirty="0" smtClean="0"/>
              <a:t>tu – number of </a:t>
            </a:r>
            <a:r>
              <a:rPr lang="en-US" sz="1000" dirty="0" err="1" smtClean="0"/>
              <a:t>tagups</a:t>
            </a:r>
            <a:r>
              <a:rPr lang="en-US" sz="1000" dirty="0" smtClean="0"/>
              <a:t> with the engineer for that sprint</a:t>
            </a:r>
          </a:p>
          <a:p>
            <a:r>
              <a:rPr lang="en-US" sz="1000" dirty="0" smtClean="0"/>
              <a:t>tb – number of time the task is being broken into smaller tasks</a:t>
            </a:r>
          </a:p>
          <a:p>
            <a:r>
              <a:rPr lang="en-US" sz="1000" dirty="0" smtClean="0"/>
              <a:t>tc – whether the task is completed at the end of sprint</a:t>
            </a:r>
            <a:endParaRPr lang="en-US" sz="1000" dirty="0"/>
          </a:p>
        </p:txBody>
      </p:sp>
      <p:sp>
        <p:nvSpPr>
          <p:cNvPr id="15" name="Rectangle 14"/>
          <p:cNvSpPr/>
          <p:nvPr/>
        </p:nvSpPr>
        <p:spPr>
          <a:xfrm>
            <a:off x="850726" y="5173250"/>
            <a:ext cx="6395581" cy="325676"/>
          </a:xfrm>
          <a:prstGeom prst="rect">
            <a:avLst/>
          </a:prstGeom>
          <a:solidFill>
            <a:schemeClr val="accent4">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906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Improvement</a:t>
            </a:r>
            <a:endParaRPr lang="en-US" b="1" dirty="0">
              <a:solidFill>
                <a:srgbClr val="C00000"/>
              </a:solidFill>
            </a:endParaRPr>
          </a:p>
        </p:txBody>
      </p:sp>
      <p:sp>
        <p:nvSpPr>
          <p:cNvPr id="3" name="Content Placeholder 2"/>
          <p:cNvSpPr>
            <a:spLocks noGrp="1"/>
          </p:cNvSpPr>
          <p:nvPr>
            <p:ph idx="1"/>
          </p:nvPr>
        </p:nvSpPr>
        <p:spPr>
          <a:xfrm>
            <a:off x="1652392" y="2229682"/>
            <a:ext cx="3746326" cy="2777690"/>
          </a:xfrm>
        </p:spPr>
        <p:txBody>
          <a:bodyPr>
            <a:normAutofit/>
          </a:bodyPr>
          <a:lstStyle/>
          <a:p>
            <a:pPr marL="0" indent="0">
              <a:buNone/>
            </a:pPr>
            <a:r>
              <a:rPr lang="en-US" sz="1800" dirty="0" smtClean="0">
                <a:solidFill>
                  <a:schemeClr val="accent1">
                    <a:lumMod val="75000"/>
                  </a:schemeClr>
                </a:solidFill>
              </a:rPr>
              <a:t>Improvement Plan</a:t>
            </a:r>
          </a:p>
          <a:p>
            <a:pPr marL="0" indent="0">
              <a:buNone/>
            </a:pPr>
            <a:endParaRPr lang="en-US" sz="1200" dirty="0" smtClean="0">
              <a:solidFill>
                <a:schemeClr val="accent1">
                  <a:lumMod val="75000"/>
                </a:schemeClr>
              </a:solidFill>
            </a:endParaRPr>
          </a:p>
          <a:p>
            <a:pPr marL="0" indent="0">
              <a:buNone/>
            </a:pPr>
            <a:r>
              <a:rPr lang="en-US" sz="1200" dirty="0" smtClean="0"/>
              <a:t>From the result of regression test, it is clear that lowering number of tasks per engineer and the hours on each task will have yield better task completion rate. That is an easy fix for me since both attributes are </a:t>
            </a:r>
            <a:r>
              <a:rPr lang="en-US" sz="1200" dirty="0" err="1" smtClean="0"/>
              <a:t>controled</a:t>
            </a:r>
            <a:r>
              <a:rPr lang="en-US" sz="1200" dirty="0" smtClean="0"/>
              <a:t> at the task planning phase.</a:t>
            </a:r>
          </a:p>
          <a:p>
            <a:pPr marL="0" indent="0">
              <a:buNone/>
            </a:pPr>
            <a:r>
              <a:rPr lang="en-US" sz="1200" dirty="0" smtClean="0"/>
              <a:t>My plan is to purposely lower these 2 attributes in the next sprint (sprint 4), and to compare the data collected from sprint 4 to previous sprints.</a:t>
            </a:r>
          </a:p>
          <a:p>
            <a:pPr marL="0" indent="0">
              <a:buNone/>
            </a:pPr>
            <a:endParaRPr lang="en-US" sz="1200" dirty="0"/>
          </a:p>
        </p:txBody>
      </p:sp>
      <p:pic>
        <p:nvPicPr>
          <p:cNvPr id="5" name="Picture 4"/>
          <p:cNvPicPr>
            <a:picLocks noChangeAspect="1"/>
          </p:cNvPicPr>
          <p:nvPr/>
        </p:nvPicPr>
        <p:blipFill>
          <a:blip r:embed="rId2"/>
          <a:stretch>
            <a:fillRect/>
          </a:stretch>
        </p:blipFill>
        <p:spPr>
          <a:xfrm>
            <a:off x="6392077" y="2690057"/>
            <a:ext cx="3388071" cy="2154042"/>
          </a:xfrm>
          <a:prstGeom prst="rect">
            <a:avLst/>
          </a:prstGeom>
        </p:spPr>
      </p:pic>
      <p:sp>
        <p:nvSpPr>
          <p:cNvPr id="6" name="TextBox 5"/>
          <p:cNvSpPr txBox="1"/>
          <p:nvPr/>
        </p:nvSpPr>
        <p:spPr>
          <a:xfrm>
            <a:off x="6392077" y="2229682"/>
            <a:ext cx="2835058" cy="369332"/>
          </a:xfrm>
          <a:prstGeom prst="rect">
            <a:avLst/>
          </a:prstGeom>
          <a:noFill/>
        </p:spPr>
        <p:txBody>
          <a:bodyPr wrap="square" rtlCol="0">
            <a:spAutoFit/>
          </a:bodyPr>
          <a:lstStyle/>
          <a:p>
            <a:r>
              <a:rPr lang="en-US" dirty="0" smtClean="0">
                <a:solidFill>
                  <a:schemeClr val="accent1">
                    <a:lumMod val="75000"/>
                  </a:schemeClr>
                </a:solidFill>
              </a:rPr>
              <a:t>Where to modify</a:t>
            </a:r>
            <a:endParaRPr lang="en-US" dirty="0">
              <a:solidFill>
                <a:schemeClr val="accent1">
                  <a:lumMod val="75000"/>
                </a:schemeClr>
              </a:solidFill>
            </a:endParaRPr>
          </a:p>
        </p:txBody>
      </p:sp>
    </p:spTree>
    <p:extLst>
      <p:ext uri="{BB962C8B-B14F-4D97-AF65-F5344CB8AC3E}">
        <p14:creationId xmlns:p14="http://schemas.microsoft.com/office/powerpoint/2010/main" val="729164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Improvement Result</a:t>
            </a:r>
            <a:endParaRPr lang="en-US" b="1" dirty="0">
              <a:solidFill>
                <a:srgbClr val="C00000"/>
              </a:solidFill>
            </a:endParaRPr>
          </a:p>
        </p:txBody>
      </p:sp>
      <p:sp>
        <p:nvSpPr>
          <p:cNvPr id="5" name="TextBox 4"/>
          <p:cNvSpPr txBox="1"/>
          <p:nvPr/>
        </p:nvSpPr>
        <p:spPr>
          <a:xfrm>
            <a:off x="838200" y="2168570"/>
            <a:ext cx="6552156" cy="553998"/>
          </a:xfrm>
          <a:prstGeom prst="rect">
            <a:avLst/>
          </a:prstGeom>
          <a:noFill/>
        </p:spPr>
        <p:txBody>
          <a:bodyPr wrap="square" rtlCol="0">
            <a:spAutoFit/>
          </a:bodyPr>
          <a:lstStyle/>
          <a:p>
            <a:r>
              <a:rPr lang="en-US" dirty="0" smtClean="0">
                <a:solidFill>
                  <a:schemeClr val="accent1">
                    <a:lumMod val="75000"/>
                  </a:schemeClr>
                </a:solidFill>
              </a:rPr>
              <a:t>Sprint 4 Summary</a:t>
            </a:r>
          </a:p>
          <a:p>
            <a:r>
              <a:rPr lang="en-US" sz="1200" dirty="0" smtClean="0"/>
              <a:t>The data came back from sprint 4 shows that all tasks were complete. </a:t>
            </a:r>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1284809886"/>
              </p:ext>
            </p:extLst>
          </p:nvPr>
        </p:nvGraphicFramePr>
        <p:xfrm>
          <a:off x="7871389" y="2789448"/>
          <a:ext cx="3213101" cy="609600"/>
        </p:xfrm>
        <a:graphic>
          <a:graphicData uri="http://schemas.openxmlformats.org/drawingml/2006/table">
            <a:tbl>
              <a:tblPr>
                <a:tableStyleId>{5C22544A-7EE6-4342-B048-85BDC9FD1C3A}</a:tableStyleId>
              </a:tblPr>
              <a:tblGrid>
                <a:gridCol w="1559019"/>
                <a:gridCol w="827041"/>
                <a:gridCol w="827041"/>
              </a:tblGrid>
              <a:tr h="203200">
                <a:tc>
                  <a:txBody>
                    <a:bodyPr/>
                    <a:lstStyle/>
                    <a:p>
                      <a:pPr algn="l"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defects</a:t>
                      </a:r>
                      <a:endParaRPr lang="en-US" sz="1200" b="1"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success</a:t>
                      </a:r>
                      <a:endParaRPr lang="en-US" sz="1200" b="1" i="0" u="none" strike="noStrike">
                        <a:solidFill>
                          <a:srgbClr val="000000"/>
                        </a:solidFill>
                        <a:effectLst/>
                        <a:latin typeface="Calibri" charset="0"/>
                      </a:endParaRPr>
                    </a:p>
                  </a:txBody>
                  <a:tcPr marL="6350" marR="6350" marT="6350" marB="0" anchor="b"/>
                </a:tc>
              </a:tr>
              <a:tr h="406400">
                <a:tc>
                  <a:txBody>
                    <a:bodyPr/>
                    <a:lstStyle/>
                    <a:p>
                      <a:pPr algn="ctr" fontAlgn="ctr"/>
                      <a:r>
                        <a:rPr lang="mr-IN" sz="1200" u="none" strike="noStrike">
                          <a:effectLst/>
                        </a:rPr>
                        <a:t>sprint 4</a:t>
                      </a:r>
                      <a:br>
                        <a:rPr lang="mr-IN" sz="1200" u="none" strike="noStrike">
                          <a:effectLst/>
                        </a:rPr>
                      </a:br>
                      <a:r>
                        <a:rPr lang="mr-IN" sz="1200" u="none" strike="noStrike">
                          <a:effectLst/>
                        </a:rPr>
                        <a:t>(11/26 – 12/07)</a:t>
                      </a:r>
                      <a:endParaRPr lang="mr-IN" sz="1200" b="0" i="0" u="none" strike="noStrike">
                        <a:solidFill>
                          <a:srgbClr val="000000"/>
                        </a:solidFill>
                        <a:effectLst/>
                        <a:latin typeface="Calibri" charset="0"/>
                      </a:endParaRPr>
                    </a:p>
                  </a:txBody>
                  <a:tcPr marL="6350" marR="6350" marT="635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charset="0"/>
                      </a:endParaRPr>
                    </a:p>
                  </a:txBody>
                  <a:tcPr marL="6350" marR="6350" marT="6350" marB="0" anchor="ctr"/>
                </a:tc>
                <a:tc>
                  <a:txBody>
                    <a:bodyPr/>
                    <a:lstStyle/>
                    <a:p>
                      <a:pPr algn="ctr" fontAlgn="ctr"/>
                      <a:r>
                        <a:rPr lang="en-US" sz="1200" u="none" strike="noStrike" dirty="0">
                          <a:effectLst/>
                        </a:rPr>
                        <a:t>7</a:t>
                      </a:r>
                      <a:endParaRPr lang="en-US" sz="1200" b="0" i="0" u="none" strike="noStrike" dirty="0">
                        <a:solidFill>
                          <a:srgbClr val="000000"/>
                        </a:solidFill>
                        <a:effectLst/>
                        <a:latin typeface="Calibri" charset="0"/>
                      </a:endParaRPr>
                    </a:p>
                  </a:txBody>
                  <a:tcPr marL="6350" marR="6350" marT="6350" marB="0" anchor="ctr"/>
                </a:tc>
              </a:tr>
            </a:tbl>
          </a:graphicData>
        </a:graphic>
      </p:graphicFrame>
      <p:graphicFrame>
        <p:nvGraphicFramePr>
          <p:cNvPr id="8" name="Content Placeholder 3"/>
          <p:cNvGraphicFramePr>
            <a:graphicFrameLocks noGrp="1"/>
          </p:cNvGraphicFramePr>
          <p:nvPr>
            <p:ph idx="1"/>
            <p:extLst>
              <p:ext uri="{D42A27DB-BD31-4B8C-83A1-F6EECF244321}">
                <p14:modId xmlns:p14="http://schemas.microsoft.com/office/powerpoint/2010/main" val="1685872733"/>
              </p:ext>
            </p:extLst>
          </p:nvPr>
        </p:nvGraphicFramePr>
        <p:xfrm>
          <a:off x="935273" y="2789448"/>
          <a:ext cx="6517711" cy="3623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085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Improvement Result Analysis</a:t>
            </a:r>
            <a:endParaRPr lang="en-US" b="1" dirty="0">
              <a:solidFill>
                <a:srgbClr val="C00000"/>
              </a:solidFill>
            </a:endParaRPr>
          </a:p>
        </p:txBody>
      </p:sp>
      <p:sp>
        <p:nvSpPr>
          <p:cNvPr id="5" name="TextBox 4"/>
          <p:cNvSpPr txBox="1"/>
          <p:nvPr/>
        </p:nvSpPr>
        <p:spPr>
          <a:xfrm>
            <a:off x="1089764" y="2204581"/>
            <a:ext cx="7897661" cy="3600986"/>
          </a:xfrm>
          <a:prstGeom prst="rect">
            <a:avLst/>
          </a:prstGeom>
          <a:noFill/>
        </p:spPr>
        <p:txBody>
          <a:bodyPr wrap="square" rtlCol="0">
            <a:spAutoFit/>
          </a:bodyPr>
          <a:lstStyle/>
          <a:p>
            <a:r>
              <a:rPr lang="en-US" dirty="0" smtClean="0">
                <a:solidFill>
                  <a:schemeClr val="accent1">
                    <a:lumMod val="75000"/>
                  </a:schemeClr>
                </a:solidFill>
              </a:rPr>
              <a:t>Two-Sample Hypothesis Tests For Discrete Data</a:t>
            </a:r>
          </a:p>
          <a:p>
            <a:endParaRPr lang="en-US" dirty="0" smtClean="0"/>
          </a:p>
          <a:p>
            <a:r>
              <a:rPr lang="en-US" sz="1200" dirty="0" smtClean="0"/>
              <a:t>H0: P1 &gt;= P2</a:t>
            </a:r>
          </a:p>
          <a:p>
            <a:r>
              <a:rPr lang="en-US" sz="1200" dirty="0" smtClean="0"/>
              <a:t>Ha: P1 &lt; P2</a:t>
            </a:r>
          </a:p>
          <a:p>
            <a:r>
              <a:rPr lang="en-US" sz="1200" dirty="0" smtClean="0"/>
              <a:t>a: 0.05</a:t>
            </a:r>
          </a:p>
          <a:p>
            <a:endParaRPr lang="en-US" sz="1200" dirty="0"/>
          </a:p>
          <a:p>
            <a:r>
              <a:rPr lang="en-US" sz="1200" dirty="0" smtClean="0"/>
              <a:t>n1: 40     x1: 24</a:t>
            </a:r>
          </a:p>
          <a:p>
            <a:r>
              <a:rPr lang="en-US" sz="1200" dirty="0" smtClean="0"/>
              <a:t>n2: 7        x2: 7</a:t>
            </a:r>
          </a:p>
          <a:p>
            <a:endParaRPr lang="en-US" sz="1200" dirty="0" smtClean="0"/>
          </a:p>
          <a:p>
            <a:r>
              <a:rPr lang="en-US" sz="1200" dirty="0" smtClean="0"/>
              <a:t>z = 1-0.4/</a:t>
            </a:r>
            <a:r>
              <a:rPr lang="en-US" sz="1200" dirty="0" err="1" smtClean="0"/>
              <a:t>sqrt</a:t>
            </a:r>
            <a:r>
              <a:rPr lang="en-US" sz="1200" dirty="0" smtClean="0"/>
              <a:t>((24+7)/(40+7)*(1-</a:t>
            </a:r>
            <a:r>
              <a:rPr lang="en-US" sz="1200" dirty="0"/>
              <a:t>((24+7)/(40+7</a:t>
            </a:r>
            <a:r>
              <a:rPr lang="en-US" sz="1200" dirty="0" smtClean="0"/>
              <a:t>)))*(1/40+1/7))</a:t>
            </a:r>
          </a:p>
          <a:p>
            <a:r>
              <a:rPr lang="en-US" sz="1200" dirty="0" smtClean="0"/>
              <a:t>z = -1.06</a:t>
            </a:r>
          </a:p>
          <a:p>
            <a:endParaRPr lang="en-US" sz="1200" dirty="0" smtClean="0"/>
          </a:p>
          <a:p>
            <a:r>
              <a:rPr lang="en-US" sz="1200" b="1" dirty="0" smtClean="0"/>
              <a:t>p = 0.14</a:t>
            </a:r>
          </a:p>
          <a:p>
            <a:endParaRPr lang="en-US" sz="1200" b="1" dirty="0"/>
          </a:p>
          <a:p>
            <a:r>
              <a:rPr lang="en-US" sz="1200" dirty="0" smtClean="0"/>
              <a:t>Since p is not lower than a, I cannot prove that the improvement I made in sprint 4 can indeed increase task completion ratio.</a:t>
            </a:r>
          </a:p>
          <a:p>
            <a:endParaRPr lang="en-US" sz="1200" dirty="0" smtClean="0"/>
          </a:p>
          <a:p>
            <a:r>
              <a:rPr lang="en-US" sz="1200" dirty="0" smtClean="0"/>
              <a:t>Need to collect more data to support my claim.</a:t>
            </a:r>
            <a:endParaRPr lang="en-US" sz="1200" dirty="0"/>
          </a:p>
        </p:txBody>
      </p:sp>
      <p:pic>
        <p:nvPicPr>
          <p:cNvPr id="6" name="Picture 5"/>
          <p:cNvPicPr>
            <a:picLocks noChangeAspect="1"/>
          </p:cNvPicPr>
          <p:nvPr/>
        </p:nvPicPr>
        <p:blipFill>
          <a:blip r:embed="rId3"/>
          <a:stretch>
            <a:fillRect/>
          </a:stretch>
        </p:blipFill>
        <p:spPr>
          <a:xfrm>
            <a:off x="7107389" y="3482249"/>
            <a:ext cx="2825751" cy="761600"/>
          </a:xfrm>
          <a:prstGeom prst="rect">
            <a:avLst/>
          </a:prstGeom>
        </p:spPr>
      </p:pic>
    </p:spTree>
    <p:extLst>
      <p:ext uri="{BB962C8B-B14F-4D97-AF65-F5344CB8AC3E}">
        <p14:creationId xmlns:p14="http://schemas.microsoft.com/office/powerpoint/2010/main" val="755947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Control</a:t>
            </a:r>
            <a:endParaRPr lang="en-US" b="1" dirty="0">
              <a:solidFill>
                <a:srgbClr val="C00000"/>
              </a:solidFill>
            </a:endParaRPr>
          </a:p>
        </p:txBody>
      </p:sp>
      <p:sp>
        <p:nvSpPr>
          <p:cNvPr id="8" name="TextBox 7"/>
          <p:cNvSpPr txBox="1"/>
          <p:nvPr/>
        </p:nvSpPr>
        <p:spPr>
          <a:xfrm>
            <a:off x="838200" y="2220214"/>
            <a:ext cx="5894540" cy="276999"/>
          </a:xfrm>
          <a:prstGeom prst="rect">
            <a:avLst/>
          </a:prstGeom>
          <a:noFill/>
        </p:spPr>
        <p:txBody>
          <a:bodyPr wrap="square" rtlCol="0">
            <a:spAutoFit/>
          </a:bodyPr>
          <a:lstStyle/>
          <a:p>
            <a:r>
              <a:rPr lang="en-US" sz="1200" dirty="0" smtClean="0"/>
              <a:t>I only have to worry about LCL. That is when task completion ratio drops lower than usual.</a:t>
            </a:r>
            <a:endParaRPr lang="en-US" sz="1200" dirty="0"/>
          </a:p>
        </p:txBody>
      </p:sp>
      <p:graphicFrame>
        <p:nvGraphicFramePr>
          <p:cNvPr id="9" name="Chart 8"/>
          <p:cNvGraphicFramePr>
            <a:graphicFrameLocks/>
          </p:cNvGraphicFramePr>
          <p:nvPr>
            <p:extLst>
              <p:ext uri="{D42A27DB-BD31-4B8C-83A1-F6EECF244321}">
                <p14:modId xmlns:p14="http://schemas.microsoft.com/office/powerpoint/2010/main" val="946004993"/>
              </p:ext>
            </p:extLst>
          </p:nvPr>
        </p:nvGraphicFramePr>
        <p:xfrm>
          <a:off x="838200" y="325989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38200" y="1899373"/>
            <a:ext cx="1040704" cy="369332"/>
          </a:xfrm>
          <a:prstGeom prst="rect">
            <a:avLst/>
          </a:prstGeom>
          <a:noFill/>
        </p:spPr>
        <p:txBody>
          <a:bodyPr wrap="square" rtlCol="0">
            <a:spAutoFit/>
          </a:bodyPr>
          <a:lstStyle/>
          <a:p>
            <a:r>
              <a:rPr lang="en-US" dirty="0" smtClean="0">
                <a:solidFill>
                  <a:schemeClr val="accent1">
                    <a:lumMod val="75000"/>
                  </a:schemeClr>
                </a:solidFill>
              </a:rPr>
              <a:t>P-Chart</a:t>
            </a:r>
            <a:endParaRPr lang="en-US" dirty="0">
              <a:solidFill>
                <a:schemeClr val="accent1">
                  <a:lumMod val="75000"/>
                </a:schemeClr>
              </a:solidFill>
            </a:endParaRPr>
          </a:p>
        </p:txBody>
      </p:sp>
      <p:pic>
        <p:nvPicPr>
          <p:cNvPr id="12" name="Picture 11"/>
          <p:cNvPicPr>
            <a:picLocks noChangeAspect="1"/>
          </p:cNvPicPr>
          <p:nvPr/>
        </p:nvPicPr>
        <p:blipFill>
          <a:blip r:embed="rId3"/>
          <a:stretch>
            <a:fillRect/>
          </a:stretch>
        </p:blipFill>
        <p:spPr>
          <a:xfrm>
            <a:off x="8052757" y="2220214"/>
            <a:ext cx="1554706" cy="772136"/>
          </a:xfrm>
          <a:prstGeom prst="rect">
            <a:avLst/>
          </a:prstGeom>
        </p:spPr>
      </p:pic>
      <p:pic>
        <p:nvPicPr>
          <p:cNvPr id="13" name="Picture 12"/>
          <p:cNvPicPr>
            <a:picLocks noChangeAspect="1"/>
          </p:cNvPicPr>
          <p:nvPr/>
        </p:nvPicPr>
        <p:blipFill>
          <a:blip r:embed="rId4"/>
          <a:stretch>
            <a:fillRect/>
          </a:stretch>
        </p:blipFill>
        <p:spPr>
          <a:xfrm>
            <a:off x="6732740" y="3608018"/>
            <a:ext cx="3604103" cy="2505526"/>
          </a:xfrm>
          <a:prstGeom prst="rect">
            <a:avLst/>
          </a:prstGeom>
        </p:spPr>
      </p:pic>
    </p:spTree>
    <p:extLst>
      <p:ext uri="{BB962C8B-B14F-4D97-AF65-F5344CB8AC3E}">
        <p14:creationId xmlns:p14="http://schemas.microsoft.com/office/powerpoint/2010/main" val="700830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Conclusion</a:t>
            </a:r>
            <a:endParaRPr lang="en-US" b="1" dirty="0">
              <a:solidFill>
                <a:srgbClr val="C00000"/>
              </a:solidFill>
            </a:endParaRPr>
          </a:p>
        </p:txBody>
      </p:sp>
      <p:sp>
        <p:nvSpPr>
          <p:cNvPr id="3" name="Content Placeholder 2"/>
          <p:cNvSpPr>
            <a:spLocks noGrp="1"/>
          </p:cNvSpPr>
          <p:nvPr>
            <p:ph idx="1"/>
          </p:nvPr>
        </p:nvSpPr>
        <p:spPr>
          <a:xfrm>
            <a:off x="1376819" y="2126250"/>
            <a:ext cx="5944644" cy="203865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75000"/>
                  </a:schemeClr>
                </a:solidFill>
              </a:rPr>
              <a:t>Accomplishment from this project</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smtClean="0"/>
          </a:p>
          <a:p>
            <a:pPr>
              <a:lnSpc>
                <a:spcPct val="100000"/>
              </a:lnSpc>
              <a:spcBef>
                <a:spcPts val="0"/>
              </a:spcBef>
            </a:pPr>
            <a:r>
              <a:rPr lang="en-US" sz="1200" dirty="0" smtClean="0"/>
              <a:t>Two key factors that can improve task </a:t>
            </a:r>
            <a:r>
              <a:rPr lang="en-US" sz="1200" dirty="0" err="1" smtClean="0"/>
              <a:t>complection</a:t>
            </a:r>
            <a:r>
              <a:rPr lang="en-US" sz="1200" dirty="0" smtClean="0"/>
              <a:t> ratio were identified through analysis</a:t>
            </a:r>
          </a:p>
          <a:p>
            <a:pPr>
              <a:lnSpc>
                <a:spcPct val="100000"/>
              </a:lnSpc>
              <a:spcBef>
                <a:spcPts val="0"/>
              </a:spcBef>
            </a:pPr>
            <a:r>
              <a:rPr lang="en-US" sz="1200" dirty="0" smtClean="0"/>
              <a:t>Through modifying these two factors, better results were observed</a:t>
            </a:r>
            <a:endParaRPr lang="en-US" sz="1200" dirty="0"/>
          </a:p>
          <a:p>
            <a:pPr>
              <a:lnSpc>
                <a:spcPct val="100000"/>
              </a:lnSpc>
              <a:spcBef>
                <a:spcPts val="0"/>
              </a:spcBef>
            </a:pPr>
            <a:r>
              <a:rPr lang="en-US" sz="1200" dirty="0" smtClean="0"/>
              <a:t>More data need to be collected to prove that the solution is indeed effective</a:t>
            </a:r>
            <a:endParaRPr lang="en-US" sz="1200" dirty="0"/>
          </a:p>
          <a:p>
            <a:pPr>
              <a:lnSpc>
                <a:spcPct val="100000"/>
              </a:lnSpc>
              <a:spcBef>
                <a:spcPts val="0"/>
              </a:spcBef>
            </a:pPr>
            <a:r>
              <a:rPr lang="en-US" sz="1200" dirty="0" smtClean="0"/>
              <a:t>A control step is also implemented to make sure the process is healthy</a:t>
            </a:r>
            <a:endParaRPr lang="en-US" sz="1200" dirty="0"/>
          </a:p>
        </p:txBody>
      </p:sp>
    </p:spTree>
    <p:extLst>
      <p:ext uri="{BB962C8B-B14F-4D97-AF65-F5344CB8AC3E}">
        <p14:creationId xmlns:p14="http://schemas.microsoft.com/office/powerpoint/2010/main" val="830976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Story Board</a:t>
            </a:r>
            <a:endParaRPr lang="en-US" b="1" dirty="0">
              <a:solidFill>
                <a:srgbClr val="C00000"/>
              </a:solidFill>
            </a:endParaRPr>
          </a:p>
        </p:txBody>
      </p:sp>
      <p:sp>
        <p:nvSpPr>
          <p:cNvPr id="6" name="Rectangle 2"/>
          <p:cNvSpPr>
            <a:spLocks noChangeArrowheads="1"/>
          </p:cNvSpPr>
          <p:nvPr/>
        </p:nvSpPr>
        <p:spPr bwMode="auto">
          <a:xfrm>
            <a:off x="2516284" y="1411276"/>
            <a:ext cx="6882380" cy="381000"/>
          </a:xfrm>
          <a:prstGeom prst="rect">
            <a:avLst/>
          </a:prstGeom>
          <a:solidFill>
            <a:schemeClr val="accent1">
              <a:lumMod val="75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7" name="Line 3"/>
          <p:cNvSpPr>
            <a:spLocks noChangeShapeType="1"/>
          </p:cNvSpPr>
          <p:nvPr/>
        </p:nvSpPr>
        <p:spPr bwMode="auto">
          <a:xfrm>
            <a:off x="5664895" y="1982786"/>
            <a:ext cx="0" cy="4673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ectangle 5"/>
          <p:cNvSpPr>
            <a:spLocks noChangeArrowheads="1"/>
          </p:cNvSpPr>
          <p:nvPr/>
        </p:nvSpPr>
        <p:spPr bwMode="auto">
          <a:xfrm>
            <a:off x="1900302" y="2058986"/>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10" name="Rectangle 6"/>
          <p:cNvSpPr>
            <a:spLocks noChangeArrowheads="1"/>
          </p:cNvSpPr>
          <p:nvPr/>
        </p:nvSpPr>
        <p:spPr bwMode="auto">
          <a:xfrm>
            <a:off x="3912295" y="2058986"/>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11" name="Rectangle 7"/>
          <p:cNvSpPr>
            <a:spLocks noChangeArrowheads="1"/>
          </p:cNvSpPr>
          <p:nvPr/>
        </p:nvSpPr>
        <p:spPr bwMode="auto">
          <a:xfrm>
            <a:off x="5426770" y="2016124"/>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12" name="Rectangle 8"/>
          <p:cNvSpPr>
            <a:spLocks noChangeArrowheads="1"/>
          </p:cNvSpPr>
          <p:nvPr/>
        </p:nvSpPr>
        <p:spPr bwMode="auto">
          <a:xfrm>
            <a:off x="8763000" y="1851024"/>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18" name="Text Box 14"/>
          <p:cNvSpPr txBox="1">
            <a:spLocks noChangeArrowheads="1"/>
          </p:cNvSpPr>
          <p:nvPr/>
        </p:nvSpPr>
        <p:spPr bwMode="auto">
          <a:xfrm>
            <a:off x="2893316" y="1395401"/>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dirty="0">
                <a:solidFill>
                  <a:schemeClr val="bg1"/>
                </a:solidFill>
                <a:latin typeface="Arial" charset="0"/>
              </a:rPr>
              <a:t>Define</a:t>
            </a:r>
          </a:p>
          <a:p>
            <a:pPr>
              <a:spcBef>
                <a:spcPct val="0"/>
              </a:spcBef>
              <a:buFontTx/>
              <a:buNone/>
            </a:pPr>
            <a:r>
              <a:rPr lang="en-US" altLang="en-US" sz="1000" dirty="0" smtClean="0">
                <a:solidFill>
                  <a:schemeClr val="bg1"/>
                </a:solidFill>
                <a:latin typeface="Arial" charset="0"/>
              </a:rPr>
              <a:t> 10/07</a:t>
            </a:r>
            <a:endParaRPr lang="en-US" altLang="en-US" sz="1000" dirty="0">
              <a:solidFill>
                <a:schemeClr val="bg1"/>
              </a:solidFill>
              <a:latin typeface="Arial" charset="0"/>
            </a:endParaRPr>
          </a:p>
        </p:txBody>
      </p:sp>
      <p:sp>
        <p:nvSpPr>
          <p:cNvPr id="19" name="Text Box 15"/>
          <p:cNvSpPr txBox="1">
            <a:spLocks noChangeArrowheads="1"/>
          </p:cNvSpPr>
          <p:nvPr/>
        </p:nvSpPr>
        <p:spPr bwMode="auto">
          <a:xfrm>
            <a:off x="4138776" y="1395401"/>
            <a:ext cx="9605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smtClean="0">
                <a:solidFill>
                  <a:schemeClr val="bg1"/>
                </a:solidFill>
                <a:latin typeface="Arial" charset="0"/>
              </a:rPr>
              <a:t>     Measure</a:t>
            </a:r>
            <a:endParaRPr lang="en-US" altLang="en-US" sz="1000" b="1" dirty="0">
              <a:solidFill>
                <a:schemeClr val="bg1"/>
              </a:solidFill>
              <a:latin typeface="Arial" charset="0"/>
            </a:endParaRPr>
          </a:p>
          <a:p>
            <a:pPr>
              <a:spcBef>
                <a:spcPct val="0"/>
              </a:spcBef>
              <a:buFontTx/>
              <a:buNone/>
            </a:pPr>
            <a:r>
              <a:rPr lang="en-US" altLang="en-US" sz="1000" dirty="0" smtClean="0">
                <a:solidFill>
                  <a:schemeClr val="bg1"/>
                </a:solidFill>
                <a:latin typeface="Arial" charset="0"/>
              </a:rPr>
              <a:t>10/15 </a:t>
            </a:r>
            <a:r>
              <a:rPr lang="mr-IN" altLang="en-US" sz="1000" dirty="0" smtClean="0">
                <a:solidFill>
                  <a:schemeClr val="bg1"/>
                </a:solidFill>
                <a:latin typeface="Arial" charset="0"/>
              </a:rPr>
              <a:t>–</a:t>
            </a:r>
            <a:r>
              <a:rPr lang="en-US" altLang="en-US" sz="1000" dirty="0" smtClean="0">
                <a:solidFill>
                  <a:schemeClr val="bg1"/>
                </a:solidFill>
                <a:latin typeface="Arial" charset="0"/>
              </a:rPr>
              <a:t> 11/30</a:t>
            </a:r>
            <a:endParaRPr lang="en-US" altLang="en-US" sz="1000" dirty="0">
              <a:solidFill>
                <a:schemeClr val="bg1"/>
              </a:solidFill>
              <a:latin typeface="Arial" charset="0"/>
            </a:endParaRPr>
          </a:p>
        </p:txBody>
      </p:sp>
      <p:sp>
        <p:nvSpPr>
          <p:cNvPr id="20" name="Text Box 16"/>
          <p:cNvSpPr txBox="1">
            <a:spLocks noChangeArrowheads="1"/>
          </p:cNvSpPr>
          <p:nvPr/>
        </p:nvSpPr>
        <p:spPr bwMode="auto">
          <a:xfrm>
            <a:off x="5579269" y="1395401"/>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dirty="0">
                <a:solidFill>
                  <a:schemeClr val="bg1"/>
                </a:solidFill>
                <a:latin typeface="Arial" charset="0"/>
              </a:rPr>
              <a:t>Analyze</a:t>
            </a:r>
          </a:p>
          <a:p>
            <a:pPr>
              <a:spcBef>
                <a:spcPct val="0"/>
              </a:spcBef>
              <a:buFontTx/>
              <a:buNone/>
            </a:pPr>
            <a:r>
              <a:rPr lang="en-US" altLang="en-US" sz="1000" dirty="0" smtClean="0">
                <a:solidFill>
                  <a:schemeClr val="bg1"/>
                </a:solidFill>
                <a:latin typeface="Arial" charset="0"/>
              </a:rPr>
              <a:t>  11/17</a:t>
            </a:r>
            <a:endParaRPr lang="en-US" altLang="en-US" sz="1000" dirty="0">
              <a:solidFill>
                <a:schemeClr val="bg1"/>
              </a:solidFill>
              <a:latin typeface="Arial" charset="0"/>
            </a:endParaRPr>
          </a:p>
        </p:txBody>
      </p:sp>
      <p:sp>
        <p:nvSpPr>
          <p:cNvPr id="21" name="Text Box 17"/>
          <p:cNvSpPr txBox="1">
            <a:spLocks noChangeArrowheads="1"/>
          </p:cNvSpPr>
          <p:nvPr/>
        </p:nvSpPr>
        <p:spPr bwMode="auto">
          <a:xfrm>
            <a:off x="8370485" y="1395401"/>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dirty="0">
                <a:solidFill>
                  <a:schemeClr val="bg1"/>
                </a:solidFill>
                <a:latin typeface="Arial" charset="0"/>
              </a:rPr>
              <a:t>Control</a:t>
            </a:r>
          </a:p>
          <a:p>
            <a:pPr>
              <a:spcBef>
                <a:spcPct val="0"/>
              </a:spcBef>
              <a:buFontTx/>
              <a:buNone/>
            </a:pPr>
            <a:r>
              <a:rPr lang="en-US" altLang="en-US" sz="1000" dirty="0" smtClean="0">
                <a:solidFill>
                  <a:schemeClr val="bg1"/>
                </a:solidFill>
                <a:latin typeface="Arial" charset="0"/>
              </a:rPr>
              <a:t>  12/01</a:t>
            </a:r>
            <a:endParaRPr lang="en-US" altLang="en-US" sz="1000" dirty="0">
              <a:solidFill>
                <a:schemeClr val="bg1"/>
              </a:solidFill>
              <a:latin typeface="Arial" charset="0"/>
            </a:endParaRPr>
          </a:p>
        </p:txBody>
      </p:sp>
      <p:sp>
        <p:nvSpPr>
          <p:cNvPr id="22" name="Text Box 18"/>
          <p:cNvSpPr txBox="1">
            <a:spLocks noChangeArrowheads="1"/>
          </p:cNvSpPr>
          <p:nvPr/>
        </p:nvSpPr>
        <p:spPr bwMode="auto">
          <a:xfrm>
            <a:off x="6905984" y="1395401"/>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dirty="0">
                <a:solidFill>
                  <a:schemeClr val="bg1"/>
                </a:solidFill>
                <a:latin typeface="Arial" charset="0"/>
              </a:rPr>
              <a:t>Improve</a:t>
            </a:r>
          </a:p>
          <a:p>
            <a:pPr>
              <a:spcBef>
                <a:spcPct val="0"/>
              </a:spcBef>
              <a:buFontTx/>
              <a:buNone/>
            </a:pPr>
            <a:r>
              <a:rPr lang="en-US" altLang="en-US" sz="1000" dirty="0" smtClean="0">
                <a:solidFill>
                  <a:schemeClr val="bg1"/>
                </a:solidFill>
                <a:latin typeface="Arial" charset="0"/>
              </a:rPr>
              <a:t>  11/18</a:t>
            </a:r>
            <a:endParaRPr lang="en-US" altLang="en-US" sz="1000" dirty="0">
              <a:solidFill>
                <a:schemeClr val="bg1"/>
              </a:solidFill>
              <a:latin typeface="Arial" charset="0"/>
            </a:endParaRPr>
          </a:p>
        </p:txBody>
      </p:sp>
      <p:sp>
        <p:nvSpPr>
          <p:cNvPr id="25" name="Line 21"/>
          <p:cNvSpPr>
            <a:spLocks noChangeShapeType="1"/>
          </p:cNvSpPr>
          <p:nvPr/>
        </p:nvSpPr>
        <p:spPr bwMode="auto">
          <a:xfrm>
            <a:off x="7975916" y="141127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2"/>
          <p:cNvSpPr>
            <a:spLocks noChangeShapeType="1"/>
          </p:cNvSpPr>
          <p:nvPr/>
        </p:nvSpPr>
        <p:spPr bwMode="auto">
          <a:xfrm>
            <a:off x="6567390" y="141127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3"/>
          <p:cNvSpPr>
            <a:spLocks noChangeShapeType="1"/>
          </p:cNvSpPr>
          <p:nvPr/>
        </p:nvSpPr>
        <p:spPr bwMode="auto">
          <a:xfrm>
            <a:off x="5283864" y="141127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4"/>
          <p:cNvSpPr>
            <a:spLocks noChangeShapeType="1"/>
          </p:cNvSpPr>
          <p:nvPr/>
        </p:nvSpPr>
        <p:spPr bwMode="auto">
          <a:xfrm>
            <a:off x="3912264" y="141127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26"/>
          <p:cNvSpPr>
            <a:spLocks noChangeArrowheads="1"/>
          </p:cNvSpPr>
          <p:nvPr/>
        </p:nvSpPr>
        <p:spPr bwMode="auto">
          <a:xfrm>
            <a:off x="6109395" y="2008186"/>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1" name="Rectangle 27"/>
          <p:cNvSpPr>
            <a:spLocks noChangeArrowheads="1"/>
          </p:cNvSpPr>
          <p:nvPr/>
        </p:nvSpPr>
        <p:spPr bwMode="auto">
          <a:xfrm>
            <a:off x="8161250" y="2020891"/>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32" name="Line 28"/>
          <p:cNvSpPr>
            <a:spLocks noChangeShapeType="1"/>
          </p:cNvSpPr>
          <p:nvPr/>
        </p:nvSpPr>
        <p:spPr bwMode="auto">
          <a:xfrm>
            <a:off x="7938195" y="2033586"/>
            <a:ext cx="38100" cy="4597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0"/>
          <p:cNvSpPr>
            <a:spLocks noChangeShapeType="1"/>
          </p:cNvSpPr>
          <p:nvPr/>
        </p:nvSpPr>
        <p:spPr bwMode="auto">
          <a:xfrm>
            <a:off x="3569395" y="1931986"/>
            <a:ext cx="0" cy="4724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1"/>
          <p:cNvSpPr>
            <a:spLocks noChangeShapeType="1"/>
          </p:cNvSpPr>
          <p:nvPr/>
        </p:nvSpPr>
        <p:spPr bwMode="auto">
          <a:xfrm>
            <a:off x="8014395" y="4548186"/>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32"/>
          <p:cNvSpPr>
            <a:spLocks noChangeArrowheads="1"/>
          </p:cNvSpPr>
          <p:nvPr/>
        </p:nvSpPr>
        <p:spPr bwMode="auto">
          <a:xfrm>
            <a:off x="8357764" y="4556917"/>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40" name="Rectangle 36"/>
          <p:cNvSpPr>
            <a:spLocks noChangeArrowheads="1"/>
          </p:cNvSpPr>
          <p:nvPr/>
        </p:nvSpPr>
        <p:spPr bwMode="auto">
          <a:xfrm>
            <a:off x="3733800" y="1143000"/>
            <a:ext cx="788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a:solidFill>
                  <a:schemeClr val="bg1"/>
                </a:solidFill>
              </a:rPr>
              <a:t>October 10</a:t>
            </a:r>
          </a:p>
        </p:txBody>
      </p:sp>
      <p:sp>
        <p:nvSpPr>
          <p:cNvPr id="44" name="Text Box 40"/>
          <p:cNvSpPr txBox="1">
            <a:spLocks noChangeArrowheads="1"/>
          </p:cNvSpPr>
          <p:nvPr/>
        </p:nvSpPr>
        <p:spPr bwMode="auto">
          <a:xfrm>
            <a:off x="7696200" y="1143000"/>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000" b="1">
                <a:solidFill>
                  <a:schemeClr val="bg1"/>
                </a:solidFill>
              </a:rPr>
              <a:t>January 15</a:t>
            </a:r>
          </a:p>
        </p:txBody>
      </p:sp>
      <p:sp>
        <p:nvSpPr>
          <p:cNvPr id="49" name="Rectangle 46"/>
          <p:cNvSpPr>
            <a:spLocks noChangeArrowheads="1"/>
          </p:cNvSpPr>
          <p:nvPr/>
        </p:nvSpPr>
        <p:spPr bwMode="auto">
          <a:xfrm>
            <a:off x="17462" y="203358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64" name="TextBox 63"/>
          <p:cNvSpPr txBox="1"/>
          <p:nvPr/>
        </p:nvSpPr>
        <p:spPr>
          <a:xfrm>
            <a:off x="1919091" y="2630466"/>
            <a:ext cx="1512888" cy="1200329"/>
          </a:xfrm>
          <a:prstGeom prst="rect">
            <a:avLst/>
          </a:prstGeom>
          <a:noFill/>
        </p:spPr>
        <p:txBody>
          <a:bodyPr wrap="square" rtlCol="0">
            <a:spAutoFit/>
          </a:bodyPr>
          <a:lstStyle/>
          <a:p>
            <a:r>
              <a:rPr lang="en-US" sz="1200" b="1" dirty="0" smtClean="0"/>
              <a:t>Problem:</a:t>
            </a:r>
            <a:endParaRPr lang="en-US" sz="1200" dirty="0"/>
          </a:p>
          <a:p>
            <a:r>
              <a:rPr lang="en-US" sz="1200" dirty="0" smtClean="0"/>
              <a:t>The current task management process is not getting things done and I don’t know why</a:t>
            </a:r>
            <a:endParaRPr lang="en-US" sz="1200" dirty="0"/>
          </a:p>
        </p:txBody>
      </p:sp>
      <p:pic>
        <p:nvPicPr>
          <p:cNvPr id="65" name="Picture 64"/>
          <p:cNvPicPr>
            <a:picLocks noChangeAspect="1"/>
          </p:cNvPicPr>
          <p:nvPr/>
        </p:nvPicPr>
        <p:blipFill>
          <a:blip r:embed="rId3"/>
          <a:stretch>
            <a:fillRect/>
          </a:stretch>
        </p:blipFill>
        <p:spPr>
          <a:xfrm>
            <a:off x="1858973" y="3862386"/>
            <a:ext cx="1380918" cy="2718435"/>
          </a:xfrm>
          <a:prstGeom prst="rect">
            <a:avLst/>
          </a:prstGeom>
        </p:spPr>
      </p:pic>
      <p:sp>
        <p:nvSpPr>
          <p:cNvPr id="68" name="TextBox 67"/>
          <p:cNvSpPr txBox="1"/>
          <p:nvPr/>
        </p:nvSpPr>
        <p:spPr>
          <a:xfrm>
            <a:off x="3769420" y="3789121"/>
            <a:ext cx="1512888" cy="646331"/>
          </a:xfrm>
          <a:prstGeom prst="rect">
            <a:avLst/>
          </a:prstGeom>
          <a:noFill/>
        </p:spPr>
        <p:txBody>
          <a:bodyPr wrap="square" rtlCol="0">
            <a:spAutoFit/>
          </a:bodyPr>
          <a:lstStyle/>
          <a:p>
            <a:r>
              <a:rPr lang="en-US" sz="1200" b="1" dirty="0" smtClean="0"/>
              <a:t>10/15–11/16:</a:t>
            </a:r>
          </a:p>
          <a:p>
            <a:r>
              <a:rPr lang="en-US" sz="1200" dirty="0" smtClean="0"/>
              <a:t>Collect data from 3 sprints</a:t>
            </a:r>
            <a:endParaRPr lang="en-US" sz="1200" dirty="0"/>
          </a:p>
        </p:txBody>
      </p:sp>
      <p:sp>
        <p:nvSpPr>
          <p:cNvPr id="69" name="TextBox 68"/>
          <p:cNvSpPr txBox="1"/>
          <p:nvPr/>
        </p:nvSpPr>
        <p:spPr>
          <a:xfrm>
            <a:off x="3761483" y="4472560"/>
            <a:ext cx="1512888" cy="646331"/>
          </a:xfrm>
          <a:prstGeom prst="rect">
            <a:avLst/>
          </a:prstGeom>
          <a:noFill/>
        </p:spPr>
        <p:txBody>
          <a:bodyPr wrap="square" rtlCol="0">
            <a:spAutoFit/>
          </a:bodyPr>
          <a:lstStyle/>
          <a:p>
            <a:r>
              <a:rPr lang="en-US" sz="1200" b="1" dirty="0" smtClean="0"/>
              <a:t>11/19 – 11/30:</a:t>
            </a:r>
          </a:p>
          <a:p>
            <a:r>
              <a:rPr lang="en-US" sz="1200" dirty="0" smtClean="0"/>
              <a:t>Collect data from 1 sprints</a:t>
            </a:r>
            <a:endParaRPr lang="en-US" sz="1200" dirty="0"/>
          </a:p>
        </p:txBody>
      </p:sp>
      <p:pic>
        <p:nvPicPr>
          <p:cNvPr id="70" name="Picture 69"/>
          <p:cNvPicPr>
            <a:picLocks noChangeAspect="1"/>
          </p:cNvPicPr>
          <p:nvPr/>
        </p:nvPicPr>
        <p:blipFill>
          <a:blip r:embed="rId4"/>
          <a:stretch>
            <a:fillRect/>
          </a:stretch>
        </p:blipFill>
        <p:spPr>
          <a:xfrm>
            <a:off x="3603658" y="5417038"/>
            <a:ext cx="2019299" cy="953613"/>
          </a:xfrm>
          <a:prstGeom prst="rect">
            <a:avLst/>
          </a:prstGeom>
        </p:spPr>
      </p:pic>
      <p:pic>
        <p:nvPicPr>
          <p:cNvPr id="71" name="Picture 70"/>
          <p:cNvPicPr>
            <a:picLocks noChangeAspect="1"/>
          </p:cNvPicPr>
          <p:nvPr/>
        </p:nvPicPr>
        <p:blipFill>
          <a:blip r:embed="rId5"/>
          <a:stretch>
            <a:fillRect/>
          </a:stretch>
        </p:blipFill>
        <p:spPr>
          <a:xfrm>
            <a:off x="8164463" y="3440383"/>
            <a:ext cx="2011263" cy="1020493"/>
          </a:xfrm>
          <a:prstGeom prst="rect">
            <a:avLst/>
          </a:prstGeom>
        </p:spPr>
      </p:pic>
      <p:pic>
        <p:nvPicPr>
          <p:cNvPr id="73" name="Picture 72"/>
          <p:cNvPicPr>
            <a:picLocks noChangeAspect="1"/>
          </p:cNvPicPr>
          <p:nvPr/>
        </p:nvPicPr>
        <p:blipFill>
          <a:blip r:embed="rId6"/>
          <a:stretch>
            <a:fillRect/>
          </a:stretch>
        </p:blipFill>
        <p:spPr>
          <a:xfrm>
            <a:off x="5735642" y="3871226"/>
            <a:ext cx="2172786" cy="1098554"/>
          </a:xfrm>
          <a:prstGeom prst="rect">
            <a:avLst/>
          </a:prstGeom>
        </p:spPr>
      </p:pic>
      <p:sp>
        <p:nvSpPr>
          <p:cNvPr id="74" name="TextBox 73"/>
          <p:cNvSpPr txBox="1"/>
          <p:nvPr/>
        </p:nvSpPr>
        <p:spPr>
          <a:xfrm>
            <a:off x="5797125" y="2569832"/>
            <a:ext cx="1963269" cy="646331"/>
          </a:xfrm>
          <a:prstGeom prst="rect">
            <a:avLst/>
          </a:prstGeom>
          <a:noFill/>
        </p:spPr>
        <p:txBody>
          <a:bodyPr wrap="square" rtlCol="0">
            <a:spAutoFit/>
          </a:bodyPr>
          <a:lstStyle/>
          <a:p>
            <a:r>
              <a:rPr lang="en-US" sz="1200" dirty="0" smtClean="0"/>
              <a:t>Use linear regression to identify key factors that are affecting output</a:t>
            </a:r>
            <a:endParaRPr lang="en-US" sz="1200" dirty="0"/>
          </a:p>
        </p:txBody>
      </p:sp>
      <p:sp>
        <p:nvSpPr>
          <p:cNvPr id="75" name="TextBox 74"/>
          <p:cNvSpPr txBox="1"/>
          <p:nvPr/>
        </p:nvSpPr>
        <p:spPr>
          <a:xfrm>
            <a:off x="8154096" y="2575822"/>
            <a:ext cx="1963269" cy="646331"/>
          </a:xfrm>
          <a:prstGeom prst="rect">
            <a:avLst/>
          </a:prstGeom>
          <a:noFill/>
        </p:spPr>
        <p:txBody>
          <a:bodyPr wrap="square" rtlCol="0">
            <a:spAutoFit/>
          </a:bodyPr>
          <a:lstStyle/>
          <a:p>
            <a:r>
              <a:rPr lang="en-US" sz="1200" dirty="0" smtClean="0"/>
              <a:t>Make adjustments to key factors and then collect data again</a:t>
            </a:r>
            <a:endParaRPr lang="en-US" sz="1200" dirty="0"/>
          </a:p>
        </p:txBody>
      </p:sp>
      <p:sp>
        <p:nvSpPr>
          <p:cNvPr id="76" name="TextBox 75"/>
          <p:cNvSpPr txBox="1"/>
          <p:nvPr/>
        </p:nvSpPr>
        <p:spPr>
          <a:xfrm>
            <a:off x="3761483" y="2448687"/>
            <a:ext cx="1512888" cy="461665"/>
          </a:xfrm>
          <a:prstGeom prst="rect">
            <a:avLst/>
          </a:prstGeom>
          <a:noFill/>
        </p:spPr>
        <p:txBody>
          <a:bodyPr wrap="square" rtlCol="0">
            <a:spAutoFit/>
          </a:bodyPr>
          <a:lstStyle/>
          <a:p>
            <a:r>
              <a:rPr lang="en-US" sz="1200" dirty="0" smtClean="0"/>
              <a:t>Identify what kind of data </a:t>
            </a:r>
            <a:r>
              <a:rPr lang="en-US" sz="1200" smtClean="0"/>
              <a:t>to collect</a:t>
            </a:r>
            <a:endParaRPr lang="en-US" sz="1200" dirty="0"/>
          </a:p>
        </p:txBody>
      </p:sp>
      <p:pic>
        <p:nvPicPr>
          <p:cNvPr id="77" name="Picture 76"/>
          <p:cNvPicPr>
            <a:picLocks noChangeAspect="1"/>
          </p:cNvPicPr>
          <p:nvPr/>
        </p:nvPicPr>
        <p:blipFill>
          <a:blip r:embed="rId7"/>
          <a:stretch>
            <a:fillRect/>
          </a:stretch>
        </p:blipFill>
        <p:spPr>
          <a:xfrm>
            <a:off x="3634483" y="2879596"/>
            <a:ext cx="1992312" cy="885123"/>
          </a:xfrm>
          <a:prstGeom prst="rect">
            <a:avLst/>
          </a:prstGeom>
        </p:spPr>
      </p:pic>
      <p:graphicFrame>
        <p:nvGraphicFramePr>
          <p:cNvPr id="78" name="Chart 77"/>
          <p:cNvGraphicFramePr>
            <a:graphicFrameLocks/>
          </p:cNvGraphicFramePr>
          <p:nvPr>
            <p:extLst>
              <p:ext uri="{D42A27DB-BD31-4B8C-83A1-F6EECF244321}">
                <p14:modId xmlns:p14="http://schemas.microsoft.com/office/powerpoint/2010/main" val="16878807"/>
              </p:ext>
            </p:extLst>
          </p:nvPr>
        </p:nvGraphicFramePr>
        <p:xfrm>
          <a:off x="8075002" y="5041187"/>
          <a:ext cx="2287044" cy="1516445"/>
        </p:xfrm>
        <a:graphic>
          <a:graphicData uri="http://schemas.openxmlformats.org/drawingml/2006/chart">
            <c:chart xmlns:c="http://schemas.openxmlformats.org/drawingml/2006/chart" xmlns:r="http://schemas.openxmlformats.org/officeDocument/2006/relationships" r:id="rId8"/>
          </a:graphicData>
        </a:graphic>
      </p:graphicFrame>
      <p:sp>
        <p:nvSpPr>
          <p:cNvPr id="79" name="TextBox 78"/>
          <p:cNvSpPr txBox="1"/>
          <p:nvPr/>
        </p:nvSpPr>
        <p:spPr>
          <a:xfrm>
            <a:off x="5810189" y="3224895"/>
            <a:ext cx="1963269" cy="646331"/>
          </a:xfrm>
          <a:prstGeom prst="rect">
            <a:avLst/>
          </a:prstGeom>
          <a:noFill/>
        </p:spPr>
        <p:txBody>
          <a:bodyPr wrap="square" rtlCol="0">
            <a:spAutoFit/>
          </a:bodyPr>
          <a:lstStyle/>
          <a:p>
            <a:r>
              <a:rPr lang="en-US" sz="1200" dirty="0" smtClean="0"/>
              <a:t>Identify key factors that have significant affect on output</a:t>
            </a:r>
            <a:endParaRPr lang="en-US" sz="1200" dirty="0"/>
          </a:p>
        </p:txBody>
      </p:sp>
      <p:pic>
        <p:nvPicPr>
          <p:cNvPr id="3" name="Picture 2"/>
          <p:cNvPicPr>
            <a:picLocks noChangeAspect="1"/>
          </p:cNvPicPr>
          <p:nvPr/>
        </p:nvPicPr>
        <p:blipFill>
          <a:blip r:embed="rId9"/>
          <a:stretch>
            <a:fillRect/>
          </a:stretch>
        </p:blipFill>
        <p:spPr>
          <a:xfrm>
            <a:off x="5732517" y="5065540"/>
            <a:ext cx="2163739" cy="1448911"/>
          </a:xfrm>
          <a:prstGeom prst="rect">
            <a:avLst/>
          </a:prstGeom>
        </p:spPr>
      </p:pic>
      <p:sp>
        <p:nvSpPr>
          <p:cNvPr id="72" name="Explosion 2 71"/>
          <p:cNvSpPr/>
          <p:nvPr/>
        </p:nvSpPr>
        <p:spPr>
          <a:xfrm>
            <a:off x="4061804" y="4816965"/>
            <a:ext cx="1917699" cy="814192"/>
          </a:xfrm>
          <a:prstGeom prst="irregularSeal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 ~1.75</a:t>
            </a:r>
            <a:endParaRPr lang="en-US" sz="1000" dirty="0">
              <a:solidFill>
                <a:schemeClr val="tx1"/>
              </a:solidFill>
            </a:endParaRPr>
          </a:p>
        </p:txBody>
      </p:sp>
    </p:spTree>
    <p:extLst>
      <p:ext uri="{BB962C8B-B14F-4D97-AF65-F5344CB8AC3E}">
        <p14:creationId xmlns:p14="http://schemas.microsoft.com/office/powerpoint/2010/main" val="595628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Problem Definition</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chemeClr val="accent1">
                    <a:lumMod val="75000"/>
                  </a:schemeClr>
                </a:solidFill>
              </a:rPr>
              <a:t>Problem Statement</a:t>
            </a:r>
          </a:p>
          <a:p>
            <a:pPr marL="0" indent="0">
              <a:buNone/>
            </a:pPr>
            <a:r>
              <a:rPr lang="en-US" sz="1600" dirty="0" smtClean="0"/>
              <a:t>I work as a </a:t>
            </a:r>
            <a:r>
              <a:rPr lang="en-US" sz="1600" b="1" dirty="0" smtClean="0"/>
              <a:t>project manager</a:t>
            </a:r>
            <a:r>
              <a:rPr lang="en-US" sz="1600" dirty="0" smtClean="0">
                <a:solidFill>
                  <a:schemeClr val="accent1">
                    <a:lumMod val="75000"/>
                  </a:schemeClr>
                </a:solidFill>
              </a:rPr>
              <a:t> </a:t>
            </a:r>
            <a:r>
              <a:rPr lang="en-US" sz="1600" dirty="0" smtClean="0"/>
              <a:t>for a </a:t>
            </a:r>
            <a:r>
              <a:rPr lang="en-US" sz="1600" dirty="0"/>
              <a:t>very a small software development </a:t>
            </a:r>
            <a:r>
              <a:rPr lang="en-US" sz="1600" dirty="0" smtClean="0"/>
              <a:t>startup, where we have </a:t>
            </a:r>
            <a:r>
              <a:rPr lang="en-US" sz="1600" b="1" dirty="0" smtClean="0"/>
              <a:t>3 engineers </a:t>
            </a:r>
            <a:r>
              <a:rPr lang="en-US" sz="1600" dirty="0" smtClean="0"/>
              <a:t>work part-time remotely. I had proposed a task management process to allow the team to work on their own. The process spans </a:t>
            </a:r>
            <a:r>
              <a:rPr lang="en-US" sz="1600" b="1" dirty="0" smtClean="0"/>
              <a:t>a sprint</a:t>
            </a:r>
            <a:r>
              <a:rPr lang="en-US" sz="1600" b="1" dirty="0"/>
              <a:t> </a:t>
            </a:r>
            <a:r>
              <a:rPr lang="en-US" sz="1600" b="1" dirty="0" smtClean="0"/>
              <a:t>(2 weeks)</a:t>
            </a:r>
            <a:r>
              <a:rPr lang="en-US" sz="1600" dirty="0" smtClean="0"/>
              <a:t> and repeat itself after each sprint. Couple months into this process, I have found that this process has not yield high productivity. I am exploring ways to improve this task management process.</a:t>
            </a:r>
          </a:p>
          <a:p>
            <a:pPr marL="0" indent="0">
              <a:buNone/>
            </a:pPr>
            <a:r>
              <a:rPr lang="en-US" dirty="0" smtClean="0">
                <a:solidFill>
                  <a:schemeClr val="accent1">
                    <a:lumMod val="75000"/>
                  </a:schemeClr>
                </a:solidFill>
              </a:rPr>
              <a:t>Business Impact</a:t>
            </a:r>
          </a:p>
          <a:p>
            <a:pPr marL="0" indent="0">
              <a:buNone/>
            </a:pPr>
            <a:r>
              <a:rPr lang="en-US" sz="1600" dirty="0" smtClean="0"/>
              <a:t>This process need to be modified because we need to improve our productivity and to meet client’s deadline.</a:t>
            </a:r>
          </a:p>
          <a:p>
            <a:pPr marL="0" indent="0">
              <a:buNone/>
            </a:pPr>
            <a:r>
              <a:rPr lang="en-US" dirty="0" smtClean="0">
                <a:solidFill>
                  <a:schemeClr val="accent1">
                    <a:lumMod val="75000"/>
                  </a:schemeClr>
                </a:solidFill>
              </a:rPr>
              <a:t>Goal</a:t>
            </a:r>
          </a:p>
          <a:p>
            <a:pPr marL="0" indent="0">
              <a:buNone/>
            </a:pPr>
            <a:r>
              <a:rPr lang="en-US" sz="1600" dirty="0" smtClean="0"/>
              <a:t>My goal is to identify key metrics that have an effect on process efficiency, and to made adjustment on those metrics.</a:t>
            </a:r>
          </a:p>
          <a:p>
            <a:pPr marL="0" indent="0">
              <a:buNone/>
            </a:pPr>
            <a:r>
              <a:rPr lang="en-US" dirty="0" smtClean="0">
                <a:solidFill>
                  <a:schemeClr val="accent1">
                    <a:lumMod val="75000"/>
                  </a:schemeClr>
                </a:solidFill>
              </a:rPr>
              <a:t>Project Scope</a:t>
            </a:r>
          </a:p>
          <a:p>
            <a:pPr marL="0" indent="0">
              <a:buNone/>
            </a:pPr>
            <a:r>
              <a:rPr lang="en-US" sz="1700" dirty="0" smtClean="0"/>
              <a:t>The main product from the task management process is the completion of the task. My focus is on the metrics related to the task. </a:t>
            </a:r>
            <a:endParaRPr lang="en-US" sz="1700" dirty="0"/>
          </a:p>
        </p:txBody>
      </p:sp>
    </p:spTree>
    <p:extLst>
      <p:ext uri="{BB962C8B-B14F-4D97-AF65-F5344CB8AC3E}">
        <p14:creationId xmlns:p14="http://schemas.microsoft.com/office/powerpoint/2010/main" val="20628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Process Map</a:t>
            </a:r>
            <a:endParaRPr lang="en-US" b="1" dirty="0">
              <a:solidFill>
                <a:srgbClr val="C00000"/>
              </a:solidFill>
            </a:endParaRPr>
          </a:p>
        </p:txBody>
      </p:sp>
      <p:sp>
        <p:nvSpPr>
          <p:cNvPr id="3" name="Content Placeholder 2"/>
          <p:cNvSpPr>
            <a:spLocks noGrp="1"/>
          </p:cNvSpPr>
          <p:nvPr>
            <p:ph idx="1"/>
          </p:nvPr>
        </p:nvSpPr>
        <p:spPr>
          <a:xfrm>
            <a:off x="838200" y="1825625"/>
            <a:ext cx="10515600" cy="469900"/>
          </a:xfrm>
        </p:spPr>
        <p:txBody>
          <a:bodyPr>
            <a:normAutofit lnSpcReduction="10000"/>
          </a:bodyPr>
          <a:lstStyle/>
          <a:p>
            <a:pPr marL="0" indent="0">
              <a:buNone/>
            </a:pPr>
            <a:r>
              <a:rPr lang="en-US" dirty="0" smtClean="0">
                <a:solidFill>
                  <a:schemeClr val="accent1">
                    <a:lumMod val="75000"/>
                  </a:schemeClr>
                </a:solidFill>
              </a:rPr>
              <a:t>Process overview</a:t>
            </a:r>
            <a:endParaRPr lang="en-US"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927818" y="2673594"/>
            <a:ext cx="8747725" cy="2865071"/>
          </a:xfrm>
          <a:prstGeom prst="rect">
            <a:avLst/>
          </a:prstGeom>
        </p:spPr>
      </p:pic>
      <p:sp>
        <p:nvSpPr>
          <p:cNvPr id="4" name="Rounded Rectangular Callout 3"/>
          <p:cNvSpPr/>
          <p:nvPr/>
        </p:nvSpPr>
        <p:spPr>
          <a:xfrm>
            <a:off x="6469695" y="5194865"/>
            <a:ext cx="1551662" cy="655456"/>
          </a:xfrm>
          <a:prstGeom prst="wedgeRoundRectCallout">
            <a:avLst>
              <a:gd name="adj1" fmla="val -11452"/>
              <a:gd name="adj2" fmla="val -175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Remember:</a:t>
            </a:r>
          </a:p>
          <a:p>
            <a:pPr algn="ctr"/>
            <a:r>
              <a:rPr lang="en-US" sz="1200" dirty="0" smtClean="0"/>
              <a:t>1 sprint equals</a:t>
            </a:r>
          </a:p>
          <a:p>
            <a:pPr algn="ctr"/>
            <a:r>
              <a:rPr lang="en-US" sz="1200" dirty="0" smtClean="0"/>
              <a:t>2 weeks</a:t>
            </a:r>
            <a:endParaRPr lang="en-US" sz="1200" dirty="0"/>
          </a:p>
        </p:txBody>
      </p:sp>
      <p:sp>
        <p:nvSpPr>
          <p:cNvPr id="7" name="Rounded Rectangular Callout 6"/>
          <p:cNvSpPr/>
          <p:nvPr/>
        </p:nvSpPr>
        <p:spPr>
          <a:xfrm>
            <a:off x="1403807" y="4922120"/>
            <a:ext cx="1746491" cy="545491"/>
          </a:xfrm>
          <a:prstGeom prst="wedgeRoundRectCallout">
            <a:avLst>
              <a:gd name="adj1" fmla="val 46149"/>
              <a:gd name="adj2" fmla="val -1392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Myself is the main actor in this sub-process</a:t>
            </a:r>
            <a:endParaRPr lang="en-US" sz="1200" dirty="0"/>
          </a:p>
        </p:txBody>
      </p:sp>
      <p:sp>
        <p:nvSpPr>
          <p:cNvPr id="8" name="Rounded Rectangular Callout 7"/>
          <p:cNvSpPr/>
          <p:nvPr/>
        </p:nvSpPr>
        <p:spPr>
          <a:xfrm>
            <a:off x="4879650" y="2354893"/>
            <a:ext cx="1590045" cy="631316"/>
          </a:xfrm>
          <a:prstGeom prst="wedgeRoundRectCallout">
            <a:avLst>
              <a:gd name="adj1" fmla="val -42834"/>
              <a:gd name="adj2" fmla="val 118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Engineers and myself are the main actors in this sub-process</a:t>
            </a:r>
            <a:endParaRPr lang="en-US" sz="1200" dirty="0"/>
          </a:p>
        </p:txBody>
      </p:sp>
      <p:sp>
        <p:nvSpPr>
          <p:cNvPr id="10" name="Rounded Rectangular Callout 9"/>
          <p:cNvSpPr/>
          <p:nvPr/>
        </p:nvSpPr>
        <p:spPr>
          <a:xfrm>
            <a:off x="9560210" y="3600146"/>
            <a:ext cx="1531591" cy="783963"/>
          </a:xfrm>
          <a:prstGeom prst="wedgeRoundRectCallout">
            <a:avLst>
              <a:gd name="adj1" fmla="val -49786"/>
              <a:gd name="adj2" fmla="val 1167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Output of the process is task</a:t>
            </a:r>
            <a:endParaRPr lang="en-US" sz="1200" dirty="0"/>
          </a:p>
        </p:txBody>
      </p:sp>
    </p:spTree>
    <p:extLst>
      <p:ext uri="{BB962C8B-B14F-4D97-AF65-F5344CB8AC3E}">
        <p14:creationId xmlns:p14="http://schemas.microsoft.com/office/powerpoint/2010/main" val="913572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Process Map</a:t>
            </a:r>
            <a:endParaRPr lang="en-US" b="1" dirty="0">
              <a:solidFill>
                <a:srgbClr val="C00000"/>
              </a:solidFill>
            </a:endParaRPr>
          </a:p>
        </p:txBody>
      </p:sp>
      <p:sp>
        <p:nvSpPr>
          <p:cNvPr id="3" name="Content Placeholder 2"/>
          <p:cNvSpPr>
            <a:spLocks noGrp="1"/>
          </p:cNvSpPr>
          <p:nvPr>
            <p:ph idx="1"/>
          </p:nvPr>
        </p:nvSpPr>
        <p:spPr>
          <a:xfrm>
            <a:off x="3018690" y="1825625"/>
            <a:ext cx="2203938" cy="498475"/>
          </a:xfrm>
        </p:spPr>
        <p:txBody>
          <a:bodyPr/>
          <a:lstStyle/>
          <a:p>
            <a:pPr marL="0" indent="0">
              <a:buNone/>
            </a:pPr>
            <a:r>
              <a:rPr lang="en-US" dirty="0" smtClean="0">
                <a:solidFill>
                  <a:schemeClr val="accent1">
                    <a:lumMod val="75000"/>
                  </a:schemeClr>
                </a:solidFill>
              </a:rPr>
              <a:t>Task planning</a:t>
            </a:r>
            <a:endParaRPr lang="en-US" dirty="0">
              <a:solidFill>
                <a:schemeClr val="accent1">
                  <a:lumMod val="75000"/>
                </a:schemeClr>
              </a:solidFill>
            </a:endParaRPr>
          </a:p>
        </p:txBody>
      </p:sp>
      <p:sp>
        <p:nvSpPr>
          <p:cNvPr id="5" name="Content Placeholder 2"/>
          <p:cNvSpPr txBox="1">
            <a:spLocks/>
          </p:cNvSpPr>
          <p:nvPr/>
        </p:nvSpPr>
        <p:spPr>
          <a:xfrm>
            <a:off x="6599895" y="1844675"/>
            <a:ext cx="2250230" cy="4794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solidFill>
                  <a:schemeClr val="accent1">
                    <a:lumMod val="75000"/>
                  </a:schemeClr>
                </a:solidFill>
              </a:rPr>
              <a:t>Task Execution</a:t>
            </a:r>
            <a:endParaRPr lang="en-US" dirty="0">
              <a:solidFill>
                <a:schemeClr val="accent1">
                  <a:lumMod val="75000"/>
                </a:schemeClr>
              </a:solidFill>
            </a:endParaRPr>
          </a:p>
        </p:txBody>
      </p:sp>
      <p:pic>
        <p:nvPicPr>
          <p:cNvPr id="8" name="Picture 7"/>
          <p:cNvPicPr>
            <a:picLocks noChangeAspect="1"/>
          </p:cNvPicPr>
          <p:nvPr/>
        </p:nvPicPr>
        <p:blipFill>
          <a:blip r:embed="rId2"/>
          <a:stretch>
            <a:fillRect/>
          </a:stretch>
        </p:blipFill>
        <p:spPr>
          <a:xfrm>
            <a:off x="2669541" y="2324100"/>
            <a:ext cx="2553087" cy="4273062"/>
          </a:xfrm>
          <a:prstGeom prst="rect">
            <a:avLst/>
          </a:prstGeom>
        </p:spPr>
      </p:pic>
      <p:pic>
        <p:nvPicPr>
          <p:cNvPr id="9" name="Picture 8"/>
          <p:cNvPicPr>
            <a:picLocks noChangeAspect="1"/>
          </p:cNvPicPr>
          <p:nvPr/>
        </p:nvPicPr>
        <p:blipFill>
          <a:blip r:embed="rId3"/>
          <a:stretch>
            <a:fillRect/>
          </a:stretch>
        </p:blipFill>
        <p:spPr>
          <a:xfrm>
            <a:off x="6599895" y="2324100"/>
            <a:ext cx="2114157" cy="4533900"/>
          </a:xfrm>
          <a:prstGeom prst="rect">
            <a:avLst/>
          </a:prstGeom>
        </p:spPr>
      </p:pic>
      <p:sp>
        <p:nvSpPr>
          <p:cNvPr id="10" name="Left Brace 9"/>
          <p:cNvSpPr/>
          <p:nvPr/>
        </p:nvSpPr>
        <p:spPr>
          <a:xfrm>
            <a:off x="2298526" y="2706987"/>
            <a:ext cx="322624" cy="3507288"/>
          </a:xfrm>
          <a:prstGeom prst="leftBrace">
            <a:avLst>
              <a:gd name="adj1" fmla="val 8333"/>
              <a:gd name="adj2" fmla="val 50357"/>
            </a:avLst>
          </a:prstGeom>
          <a:ln w="190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0800000">
            <a:off x="9008301" y="2594253"/>
            <a:ext cx="322624" cy="3507288"/>
          </a:xfrm>
          <a:prstGeom prst="leftBrace">
            <a:avLst>
              <a:gd name="adj1" fmla="val 8333"/>
              <a:gd name="adj2" fmla="val 50357"/>
            </a:avLst>
          </a:prstGeom>
          <a:ln w="190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036827" y="4137465"/>
            <a:ext cx="1146132" cy="646331"/>
          </a:xfrm>
          <a:prstGeom prst="rect">
            <a:avLst/>
          </a:prstGeom>
          <a:noFill/>
        </p:spPr>
        <p:txBody>
          <a:bodyPr wrap="square" rtlCol="0">
            <a:spAutoFit/>
          </a:bodyPr>
          <a:lstStyle/>
          <a:p>
            <a:r>
              <a:rPr lang="en-US" dirty="0" smtClean="0">
                <a:solidFill>
                  <a:schemeClr val="accent1">
                    <a:lumMod val="75000"/>
                  </a:schemeClr>
                </a:solidFill>
              </a:rPr>
              <a:t>Preparing task</a:t>
            </a:r>
            <a:endParaRPr lang="en-US" dirty="0">
              <a:solidFill>
                <a:schemeClr val="accent1">
                  <a:lumMod val="75000"/>
                </a:schemeClr>
              </a:solidFill>
            </a:endParaRPr>
          </a:p>
        </p:txBody>
      </p:sp>
      <p:sp>
        <p:nvSpPr>
          <p:cNvPr id="13" name="TextBox 12"/>
          <p:cNvSpPr txBox="1"/>
          <p:nvPr/>
        </p:nvSpPr>
        <p:spPr>
          <a:xfrm>
            <a:off x="9446228" y="4024731"/>
            <a:ext cx="1146132" cy="646331"/>
          </a:xfrm>
          <a:prstGeom prst="rect">
            <a:avLst/>
          </a:prstGeom>
          <a:noFill/>
        </p:spPr>
        <p:txBody>
          <a:bodyPr wrap="square" rtlCol="0">
            <a:spAutoFit/>
          </a:bodyPr>
          <a:lstStyle/>
          <a:p>
            <a:r>
              <a:rPr lang="en-US" dirty="0" smtClean="0">
                <a:solidFill>
                  <a:schemeClr val="accent1">
                    <a:lumMod val="75000"/>
                  </a:schemeClr>
                </a:solidFill>
              </a:rPr>
              <a:t>Working on task</a:t>
            </a:r>
            <a:endParaRPr lang="en-US" dirty="0">
              <a:solidFill>
                <a:schemeClr val="accent1">
                  <a:lumMod val="75000"/>
                </a:schemeClr>
              </a:solidFill>
            </a:endParaRPr>
          </a:p>
        </p:txBody>
      </p:sp>
    </p:spTree>
    <p:extLst>
      <p:ext uri="{BB962C8B-B14F-4D97-AF65-F5344CB8AC3E}">
        <p14:creationId xmlns:p14="http://schemas.microsoft.com/office/powerpoint/2010/main" val="2049036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Sample Size</a:t>
            </a:r>
            <a:endParaRPr lang="en-US" b="1" dirty="0">
              <a:solidFill>
                <a:srgbClr val="C00000"/>
              </a:solidFill>
            </a:endParaRPr>
          </a:p>
        </p:txBody>
      </p:sp>
      <p:pic>
        <p:nvPicPr>
          <p:cNvPr id="6" name="Picture 5"/>
          <p:cNvPicPr>
            <a:picLocks noChangeAspect="1"/>
          </p:cNvPicPr>
          <p:nvPr/>
        </p:nvPicPr>
        <p:blipFill>
          <a:blip r:embed="rId2"/>
          <a:stretch>
            <a:fillRect/>
          </a:stretch>
        </p:blipFill>
        <p:spPr>
          <a:xfrm>
            <a:off x="6421676" y="3560397"/>
            <a:ext cx="2129424" cy="779521"/>
          </a:xfrm>
          <a:prstGeom prst="rect">
            <a:avLst/>
          </a:prstGeom>
        </p:spPr>
      </p:pic>
      <p:sp>
        <p:nvSpPr>
          <p:cNvPr id="7" name="TextBox 6"/>
          <p:cNvSpPr txBox="1"/>
          <p:nvPr/>
        </p:nvSpPr>
        <p:spPr>
          <a:xfrm>
            <a:off x="6421676" y="2083070"/>
            <a:ext cx="4202482" cy="3693319"/>
          </a:xfrm>
          <a:prstGeom prst="rect">
            <a:avLst/>
          </a:prstGeom>
          <a:noFill/>
        </p:spPr>
        <p:txBody>
          <a:bodyPr wrap="square" rtlCol="0">
            <a:spAutoFit/>
          </a:bodyPr>
          <a:lstStyle/>
          <a:p>
            <a:r>
              <a:rPr lang="en-US" dirty="0" smtClean="0">
                <a:solidFill>
                  <a:schemeClr val="accent1">
                    <a:lumMod val="75000"/>
                  </a:schemeClr>
                </a:solidFill>
              </a:rPr>
              <a:t>Sample Size Desired</a:t>
            </a:r>
          </a:p>
          <a:p>
            <a:endParaRPr lang="en-US" sz="1200" dirty="0" smtClean="0"/>
          </a:p>
          <a:p>
            <a:r>
              <a:rPr lang="en-US" sz="1200" dirty="0" smtClean="0"/>
              <a:t>Assume:</a:t>
            </a:r>
          </a:p>
          <a:p>
            <a:r>
              <a:rPr lang="en-US" sz="1200" dirty="0" smtClean="0"/>
              <a:t>95% confidence</a:t>
            </a:r>
          </a:p>
          <a:p>
            <a:r>
              <a:rPr lang="en-US" sz="1200" dirty="0" smtClean="0"/>
              <a:t>Margin of error = 0.1 or 10%</a:t>
            </a:r>
          </a:p>
          <a:p>
            <a:r>
              <a:rPr lang="en-US" sz="1200" dirty="0" smtClean="0"/>
              <a:t>Proportion = 0.50</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a:p>
            <a:r>
              <a:rPr lang="en-US" sz="1200" dirty="0"/>
              <a:t>n</a:t>
            </a:r>
            <a:r>
              <a:rPr lang="en-US" sz="1200" dirty="0" smtClean="0"/>
              <a:t> = (1.96^2)(0.50)(0.50)/0.1^2</a:t>
            </a:r>
          </a:p>
          <a:p>
            <a:r>
              <a:rPr lang="en-US" sz="1200" dirty="0" smtClean="0"/>
              <a:t>n = 961</a:t>
            </a:r>
          </a:p>
          <a:p>
            <a:endParaRPr lang="en-US" sz="1200" dirty="0"/>
          </a:p>
          <a:p>
            <a:r>
              <a:rPr lang="en-US" sz="1200" dirty="0" smtClean="0"/>
              <a:t>The desired sample size is 961 if I want to have 95% confidence interval with 0.1 margin of error. Given the length of this course, the actual sample size that I can collect will be much smaller.</a:t>
            </a:r>
            <a:endParaRPr lang="en-US" sz="1200" dirty="0"/>
          </a:p>
        </p:txBody>
      </p:sp>
      <p:sp>
        <p:nvSpPr>
          <p:cNvPr id="8" name="TextBox 7"/>
          <p:cNvSpPr txBox="1"/>
          <p:nvPr/>
        </p:nvSpPr>
        <p:spPr>
          <a:xfrm>
            <a:off x="1307926" y="2083070"/>
            <a:ext cx="4202482" cy="3139321"/>
          </a:xfrm>
          <a:prstGeom prst="rect">
            <a:avLst/>
          </a:prstGeom>
          <a:noFill/>
        </p:spPr>
        <p:txBody>
          <a:bodyPr wrap="square" rtlCol="0">
            <a:spAutoFit/>
          </a:bodyPr>
          <a:lstStyle/>
          <a:p>
            <a:r>
              <a:rPr lang="en-US" dirty="0" smtClean="0">
                <a:solidFill>
                  <a:schemeClr val="accent1">
                    <a:lumMod val="75000"/>
                  </a:schemeClr>
                </a:solidFill>
              </a:rPr>
              <a:t>Sample Collection Plan</a:t>
            </a:r>
          </a:p>
          <a:p>
            <a:endParaRPr lang="en-US" sz="1200" dirty="0" smtClean="0"/>
          </a:p>
          <a:p>
            <a:r>
              <a:rPr lang="en-US" sz="1200" dirty="0" smtClean="0"/>
              <a:t>Since the main product is task, </a:t>
            </a:r>
            <a:r>
              <a:rPr lang="en-US" sz="1200" b="1" dirty="0" smtClean="0"/>
              <a:t>data related to the task </a:t>
            </a:r>
            <a:r>
              <a:rPr lang="en-US" sz="1200" dirty="0" smtClean="0"/>
              <a:t>itself will be collected. I will collect those data myself through my interaction with engineers in the sprint. The data will be recorded in an excel file.</a:t>
            </a:r>
          </a:p>
          <a:p>
            <a:endParaRPr lang="en-US" sz="1200" dirty="0"/>
          </a:p>
          <a:p>
            <a:r>
              <a:rPr lang="en-US" sz="1200" dirty="0" smtClean="0"/>
              <a:t>The following data are identified for collection:</a:t>
            </a:r>
          </a:p>
          <a:p>
            <a:pPr marL="171450" indent="-171450">
              <a:buFont typeface="Arial" charset="0"/>
              <a:buChar char="•"/>
            </a:pPr>
            <a:r>
              <a:rPr lang="en-US" sz="1200" dirty="0"/>
              <a:t>e</a:t>
            </a:r>
            <a:r>
              <a:rPr lang="en-US" sz="1200" dirty="0" smtClean="0"/>
              <a:t>stimated hours for the task</a:t>
            </a:r>
          </a:p>
          <a:p>
            <a:pPr marL="171450" indent="-171450">
              <a:buFont typeface="Arial" charset="0"/>
              <a:buChar char="•"/>
            </a:pPr>
            <a:r>
              <a:rPr lang="en-US" sz="1200" dirty="0" smtClean="0"/>
              <a:t>number of tasks assigned to the engineer at the same sprint</a:t>
            </a:r>
          </a:p>
          <a:p>
            <a:pPr marL="171450" indent="-171450">
              <a:buFont typeface="Arial" charset="0"/>
              <a:buChar char="•"/>
            </a:pPr>
            <a:r>
              <a:rPr lang="en-US" sz="1200" dirty="0" smtClean="0"/>
              <a:t>number of </a:t>
            </a:r>
            <a:r>
              <a:rPr lang="en-US" sz="1200" dirty="0" err="1" smtClean="0"/>
              <a:t>tagup</a:t>
            </a:r>
            <a:r>
              <a:rPr lang="en-US" sz="1200" dirty="0" smtClean="0"/>
              <a:t> session I have with the engineer</a:t>
            </a:r>
          </a:p>
          <a:p>
            <a:pPr marL="171450" indent="-171450">
              <a:buFont typeface="Arial" charset="0"/>
              <a:buChar char="•"/>
            </a:pPr>
            <a:r>
              <a:rPr lang="en-US" sz="1200" dirty="0" smtClean="0"/>
              <a:t>number of time the task is broken down into smaller tasks</a:t>
            </a:r>
          </a:p>
          <a:p>
            <a:pPr marL="171450" indent="-171450">
              <a:buFont typeface="Arial" charset="0"/>
              <a:buChar char="•"/>
            </a:pPr>
            <a:r>
              <a:rPr lang="en-US" sz="1200" dirty="0" smtClean="0"/>
              <a:t>finally, whether the task is complete</a:t>
            </a:r>
          </a:p>
          <a:p>
            <a:pPr marL="171450" indent="-171450">
              <a:buFont typeface="Arial" charset="0"/>
              <a:buChar char="•"/>
            </a:pPr>
            <a:endParaRPr lang="en-US" sz="1200" dirty="0" smtClean="0"/>
          </a:p>
          <a:p>
            <a:pPr marL="171450" indent="-171450">
              <a:buFont typeface="Arial" charset="0"/>
              <a:buChar char="•"/>
            </a:pPr>
            <a:endParaRPr lang="en-US" sz="1200" dirty="0" smtClean="0"/>
          </a:p>
          <a:p>
            <a:pPr marL="171450" indent="-171450">
              <a:buFont typeface="Arial" charset="0"/>
              <a:buChar char="•"/>
            </a:pPr>
            <a:endParaRPr lang="en-US" sz="1200" dirty="0"/>
          </a:p>
        </p:txBody>
      </p:sp>
    </p:spTree>
    <p:extLst>
      <p:ext uri="{BB962C8B-B14F-4D97-AF65-F5344CB8AC3E}">
        <p14:creationId xmlns:p14="http://schemas.microsoft.com/office/powerpoint/2010/main" val="140853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Sample Collection Plan</a:t>
            </a:r>
            <a:endParaRPr lang="en-US" b="1" dirty="0">
              <a:solidFill>
                <a:srgbClr val="C00000"/>
              </a:solidFill>
            </a:endParaRPr>
          </a:p>
        </p:txBody>
      </p:sp>
      <p:sp>
        <p:nvSpPr>
          <p:cNvPr id="3" name="Content Placeholder 2"/>
          <p:cNvSpPr>
            <a:spLocks noGrp="1"/>
          </p:cNvSpPr>
          <p:nvPr>
            <p:ph idx="1"/>
          </p:nvPr>
        </p:nvSpPr>
        <p:spPr>
          <a:xfrm>
            <a:off x="838200" y="1825626"/>
            <a:ext cx="10515600" cy="477960"/>
          </a:xfrm>
        </p:spPr>
        <p:txBody>
          <a:bodyPr>
            <a:normAutofit fontScale="70000" lnSpcReduction="20000"/>
          </a:bodyPr>
          <a:lstStyle/>
          <a:p>
            <a:pPr marL="0" indent="0">
              <a:buNone/>
            </a:pPr>
            <a:r>
              <a:rPr lang="en-US" dirty="0" smtClean="0">
                <a:solidFill>
                  <a:schemeClr val="accent1">
                    <a:lumMod val="75000"/>
                  </a:schemeClr>
                </a:solidFill>
              </a:rPr>
              <a:t>Both Continuous and discrete data </a:t>
            </a:r>
            <a:r>
              <a:rPr lang="en-US" dirty="0" smtClean="0"/>
              <a:t>was collected from 10/18/18 – 11/16/18 (6 weeks or 3 sprints)</a:t>
            </a:r>
          </a:p>
        </p:txBody>
      </p:sp>
      <p:sp>
        <p:nvSpPr>
          <p:cNvPr id="5" name="TextBox 4"/>
          <p:cNvSpPr txBox="1"/>
          <p:nvPr/>
        </p:nvSpPr>
        <p:spPr>
          <a:xfrm>
            <a:off x="838200" y="5584108"/>
            <a:ext cx="4217377" cy="1015663"/>
          </a:xfrm>
          <a:prstGeom prst="rect">
            <a:avLst/>
          </a:prstGeom>
          <a:noFill/>
        </p:spPr>
        <p:txBody>
          <a:bodyPr wrap="square" rtlCol="0">
            <a:spAutoFit/>
          </a:bodyPr>
          <a:lstStyle/>
          <a:p>
            <a:r>
              <a:rPr lang="en-US" sz="1000" dirty="0" smtClean="0">
                <a:solidFill>
                  <a:schemeClr val="accent1">
                    <a:lumMod val="75000"/>
                  </a:schemeClr>
                </a:solidFill>
              </a:rPr>
              <a:t>Reference</a:t>
            </a:r>
          </a:p>
          <a:p>
            <a:r>
              <a:rPr lang="en-US" sz="1000" dirty="0" smtClean="0"/>
              <a:t>hr </a:t>
            </a:r>
            <a:r>
              <a:rPr lang="mr-IN" sz="1000" dirty="0" smtClean="0"/>
              <a:t>–</a:t>
            </a:r>
            <a:r>
              <a:rPr lang="en-US" sz="1000" dirty="0" smtClean="0"/>
              <a:t> estimated hours on the task</a:t>
            </a:r>
          </a:p>
          <a:p>
            <a:r>
              <a:rPr lang="en-US" sz="1000" dirty="0" smtClean="0"/>
              <a:t>nt – number of task the engineer is assigned for that sprint</a:t>
            </a:r>
          </a:p>
          <a:p>
            <a:r>
              <a:rPr lang="en-US" sz="1000" dirty="0" smtClean="0"/>
              <a:t>tu – number of </a:t>
            </a:r>
            <a:r>
              <a:rPr lang="en-US" sz="1000" dirty="0" err="1" smtClean="0"/>
              <a:t>tagups</a:t>
            </a:r>
            <a:r>
              <a:rPr lang="en-US" sz="1000" dirty="0" smtClean="0"/>
              <a:t> with the engineer for that sprint</a:t>
            </a:r>
          </a:p>
          <a:p>
            <a:r>
              <a:rPr lang="en-US" sz="1000" dirty="0" smtClean="0"/>
              <a:t>tb – number of time the task is being broken into smaller tasks</a:t>
            </a:r>
          </a:p>
          <a:p>
            <a:r>
              <a:rPr lang="en-US" sz="1000" dirty="0" smtClean="0"/>
              <a:t>tc – whether the task is completed at the end of sprint</a:t>
            </a:r>
            <a:endParaRPr lang="en-US" sz="1000" dirty="0"/>
          </a:p>
        </p:txBody>
      </p:sp>
      <p:graphicFrame>
        <p:nvGraphicFramePr>
          <p:cNvPr id="7" name="Table 6"/>
          <p:cNvGraphicFramePr>
            <a:graphicFrameLocks noGrp="1"/>
          </p:cNvGraphicFramePr>
          <p:nvPr>
            <p:extLst>
              <p:ext uri="{D42A27DB-BD31-4B8C-83A1-F6EECF244321}">
                <p14:modId xmlns:p14="http://schemas.microsoft.com/office/powerpoint/2010/main" val="1994822456"/>
              </p:ext>
            </p:extLst>
          </p:nvPr>
        </p:nvGraphicFramePr>
        <p:xfrm>
          <a:off x="838200" y="2438524"/>
          <a:ext cx="10515603" cy="2905580"/>
        </p:xfrm>
        <a:graphic>
          <a:graphicData uri="http://schemas.openxmlformats.org/drawingml/2006/table">
            <a:tbl>
              <a:tblPr firstRow="1" bandRow="1">
                <a:tableStyleId>{5C22544A-7EE6-4342-B048-85BDC9FD1C3A}</a:tableStyleId>
              </a:tblPr>
              <a:tblGrid>
                <a:gridCol w="1053230"/>
                <a:gridCol w="1045923"/>
                <a:gridCol w="1553228"/>
                <a:gridCol w="2730674"/>
                <a:gridCol w="1340285"/>
                <a:gridCol w="1421704"/>
                <a:gridCol w="1370559"/>
              </a:tblGrid>
              <a:tr h="436658">
                <a:tc>
                  <a:txBody>
                    <a:bodyPr/>
                    <a:lstStyle/>
                    <a:p>
                      <a:pPr algn="ctr"/>
                      <a:r>
                        <a:rPr lang="en-US" sz="1200" dirty="0" smtClean="0"/>
                        <a:t>Measure</a:t>
                      </a:r>
                      <a:endParaRPr lang="en-US" sz="1200" dirty="0"/>
                    </a:p>
                  </a:txBody>
                  <a:tcPr anchor="ctr"/>
                </a:tc>
                <a:tc>
                  <a:txBody>
                    <a:bodyPr/>
                    <a:lstStyle/>
                    <a:p>
                      <a:pPr algn="ctr"/>
                      <a:r>
                        <a:rPr lang="en-US" sz="1200" dirty="0" smtClean="0"/>
                        <a:t>Data Source</a:t>
                      </a:r>
                      <a:endParaRPr lang="en-US" sz="1200" dirty="0"/>
                    </a:p>
                  </a:txBody>
                  <a:tcPr anchor="ctr"/>
                </a:tc>
                <a:tc>
                  <a:txBody>
                    <a:bodyPr/>
                    <a:lstStyle/>
                    <a:p>
                      <a:pPr algn="ctr"/>
                      <a:r>
                        <a:rPr lang="en-US" sz="1200" dirty="0" smtClean="0"/>
                        <a:t>Data Type</a:t>
                      </a:r>
                      <a:endParaRPr lang="en-US" sz="1200" dirty="0"/>
                    </a:p>
                  </a:txBody>
                  <a:tcPr anchor="ctr"/>
                </a:tc>
                <a:tc>
                  <a:txBody>
                    <a:bodyPr/>
                    <a:lstStyle/>
                    <a:p>
                      <a:pPr algn="ctr"/>
                      <a:r>
                        <a:rPr lang="en-US" sz="1200" dirty="0" smtClean="0"/>
                        <a:t>How will data be collected</a:t>
                      </a:r>
                      <a:endParaRPr lang="en-US" sz="1200" dirty="0"/>
                    </a:p>
                  </a:txBody>
                  <a:tcPr anchor="ctr"/>
                </a:tc>
                <a:tc>
                  <a:txBody>
                    <a:bodyPr/>
                    <a:lstStyle/>
                    <a:p>
                      <a:pPr algn="ctr"/>
                      <a:r>
                        <a:rPr lang="en-US" sz="1200" dirty="0" smtClean="0"/>
                        <a:t>Who will collect</a:t>
                      </a:r>
                      <a:endParaRPr lang="en-US" sz="1200" dirty="0"/>
                    </a:p>
                  </a:txBody>
                  <a:tcPr anchor="ctr"/>
                </a:tc>
                <a:tc>
                  <a:txBody>
                    <a:bodyPr/>
                    <a:lstStyle/>
                    <a:p>
                      <a:pPr algn="ctr"/>
                      <a:r>
                        <a:rPr lang="en-US" sz="1200" dirty="0" smtClean="0"/>
                        <a:t>When will data be collected</a:t>
                      </a:r>
                      <a:endParaRPr lang="en-US" sz="1200" dirty="0"/>
                    </a:p>
                  </a:txBody>
                  <a:tcPr anchor="ctr"/>
                </a:tc>
                <a:tc>
                  <a:txBody>
                    <a:bodyPr/>
                    <a:lstStyle/>
                    <a:p>
                      <a:pPr algn="ctr"/>
                      <a:r>
                        <a:rPr lang="en-US" sz="1200" dirty="0" smtClean="0"/>
                        <a:t>Sample size</a:t>
                      </a:r>
                      <a:endParaRPr lang="en-US" sz="1200" dirty="0"/>
                    </a:p>
                  </a:txBody>
                  <a:tcPr anchor="ctr"/>
                </a:tc>
              </a:tr>
              <a:tr h="489676">
                <a:tc>
                  <a:txBody>
                    <a:bodyPr/>
                    <a:lstStyle/>
                    <a:p>
                      <a:r>
                        <a:rPr lang="en-US" sz="1000" baseline="0" dirty="0" smtClean="0"/>
                        <a:t>hr</a:t>
                      </a:r>
                    </a:p>
                  </a:txBody>
                  <a:tcPr anchor="ctr"/>
                </a:tc>
                <a:tc>
                  <a:txBody>
                    <a:bodyPr/>
                    <a:lstStyle/>
                    <a:p>
                      <a:r>
                        <a:rPr lang="en-US" sz="1000" dirty="0" smtClean="0"/>
                        <a:t>Excel</a:t>
                      </a:r>
                      <a:endParaRPr lang="en-US" sz="1000" dirty="0"/>
                    </a:p>
                  </a:txBody>
                  <a:tcPr anchor="ctr"/>
                </a:tc>
                <a:tc>
                  <a:txBody>
                    <a:bodyPr/>
                    <a:lstStyle/>
                    <a:p>
                      <a:r>
                        <a:rPr lang="en-US" sz="1000" dirty="0" smtClean="0"/>
                        <a:t>Numeric</a:t>
                      </a:r>
                      <a:r>
                        <a:rPr lang="en-US" sz="1000" baseline="0" dirty="0" smtClean="0"/>
                        <a:t> (continuous)</a:t>
                      </a:r>
                      <a:endParaRPr lang="en-US" sz="1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Meeting</a:t>
                      </a:r>
                      <a:r>
                        <a:rPr lang="en-US" sz="1000" baseline="0" dirty="0" smtClean="0"/>
                        <a:t> with engineers during the process</a:t>
                      </a:r>
                      <a:endParaRPr lang="en-US" sz="1000" dirty="0" smtClean="0"/>
                    </a:p>
                  </a:txBody>
                  <a:tcPr anchor="ctr"/>
                </a:tc>
                <a:tc>
                  <a:txBody>
                    <a:bodyPr/>
                    <a:lstStyle/>
                    <a:p>
                      <a:r>
                        <a:rPr lang="en-US" sz="1000" dirty="0" smtClean="0"/>
                        <a:t>me</a:t>
                      </a:r>
                      <a:endParaRPr lang="en-US" sz="1000" dirty="0"/>
                    </a:p>
                  </a:txBody>
                  <a:tcPr anchor="ctr"/>
                </a:tc>
                <a:tc>
                  <a:txBody>
                    <a:bodyPr/>
                    <a:lstStyle/>
                    <a:p>
                      <a:r>
                        <a:rPr lang="en-US" sz="1000" dirty="0" smtClean="0"/>
                        <a:t>10/15</a:t>
                      </a:r>
                      <a:r>
                        <a:rPr lang="en-US" sz="1000" baseline="0" dirty="0" smtClean="0"/>
                        <a:t> </a:t>
                      </a:r>
                      <a:r>
                        <a:rPr lang="mr-IN" sz="1000" baseline="0" dirty="0" smtClean="0"/>
                        <a:t>–</a:t>
                      </a:r>
                      <a:r>
                        <a:rPr lang="en-US" sz="1000" baseline="0" dirty="0" smtClean="0"/>
                        <a:t> 11/16</a:t>
                      </a:r>
                      <a:endParaRPr lang="en-US" sz="1000" dirty="0"/>
                    </a:p>
                  </a:txBody>
                  <a:tcPr anchor="ctr"/>
                </a:tc>
                <a:tc>
                  <a:txBody>
                    <a:bodyPr/>
                    <a:lstStyle/>
                    <a:p>
                      <a:r>
                        <a:rPr lang="en-US" sz="1000" dirty="0" smtClean="0"/>
                        <a:t>40</a:t>
                      </a:r>
                    </a:p>
                  </a:txBody>
                  <a:tcPr anchor="ctr"/>
                </a:tc>
              </a:tr>
              <a:tr h="489676">
                <a:tc>
                  <a:txBody>
                    <a:bodyPr/>
                    <a:lstStyle/>
                    <a:p>
                      <a:r>
                        <a:rPr lang="en-US" sz="1000" dirty="0" smtClean="0"/>
                        <a:t>nt</a:t>
                      </a:r>
                      <a:endParaRPr lang="en-US" sz="1000" baseline="0" dirty="0" smtClean="0"/>
                    </a:p>
                  </a:txBody>
                  <a:tcPr anchor="ctr"/>
                </a:tc>
                <a:tc>
                  <a:txBody>
                    <a:bodyPr/>
                    <a:lstStyle/>
                    <a:p>
                      <a:r>
                        <a:rPr lang="en-US" sz="1000" dirty="0" smtClean="0"/>
                        <a:t>Excel</a:t>
                      </a:r>
                      <a:endParaRPr lang="en-US" sz="1000" dirty="0"/>
                    </a:p>
                  </a:txBody>
                  <a:tcPr anchor="ctr"/>
                </a:tc>
                <a:tc>
                  <a:txBody>
                    <a:bodyPr/>
                    <a:lstStyle/>
                    <a:p>
                      <a:r>
                        <a:rPr lang="en-US" sz="1000" dirty="0" smtClean="0"/>
                        <a:t>Numeric</a:t>
                      </a:r>
                      <a:r>
                        <a:rPr lang="en-US" sz="1000" baseline="0" dirty="0" smtClean="0"/>
                        <a:t> </a:t>
                      </a:r>
                      <a:r>
                        <a:rPr lang="en-US" sz="1000" dirty="0" smtClean="0"/>
                        <a:t>(discrete)</a:t>
                      </a:r>
                      <a:endParaRPr lang="en-US" sz="1000" dirty="0"/>
                    </a:p>
                  </a:txBody>
                  <a:tcPr anchor="ctr"/>
                </a:tc>
                <a:tc>
                  <a:txBody>
                    <a:bodyPr/>
                    <a:lstStyle/>
                    <a:p>
                      <a:r>
                        <a:rPr lang="en-US" sz="1000" dirty="0" smtClean="0"/>
                        <a:t>Meeting</a:t>
                      </a:r>
                      <a:r>
                        <a:rPr lang="en-US" sz="1000" baseline="0" dirty="0" smtClean="0"/>
                        <a:t> with engineers during the process</a:t>
                      </a:r>
                      <a:endParaRPr lang="en-US" sz="1000" dirty="0"/>
                    </a:p>
                  </a:txBody>
                  <a:tcPr anchor="ctr"/>
                </a:tc>
                <a:tc>
                  <a:txBody>
                    <a:bodyPr/>
                    <a:lstStyle/>
                    <a:p>
                      <a:r>
                        <a:rPr lang="en-US" sz="1000" dirty="0" smtClean="0"/>
                        <a:t>me</a:t>
                      </a:r>
                      <a:endParaRPr lang="en-US" sz="1000" dirty="0"/>
                    </a:p>
                  </a:txBody>
                  <a:tcPr anchor="ctr"/>
                </a:tc>
                <a:tc>
                  <a:txBody>
                    <a:bodyPr/>
                    <a:lstStyle/>
                    <a:p>
                      <a:r>
                        <a:rPr lang="en-US" sz="1000" dirty="0" smtClean="0"/>
                        <a:t>10/15</a:t>
                      </a:r>
                      <a:r>
                        <a:rPr lang="en-US" sz="1000" baseline="0" dirty="0" smtClean="0"/>
                        <a:t> </a:t>
                      </a:r>
                      <a:r>
                        <a:rPr lang="mr-IN" sz="1000" baseline="0" dirty="0" smtClean="0"/>
                        <a:t>–</a:t>
                      </a:r>
                      <a:r>
                        <a:rPr lang="en-US" sz="1000" baseline="0" dirty="0" smtClean="0"/>
                        <a:t> 11/16</a:t>
                      </a:r>
                      <a:endParaRPr lang="en-US" sz="1000" dirty="0"/>
                    </a:p>
                  </a:txBody>
                  <a:tcPr anchor="ctr"/>
                </a:tc>
                <a:tc>
                  <a:txBody>
                    <a:bodyPr/>
                    <a:lstStyle/>
                    <a:p>
                      <a:r>
                        <a:rPr lang="en-US" sz="1000" dirty="0" smtClean="0"/>
                        <a:t>40</a:t>
                      </a:r>
                    </a:p>
                  </a:txBody>
                  <a:tcPr anchor="ctr"/>
                </a:tc>
              </a:tr>
              <a:tr h="489676">
                <a:tc>
                  <a:txBody>
                    <a:bodyPr/>
                    <a:lstStyle/>
                    <a:p>
                      <a:r>
                        <a:rPr lang="en-US" sz="1000" dirty="0" smtClean="0"/>
                        <a:t>tu</a:t>
                      </a:r>
                      <a:endParaRPr lang="en-US" sz="1000" dirty="0"/>
                    </a:p>
                  </a:txBody>
                  <a:tcPr anchor="ctr"/>
                </a:tc>
                <a:tc>
                  <a:txBody>
                    <a:bodyPr/>
                    <a:lstStyle/>
                    <a:p>
                      <a:r>
                        <a:rPr lang="en-US" sz="1000" dirty="0" smtClean="0"/>
                        <a:t>Excel</a:t>
                      </a:r>
                      <a:endParaRPr lang="en-US" sz="1000" dirty="0"/>
                    </a:p>
                  </a:txBody>
                  <a:tcPr anchor="ctr"/>
                </a:tc>
                <a:tc>
                  <a:txBody>
                    <a:bodyPr/>
                    <a:lstStyle/>
                    <a:p>
                      <a:r>
                        <a:rPr lang="en-US" sz="1000" dirty="0" smtClean="0"/>
                        <a:t>Numeric</a:t>
                      </a:r>
                      <a:r>
                        <a:rPr lang="en-US" sz="1000" baseline="0" dirty="0" smtClean="0"/>
                        <a:t> </a:t>
                      </a:r>
                      <a:r>
                        <a:rPr lang="en-US" sz="1000" dirty="0" smtClean="0"/>
                        <a:t>(discrete)</a:t>
                      </a:r>
                      <a:endParaRPr lang="en-US" sz="1000" dirty="0"/>
                    </a:p>
                  </a:txBody>
                  <a:tcPr anchor="ctr"/>
                </a:tc>
                <a:tc>
                  <a:txBody>
                    <a:bodyPr/>
                    <a:lstStyle/>
                    <a:p>
                      <a:r>
                        <a:rPr lang="en-US" sz="1000" dirty="0" smtClean="0"/>
                        <a:t>Meeting</a:t>
                      </a:r>
                      <a:r>
                        <a:rPr lang="en-US" sz="1000" baseline="0" dirty="0" smtClean="0"/>
                        <a:t> with engineers during the process</a:t>
                      </a:r>
                      <a:endParaRPr lang="en-US" sz="1000" dirty="0"/>
                    </a:p>
                  </a:txBody>
                  <a:tcPr anchor="ctr"/>
                </a:tc>
                <a:tc>
                  <a:txBody>
                    <a:bodyPr/>
                    <a:lstStyle/>
                    <a:p>
                      <a:r>
                        <a:rPr lang="en-US" sz="1000" dirty="0" smtClean="0"/>
                        <a:t>me</a:t>
                      </a:r>
                      <a:endParaRPr lang="en-US" sz="1000" dirty="0"/>
                    </a:p>
                  </a:txBody>
                  <a:tcPr anchor="ctr"/>
                </a:tc>
                <a:tc>
                  <a:txBody>
                    <a:bodyPr/>
                    <a:lstStyle/>
                    <a:p>
                      <a:r>
                        <a:rPr lang="en-US" sz="1000" dirty="0" smtClean="0"/>
                        <a:t>10/15</a:t>
                      </a:r>
                      <a:r>
                        <a:rPr lang="en-US" sz="1000" baseline="0" dirty="0" smtClean="0"/>
                        <a:t> </a:t>
                      </a:r>
                      <a:r>
                        <a:rPr lang="mr-IN" sz="1000" baseline="0" dirty="0" smtClean="0"/>
                        <a:t>–</a:t>
                      </a:r>
                      <a:r>
                        <a:rPr lang="en-US" sz="1000" baseline="0" dirty="0" smtClean="0"/>
                        <a:t> 11/16</a:t>
                      </a:r>
                      <a:endParaRPr lang="en-US" sz="1000" dirty="0"/>
                    </a:p>
                  </a:txBody>
                  <a:tcPr anchor="ctr"/>
                </a:tc>
                <a:tc>
                  <a:txBody>
                    <a:bodyPr/>
                    <a:lstStyle/>
                    <a:p>
                      <a:r>
                        <a:rPr lang="en-US" sz="1000" dirty="0" smtClean="0"/>
                        <a:t>40</a:t>
                      </a:r>
                    </a:p>
                  </a:txBody>
                  <a:tcPr anchor="ctr"/>
                </a:tc>
              </a:tr>
              <a:tr h="489676">
                <a:tc>
                  <a:txBody>
                    <a:bodyPr/>
                    <a:lstStyle/>
                    <a:p>
                      <a:r>
                        <a:rPr lang="en-US" sz="1000" dirty="0" smtClean="0"/>
                        <a:t>tb</a:t>
                      </a:r>
                      <a:endParaRPr lang="en-US" sz="1000" dirty="0"/>
                    </a:p>
                  </a:txBody>
                  <a:tcPr anchor="ctr"/>
                </a:tc>
                <a:tc>
                  <a:txBody>
                    <a:bodyPr/>
                    <a:lstStyle/>
                    <a:p>
                      <a:r>
                        <a:rPr lang="en-US" sz="1000" dirty="0" smtClean="0"/>
                        <a:t>Excel</a:t>
                      </a:r>
                      <a:endParaRPr lang="en-US" sz="1000" dirty="0"/>
                    </a:p>
                  </a:txBody>
                  <a:tcPr anchor="ctr"/>
                </a:tc>
                <a:tc>
                  <a:txBody>
                    <a:bodyPr/>
                    <a:lstStyle/>
                    <a:p>
                      <a:r>
                        <a:rPr lang="en-US" sz="1000" dirty="0" smtClean="0"/>
                        <a:t>Numeric</a:t>
                      </a:r>
                      <a:r>
                        <a:rPr lang="en-US" sz="1000" baseline="0" dirty="0" smtClean="0"/>
                        <a:t> </a:t>
                      </a:r>
                      <a:r>
                        <a:rPr lang="en-US" sz="1000" dirty="0" smtClean="0"/>
                        <a:t>(discrete)</a:t>
                      </a:r>
                      <a:endParaRPr lang="en-US" sz="1000" dirty="0"/>
                    </a:p>
                  </a:txBody>
                  <a:tcPr anchor="ctr"/>
                </a:tc>
                <a:tc>
                  <a:txBody>
                    <a:bodyPr/>
                    <a:lstStyle/>
                    <a:p>
                      <a:r>
                        <a:rPr lang="en-US" sz="1000" smtClean="0"/>
                        <a:t>Meeting</a:t>
                      </a:r>
                      <a:r>
                        <a:rPr lang="en-US" sz="1000" baseline="0" smtClean="0"/>
                        <a:t> with engineers during the process</a:t>
                      </a:r>
                      <a:endParaRPr lang="en-US" sz="1000" dirty="0"/>
                    </a:p>
                  </a:txBody>
                  <a:tcPr anchor="ctr"/>
                </a:tc>
                <a:tc>
                  <a:txBody>
                    <a:bodyPr/>
                    <a:lstStyle/>
                    <a:p>
                      <a:r>
                        <a:rPr lang="en-US" sz="1000" dirty="0" smtClean="0"/>
                        <a:t>me</a:t>
                      </a:r>
                      <a:endParaRPr lang="en-US" sz="1000" dirty="0"/>
                    </a:p>
                  </a:txBody>
                  <a:tcPr anchor="ctr"/>
                </a:tc>
                <a:tc>
                  <a:txBody>
                    <a:bodyPr/>
                    <a:lstStyle/>
                    <a:p>
                      <a:r>
                        <a:rPr lang="en-US" sz="1000" dirty="0" smtClean="0"/>
                        <a:t>10/15</a:t>
                      </a:r>
                      <a:r>
                        <a:rPr lang="en-US" sz="1000" baseline="0" dirty="0" smtClean="0"/>
                        <a:t> </a:t>
                      </a:r>
                      <a:r>
                        <a:rPr lang="mr-IN" sz="1000" baseline="0" dirty="0" smtClean="0"/>
                        <a:t>–</a:t>
                      </a:r>
                      <a:r>
                        <a:rPr lang="en-US" sz="1000" baseline="0" dirty="0" smtClean="0"/>
                        <a:t> 11/16</a:t>
                      </a:r>
                      <a:endParaRPr lang="en-US" sz="1000" dirty="0"/>
                    </a:p>
                  </a:txBody>
                  <a:tcPr anchor="ctr"/>
                </a:tc>
                <a:tc>
                  <a:txBody>
                    <a:bodyPr/>
                    <a:lstStyle/>
                    <a:p>
                      <a:r>
                        <a:rPr lang="en-US" sz="1000" dirty="0" smtClean="0"/>
                        <a:t>40</a:t>
                      </a:r>
                    </a:p>
                  </a:txBody>
                  <a:tcPr anchor="ctr"/>
                </a:tc>
              </a:tr>
              <a:tr h="489676">
                <a:tc>
                  <a:txBody>
                    <a:bodyPr/>
                    <a:lstStyle/>
                    <a:p>
                      <a:r>
                        <a:rPr lang="en-US" sz="1000" dirty="0" smtClean="0"/>
                        <a:t>tc</a:t>
                      </a:r>
                      <a:endParaRPr lang="en-US" sz="1000" dirty="0"/>
                    </a:p>
                  </a:txBody>
                  <a:tcPr anchor="ctr"/>
                </a:tc>
                <a:tc>
                  <a:txBody>
                    <a:bodyPr/>
                    <a:lstStyle/>
                    <a:p>
                      <a:r>
                        <a:rPr lang="en-US" sz="1000" dirty="0" smtClean="0"/>
                        <a:t>Excel</a:t>
                      </a:r>
                      <a:endParaRPr lang="en-US" sz="1000" dirty="0"/>
                    </a:p>
                  </a:txBody>
                  <a:tcPr anchor="ctr"/>
                </a:tc>
                <a:tc>
                  <a:txBody>
                    <a:bodyPr/>
                    <a:lstStyle/>
                    <a:p>
                      <a:r>
                        <a:rPr lang="en-US" sz="1000" dirty="0" smtClean="0"/>
                        <a:t>Binary (discrete)</a:t>
                      </a:r>
                      <a:endParaRPr lang="en-US" sz="1000" dirty="0"/>
                    </a:p>
                  </a:txBody>
                  <a:tcPr anchor="ctr"/>
                </a:tc>
                <a:tc>
                  <a:txBody>
                    <a:bodyPr/>
                    <a:lstStyle/>
                    <a:p>
                      <a:r>
                        <a:rPr lang="en-US" sz="1000" dirty="0" smtClean="0"/>
                        <a:t>Meeting</a:t>
                      </a:r>
                      <a:r>
                        <a:rPr lang="en-US" sz="1000" baseline="0" dirty="0" smtClean="0"/>
                        <a:t> with engineers during the process</a:t>
                      </a:r>
                      <a:endParaRPr lang="en-US" sz="1000" dirty="0"/>
                    </a:p>
                  </a:txBody>
                  <a:tcPr anchor="ctr"/>
                </a:tc>
                <a:tc>
                  <a:txBody>
                    <a:bodyPr/>
                    <a:lstStyle/>
                    <a:p>
                      <a:r>
                        <a:rPr lang="en-US" sz="1000" dirty="0" smtClean="0"/>
                        <a:t>me</a:t>
                      </a:r>
                      <a:endParaRPr lang="en-US" sz="1000" dirty="0"/>
                    </a:p>
                  </a:txBody>
                  <a:tcPr anchor="ctr"/>
                </a:tc>
                <a:tc>
                  <a:txBody>
                    <a:bodyPr/>
                    <a:lstStyle/>
                    <a:p>
                      <a:r>
                        <a:rPr lang="en-US" sz="1000" dirty="0" smtClean="0"/>
                        <a:t>10/15</a:t>
                      </a:r>
                      <a:r>
                        <a:rPr lang="en-US" sz="1000" baseline="0" dirty="0" smtClean="0"/>
                        <a:t> </a:t>
                      </a:r>
                      <a:r>
                        <a:rPr lang="mr-IN" sz="1000" baseline="0" dirty="0" smtClean="0"/>
                        <a:t>–</a:t>
                      </a:r>
                      <a:r>
                        <a:rPr lang="en-US" sz="1000" baseline="0" dirty="0" smtClean="0"/>
                        <a:t> 11/16</a:t>
                      </a:r>
                      <a:endParaRPr lang="en-US" sz="1000" dirty="0"/>
                    </a:p>
                  </a:txBody>
                  <a:tcPr anchor="ctr"/>
                </a:tc>
                <a:tc>
                  <a:txBody>
                    <a:bodyPr/>
                    <a:lstStyle/>
                    <a:p>
                      <a:r>
                        <a:rPr lang="en-US" sz="1000" dirty="0" smtClean="0"/>
                        <a:t>40</a:t>
                      </a:r>
                    </a:p>
                  </a:txBody>
                  <a:tcPr anchor="ctr"/>
                </a:tc>
              </a:tr>
            </a:tbl>
          </a:graphicData>
        </a:graphic>
      </p:graphicFrame>
    </p:spTree>
    <p:extLst>
      <p:ext uri="{BB962C8B-B14F-4D97-AF65-F5344CB8AC3E}">
        <p14:creationId xmlns:p14="http://schemas.microsoft.com/office/powerpoint/2010/main" val="1884475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rgbClr val="C00000"/>
                </a:solidFill>
              </a:rPr>
              <a:t>Sample Collection Summary</a:t>
            </a:r>
            <a:endParaRPr 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32873156"/>
              </p:ext>
            </p:extLst>
          </p:nvPr>
        </p:nvGraphicFramePr>
        <p:xfrm>
          <a:off x="838199" y="2341786"/>
          <a:ext cx="10515600" cy="259588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pPr algn="ctr" fontAlgn="b"/>
                      <a:r>
                        <a:rPr lang="sk-SK" sz="1200" b="0" i="0" u="none" strike="noStrike" dirty="0">
                          <a:solidFill>
                            <a:schemeClr val="bg1"/>
                          </a:solidFill>
                          <a:effectLst/>
                          <a:latin typeface="Calibri" charset="0"/>
                        </a:rPr>
                        <a:t> </a:t>
                      </a:r>
                    </a:p>
                  </a:txBody>
                  <a:tcPr marL="6350" marR="6350" marT="6350" marB="0" anchor="ctr"/>
                </a:tc>
                <a:tc>
                  <a:txBody>
                    <a:bodyPr/>
                    <a:lstStyle/>
                    <a:p>
                      <a:pPr algn="ctr" fontAlgn="b"/>
                      <a:r>
                        <a:rPr lang="en-US" sz="1200" b="0" i="0" u="none" strike="noStrike" dirty="0">
                          <a:solidFill>
                            <a:schemeClr val="bg1"/>
                          </a:solidFill>
                          <a:effectLst/>
                          <a:latin typeface="Calibri" charset="0"/>
                        </a:rPr>
                        <a:t>hr</a:t>
                      </a:r>
                    </a:p>
                  </a:txBody>
                  <a:tcPr marL="6350" marR="6350" marT="6350" marB="0" anchor="ctr"/>
                </a:tc>
                <a:tc>
                  <a:txBody>
                    <a:bodyPr/>
                    <a:lstStyle/>
                    <a:p>
                      <a:pPr algn="ctr" fontAlgn="b"/>
                      <a:r>
                        <a:rPr lang="en-US" sz="1200" b="0" i="0" u="none" strike="noStrike" dirty="0">
                          <a:solidFill>
                            <a:schemeClr val="bg1"/>
                          </a:solidFill>
                          <a:effectLst/>
                          <a:latin typeface="Calibri" charset="0"/>
                        </a:rPr>
                        <a:t>nt</a:t>
                      </a:r>
                    </a:p>
                  </a:txBody>
                  <a:tcPr marL="6350" marR="6350" marT="6350" marB="0" anchor="ctr"/>
                </a:tc>
                <a:tc>
                  <a:txBody>
                    <a:bodyPr/>
                    <a:lstStyle/>
                    <a:p>
                      <a:pPr algn="ctr" fontAlgn="b"/>
                      <a:r>
                        <a:rPr lang="en-US" sz="1200" b="0" i="0" u="none" strike="noStrike" dirty="0">
                          <a:solidFill>
                            <a:schemeClr val="bg1"/>
                          </a:solidFill>
                          <a:effectLst/>
                          <a:latin typeface="Calibri" charset="0"/>
                        </a:rPr>
                        <a:t>tu</a:t>
                      </a:r>
                    </a:p>
                  </a:txBody>
                  <a:tcPr marL="6350" marR="6350" marT="6350" marB="0" anchor="ctr"/>
                </a:tc>
                <a:tc>
                  <a:txBody>
                    <a:bodyPr/>
                    <a:lstStyle/>
                    <a:p>
                      <a:pPr algn="ctr" fontAlgn="b"/>
                      <a:r>
                        <a:rPr lang="en-US" sz="1200" b="0" i="0" u="none" strike="noStrike" dirty="0">
                          <a:solidFill>
                            <a:schemeClr val="bg1"/>
                          </a:solidFill>
                          <a:effectLst/>
                          <a:latin typeface="Calibri" charset="0"/>
                        </a:rPr>
                        <a:t>tb</a:t>
                      </a:r>
                    </a:p>
                  </a:txBody>
                  <a:tcPr marL="6350" marR="6350" marT="6350" marB="0" anchor="ctr"/>
                </a:tc>
                <a:tc>
                  <a:txBody>
                    <a:bodyPr/>
                    <a:lstStyle/>
                    <a:p>
                      <a:pPr algn="ctr" fontAlgn="b"/>
                      <a:r>
                        <a:rPr lang="en-US" sz="1200" b="0" i="0" u="none" strike="noStrike" dirty="0">
                          <a:solidFill>
                            <a:schemeClr val="bg1"/>
                          </a:solidFill>
                          <a:effectLst/>
                          <a:latin typeface="Calibri" charset="0"/>
                        </a:rPr>
                        <a:t>tc</a:t>
                      </a:r>
                    </a:p>
                  </a:txBody>
                  <a:tcPr marL="6350" marR="6350" marT="6350" marB="0" anchor="ctr"/>
                </a:tc>
              </a:tr>
              <a:tr h="370840">
                <a:tc>
                  <a:txBody>
                    <a:bodyPr/>
                    <a:lstStyle/>
                    <a:p>
                      <a:pPr algn="ctr" fontAlgn="b"/>
                      <a:r>
                        <a:rPr lang="en-US" sz="1200" b="0" i="0" u="none" strike="noStrike" dirty="0">
                          <a:solidFill>
                            <a:schemeClr val="tx1"/>
                          </a:solidFill>
                          <a:effectLst/>
                          <a:latin typeface="Calibri" charset="0"/>
                        </a:rPr>
                        <a:t>mean</a:t>
                      </a:r>
                    </a:p>
                  </a:txBody>
                  <a:tcPr marL="6350" marR="6350" marT="6350" marB="0" anchor="ctr"/>
                </a:tc>
                <a:tc>
                  <a:txBody>
                    <a:bodyPr/>
                    <a:lstStyle/>
                    <a:p>
                      <a:pPr algn="ctr" fontAlgn="b"/>
                      <a:r>
                        <a:rPr lang="nb-NO" sz="1200" b="0" i="0" u="none" strike="noStrike" dirty="0">
                          <a:solidFill>
                            <a:srgbClr val="000000"/>
                          </a:solidFill>
                          <a:effectLst/>
                          <a:latin typeface="Calibri" charset="0"/>
                        </a:rPr>
                        <a:t>7.1</a:t>
                      </a:r>
                    </a:p>
                  </a:txBody>
                  <a:tcPr marL="6350" marR="6350" marT="6350" marB="0" anchor="ctr"/>
                </a:tc>
                <a:tc>
                  <a:txBody>
                    <a:bodyPr/>
                    <a:lstStyle/>
                    <a:p>
                      <a:pPr algn="ctr" fontAlgn="b"/>
                      <a:r>
                        <a:rPr lang="hr-HR" sz="1200" b="0" i="0" u="none" strike="noStrike" dirty="0">
                          <a:solidFill>
                            <a:srgbClr val="000000"/>
                          </a:solidFill>
                          <a:effectLst/>
                          <a:latin typeface="Calibri" charset="0"/>
                        </a:rPr>
                        <a:t>4.9</a:t>
                      </a:r>
                    </a:p>
                  </a:txBody>
                  <a:tcPr marL="6350" marR="6350" marT="6350" marB="0" anchor="ctr"/>
                </a:tc>
                <a:tc>
                  <a:txBody>
                    <a:bodyPr/>
                    <a:lstStyle/>
                    <a:p>
                      <a:pPr algn="ctr" fontAlgn="b"/>
                      <a:r>
                        <a:rPr lang="nb-NO" sz="1200" b="0" i="0" u="none" strike="noStrike">
                          <a:solidFill>
                            <a:srgbClr val="000000"/>
                          </a:solidFill>
                          <a:effectLst/>
                          <a:latin typeface="Calibri" charset="0"/>
                        </a:rPr>
                        <a:t>0.8</a:t>
                      </a:r>
                    </a:p>
                  </a:txBody>
                  <a:tcPr marL="6350" marR="6350" marT="6350" marB="0" anchor="ctr"/>
                </a:tc>
                <a:tc>
                  <a:txBody>
                    <a:bodyPr/>
                    <a:lstStyle/>
                    <a:p>
                      <a:pPr algn="ctr" fontAlgn="b"/>
                      <a:r>
                        <a:rPr lang="nb-NO" sz="1200" b="0" i="0" u="none" strike="noStrike">
                          <a:solidFill>
                            <a:srgbClr val="000000"/>
                          </a:solidFill>
                          <a:effectLst/>
                          <a:latin typeface="Calibri" charset="0"/>
                        </a:rPr>
                        <a:t>0.4</a:t>
                      </a:r>
                    </a:p>
                  </a:txBody>
                  <a:tcPr marL="6350" marR="6350" marT="6350" marB="0" anchor="ctr"/>
                </a:tc>
                <a:tc>
                  <a:txBody>
                    <a:bodyPr/>
                    <a:lstStyle/>
                    <a:p>
                      <a:pPr algn="ctr" fontAlgn="b"/>
                      <a:r>
                        <a:rPr lang="nb-NO" sz="1200" b="0" i="0" u="none" strike="noStrike">
                          <a:solidFill>
                            <a:srgbClr val="000000"/>
                          </a:solidFill>
                          <a:effectLst/>
                          <a:latin typeface="Calibri" charset="0"/>
                        </a:rPr>
                        <a:t>0.6</a:t>
                      </a:r>
                    </a:p>
                  </a:txBody>
                  <a:tcPr marL="6350" marR="6350" marT="6350" marB="0" anchor="ctr"/>
                </a:tc>
              </a:tr>
              <a:tr h="370840">
                <a:tc>
                  <a:txBody>
                    <a:bodyPr/>
                    <a:lstStyle/>
                    <a:p>
                      <a:pPr algn="ctr" fontAlgn="b"/>
                      <a:r>
                        <a:rPr lang="en-US" sz="1200" b="0" i="0" u="none" strike="noStrike" dirty="0">
                          <a:solidFill>
                            <a:schemeClr val="tx1"/>
                          </a:solidFill>
                          <a:effectLst/>
                          <a:latin typeface="Calibri" charset="0"/>
                        </a:rPr>
                        <a:t>median</a:t>
                      </a:r>
                    </a:p>
                  </a:txBody>
                  <a:tcPr marL="6350" marR="6350" marT="6350" marB="0" anchor="ctr"/>
                </a:tc>
                <a:tc>
                  <a:txBody>
                    <a:bodyPr/>
                    <a:lstStyle/>
                    <a:p>
                      <a:pPr algn="ctr" fontAlgn="b"/>
                      <a:r>
                        <a:rPr lang="en-US" sz="1200" b="0" i="0" u="none" strike="noStrike">
                          <a:solidFill>
                            <a:srgbClr val="000000"/>
                          </a:solidFill>
                          <a:effectLst/>
                          <a:latin typeface="Calibri" charset="0"/>
                        </a:rPr>
                        <a:t>8</a:t>
                      </a:r>
                    </a:p>
                  </a:txBody>
                  <a:tcPr marL="6350" marR="6350" marT="6350" marB="0" anchor="ctr"/>
                </a:tc>
                <a:tc>
                  <a:txBody>
                    <a:bodyPr/>
                    <a:lstStyle/>
                    <a:p>
                      <a:pPr algn="ctr" fontAlgn="b"/>
                      <a:r>
                        <a:rPr lang="en-US" sz="1200" b="0" i="0" u="none" strike="noStrike" dirty="0">
                          <a:solidFill>
                            <a:srgbClr val="000000"/>
                          </a:solidFill>
                          <a:effectLst/>
                          <a:latin typeface="Calibri" charset="0"/>
                        </a:rPr>
                        <a:t>5</a:t>
                      </a:r>
                    </a:p>
                  </a:txBody>
                  <a:tcPr marL="6350" marR="6350" marT="6350" marB="0" anchor="ctr"/>
                </a:tc>
                <a:tc>
                  <a:txBody>
                    <a:bodyPr/>
                    <a:lstStyle/>
                    <a:p>
                      <a:pPr algn="ctr" fontAlgn="b"/>
                      <a:r>
                        <a:rPr lang="en-US" sz="1200" b="0" i="0" u="none" strike="noStrike">
                          <a:solidFill>
                            <a:srgbClr val="000000"/>
                          </a:solidFill>
                          <a:effectLst/>
                          <a:latin typeface="Calibri" charset="0"/>
                        </a:rPr>
                        <a:t>1</a:t>
                      </a:r>
                    </a:p>
                  </a:txBody>
                  <a:tcPr marL="6350" marR="6350" marT="6350" marB="0" anchor="ctr"/>
                </a:tc>
                <a:tc>
                  <a:txBody>
                    <a:bodyPr/>
                    <a:lstStyle/>
                    <a:p>
                      <a:pPr algn="ctr" fontAlgn="b"/>
                      <a:r>
                        <a:rPr lang="en-US" sz="1200" b="0" i="0" u="none" strike="noStrike">
                          <a:solidFill>
                            <a:srgbClr val="000000"/>
                          </a:solidFill>
                          <a:effectLst/>
                          <a:latin typeface="Calibri" charset="0"/>
                        </a:rPr>
                        <a:t>0</a:t>
                      </a:r>
                    </a:p>
                  </a:txBody>
                  <a:tcPr marL="6350" marR="6350" marT="6350" marB="0" anchor="ctr"/>
                </a:tc>
                <a:tc>
                  <a:txBody>
                    <a:bodyPr/>
                    <a:lstStyle/>
                    <a:p>
                      <a:pPr algn="ctr" fontAlgn="b"/>
                      <a:r>
                        <a:rPr lang="en-US" sz="1200" b="0" i="0" u="none" strike="noStrike">
                          <a:solidFill>
                            <a:srgbClr val="000000"/>
                          </a:solidFill>
                          <a:effectLst/>
                          <a:latin typeface="Calibri" charset="0"/>
                        </a:rPr>
                        <a:t>1</a:t>
                      </a:r>
                    </a:p>
                  </a:txBody>
                  <a:tcPr marL="6350" marR="6350" marT="6350" marB="0" anchor="ctr"/>
                </a:tc>
              </a:tr>
              <a:tr h="370840">
                <a:tc>
                  <a:txBody>
                    <a:bodyPr/>
                    <a:lstStyle/>
                    <a:p>
                      <a:pPr algn="ctr" fontAlgn="b"/>
                      <a:r>
                        <a:rPr lang="en-US" sz="1200" b="0" i="0" u="none" strike="noStrike" dirty="0">
                          <a:solidFill>
                            <a:schemeClr val="tx1"/>
                          </a:solidFill>
                          <a:effectLst/>
                          <a:latin typeface="Calibri" charset="0"/>
                        </a:rPr>
                        <a:t>mode</a:t>
                      </a:r>
                    </a:p>
                  </a:txBody>
                  <a:tcPr marL="6350" marR="6350" marT="6350" marB="0" anchor="ctr"/>
                </a:tc>
                <a:tc>
                  <a:txBody>
                    <a:bodyPr/>
                    <a:lstStyle/>
                    <a:p>
                      <a:pPr algn="ctr" fontAlgn="b"/>
                      <a:r>
                        <a:rPr lang="en-US" sz="1200" b="0" i="0" u="none" strike="noStrike">
                          <a:solidFill>
                            <a:srgbClr val="000000"/>
                          </a:solidFill>
                          <a:effectLst/>
                          <a:latin typeface="Calibri" charset="0"/>
                        </a:rPr>
                        <a:t>4</a:t>
                      </a:r>
                    </a:p>
                  </a:txBody>
                  <a:tcPr marL="6350" marR="6350" marT="6350" marB="0" anchor="ctr"/>
                </a:tc>
                <a:tc>
                  <a:txBody>
                    <a:bodyPr/>
                    <a:lstStyle/>
                    <a:p>
                      <a:pPr algn="ctr" fontAlgn="b"/>
                      <a:r>
                        <a:rPr lang="en-US" sz="1200" b="0" i="0" u="none" strike="noStrike" dirty="0">
                          <a:solidFill>
                            <a:srgbClr val="000000"/>
                          </a:solidFill>
                          <a:effectLst/>
                          <a:latin typeface="Calibri" charset="0"/>
                        </a:rPr>
                        <a:t>6</a:t>
                      </a:r>
                    </a:p>
                  </a:txBody>
                  <a:tcPr marL="6350" marR="6350" marT="6350" marB="0" anchor="ctr"/>
                </a:tc>
                <a:tc>
                  <a:txBody>
                    <a:bodyPr/>
                    <a:lstStyle/>
                    <a:p>
                      <a:pPr algn="ctr" fontAlgn="b"/>
                      <a:r>
                        <a:rPr lang="en-US" sz="1200" b="0" i="0" u="none" strike="noStrike" dirty="0">
                          <a:solidFill>
                            <a:srgbClr val="000000"/>
                          </a:solidFill>
                          <a:effectLst/>
                          <a:latin typeface="Calibri" charset="0"/>
                        </a:rPr>
                        <a:t>0</a:t>
                      </a:r>
                    </a:p>
                  </a:txBody>
                  <a:tcPr marL="6350" marR="6350" marT="6350" marB="0" anchor="ctr"/>
                </a:tc>
                <a:tc>
                  <a:txBody>
                    <a:bodyPr/>
                    <a:lstStyle/>
                    <a:p>
                      <a:pPr algn="ctr" fontAlgn="b"/>
                      <a:r>
                        <a:rPr lang="en-US" sz="1200" b="0" i="0" u="none" strike="noStrike">
                          <a:solidFill>
                            <a:srgbClr val="000000"/>
                          </a:solidFill>
                          <a:effectLst/>
                          <a:latin typeface="Calibri" charset="0"/>
                        </a:rPr>
                        <a:t>0</a:t>
                      </a:r>
                    </a:p>
                  </a:txBody>
                  <a:tcPr marL="6350" marR="6350" marT="6350" marB="0" anchor="ctr"/>
                </a:tc>
                <a:tc>
                  <a:txBody>
                    <a:bodyPr/>
                    <a:lstStyle/>
                    <a:p>
                      <a:pPr algn="ctr" fontAlgn="b"/>
                      <a:r>
                        <a:rPr lang="en-US" sz="1200" b="0" i="0" u="none" strike="noStrike">
                          <a:solidFill>
                            <a:srgbClr val="000000"/>
                          </a:solidFill>
                          <a:effectLst/>
                          <a:latin typeface="Calibri" charset="0"/>
                        </a:rPr>
                        <a:t>1</a:t>
                      </a:r>
                    </a:p>
                  </a:txBody>
                  <a:tcPr marL="6350" marR="6350" marT="6350" marB="0" anchor="ctr"/>
                </a:tc>
              </a:tr>
              <a:tr h="370840">
                <a:tc>
                  <a:txBody>
                    <a:bodyPr/>
                    <a:lstStyle/>
                    <a:p>
                      <a:pPr algn="ctr" fontAlgn="b"/>
                      <a:r>
                        <a:rPr lang="en-US" sz="1200" b="0" i="0" u="none" strike="noStrike" dirty="0">
                          <a:solidFill>
                            <a:schemeClr val="tx1"/>
                          </a:solidFill>
                          <a:effectLst/>
                          <a:latin typeface="Calibri" charset="0"/>
                        </a:rPr>
                        <a:t>range</a:t>
                      </a:r>
                    </a:p>
                  </a:txBody>
                  <a:tcPr marL="6350" marR="6350" marT="6350" marB="0" anchor="ctr"/>
                </a:tc>
                <a:tc>
                  <a:txBody>
                    <a:bodyPr/>
                    <a:lstStyle/>
                    <a:p>
                      <a:pPr algn="ctr" fontAlgn="b"/>
                      <a:r>
                        <a:rPr lang="is-IS" sz="1200" b="0" i="0" u="none" strike="noStrike">
                          <a:solidFill>
                            <a:srgbClr val="000000"/>
                          </a:solidFill>
                          <a:effectLst/>
                          <a:latin typeface="Calibri" charset="0"/>
                        </a:rPr>
                        <a:t>12</a:t>
                      </a:r>
                    </a:p>
                  </a:txBody>
                  <a:tcPr marL="6350" marR="6350" marT="6350" marB="0" anchor="ctr"/>
                </a:tc>
                <a:tc>
                  <a:txBody>
                    <a:bodyPr/>
                    <a:lstStyle/>
                    <a:p>
                      <a:pPr algn="ctr" fontAlgn="b"/>
                      <a:r>
                        <a:rPr lang="en-US" sz="1200" b="0" i="0" u="none" strike="noStrike">
                          <a:solidFill>
                            <a:srgbClr val="000000"/>
                          </a:solidFill>
                          <a:effectLst/>
                          <a:latin typeface="Calibri" charset="0"/>
                        </a:rPr>
                        <a:t>4</a:t>
                      </a:r>
                    </a:p>
                  </a:txBody>
                  <a:tcPr marL="6350" marR="6350" marT="6350" marB="0" anchor="ctr"/>
                </a:tc>
                <a:tc>
                  <a:txBody>
                    <a:bodyPr/>
                    <a:lstStyle/>
                    <a:p>
                      <a:pPr algn="ctr" fontAlgn="b"/>
                      <a:r>
                        <a:rPr lang="is-IS" sz="1200" b="0" i="0" u="none" strike="noStrike" dirty="0">
                          <a:solidFill>
                            <a:srgbClr val="000000"/>
                          </a:solidFill>
                          <a:effectLst/>
                          <a:latin typeface="Calibri" charset="0"/>
                        </a:rPr>
                        <a:t>2</a:t>
                      </a:r>
                    </a:p>
                  </a:txBody>
                  <a:tcPr marL="6350" marR="6350" marT="6350" marB="0" anchor="ctr"/>
                </a:tc>
                <a:tc>
                  <a:txBody>
                    <a:bodyPr/>
                    <a:lstStyle/>
                    <a:p>
                      <a:pPr algn="ctr" fontAlgn="b"/>
                      <a:r>
                        <a:rPr lang="en-US" sz="1200" b="0" i="0" u="none" strike="noStrike" dirty="0">
                          <a:solidFill>
                            <a:srgbClr val="000000"/>
                          </a:solidFill>
                          <a:effectLst/>
                          <a:latin typeface="Calibri" charset="0"/>
                        </a:rPr>
                        <a:t>8</a:t>
                      </a:r>
                    </a:p>
                  </a:txBody>
                  <a:tcPr marL="6350" marR="6350" marT="6350" marB="0" anchor="ctr"/>
                </a:tc>
                <a:tc>
                  <a:txBody>
                    <a:bodyPr/>
                    <a:lstStyle/>
                    <a:p>
                      <a:pPr algn="ctr" fontAlgn="b"/>
                      <a:r>
                        <a:rPr lang="en-US" sz="1200" b="0" i="0" u="none" strike="noStrike">
                          <a:solidFill>
                            <a:srgbClr val="000000"/>
                          </a:solidFill>
                          <a:effectLst/>
                          <a:latin typeface="Calibri" charset="0"/>
                        </a:rPr>
                        <a:t>1</a:t>
                      </a:r>
                    </a:p>
                  </a:txBody>
                  <a:tcPr marL="6350" marR="6350" marT="6350" marB="0" anchor="ctr"/>
                </a:tc>
              </a:tr>
              <a:tr h="370840">
                <a:tc>
                  <a:txBody>
                    <a:bodyPr/>
                    <a:lstStyle/>
                    <a:p>
                      <a:pPr algn="ctr" fontAlgn="b"/>
                      <a:r>
                        <a:rPr lang="en-US" sz="1200" b="0" i="0" u="none" strike="noStrike" dirty="0" err="1">
                          <a:solidFill>
                            <a:schemeClr val="tx1"/>
                          </a:solidFill>
                          <a:effectLst/>
                          <a:latin typeface="Calibri" charset="0"/>
                        </a:rPr>
                        <a:t>sd</a:t>
                      </a:r>
                      <a:endParaRPr lang="en-US" sz="1200" b="0" i="0" u="none" strike="noStrike" dirty="0">
                        <a:solidFill>
                          <a:schemeClr val="tx1"/>
                        </a:solidFill>
                        <a:effectLst/>
                        <a:latin typeface="Calibri" charset="0"/>
                      </a:endParaRPr>
                    </a:p>
                  </a:txBody>
                  <a:tcPr marL="6350" marR="6350" marT="6350" marB="0" anchor="ctr"/>
                </a:tc>
                <a:tc>
                  <a:txBody>
                    <a:bodyPr/>
                    <a:lstStyle/>
                    <a:p>
                      <a:pPr algn="ctr" fontAlgn="b"/>
                      <a:r>
                        <a:rPr lang="hr-HR" sz="1200" b="0" i="0" u="none" strike="noStrike" dirty="0">
                          <a:solidFill>
                            <a:srgbClr val="000000"/>
                          </a:solidFill>
                          <a:effectLst/>
                          <a:latin typeface="Calibri" charset="0"/>
                        </a:rPr>
                        <a:t>3.33</a:t>
                      </a:r>
                    </a:p>
                  </a:txBody>
                  <a:tcPr marL="6350" marR="6350" marT="6350" marB="0" anchor="ctr"/>
                </a:tc>
                <a:tc>
                  <a:txBody>
                    <a:bodyPr/>
                    <a:lstStyle/>
                    <a:p>
                      <a:pPr algn="ctr" fontAlgn="b"/>
                      <a:r>
                        <a:rPr lang="nb-NO" sz="1200" b="0" i="0" u="none" strike="noStrike">
                          <a:solidFill>
                            <a:srgbClr val="000000"/>
                          </a:solidFill>
                          <a:effectLst/>
                          <a:latin typeface="Calibri" charset="0"/>
                        </a:rPr>
                        <a:t>1.28</a:t>
                      </a:r>
                    </a:p>
                  </a:txBody>
                  <a:tcPr marL="6350" marR="6350" marT="6350" marB="0" anchor="ctr"/>
                </a:tc>
                <a:tc>
                  <a:txBody>
                    <a:bodyPr/>
                    <a:lstStyle/>
                    <a:p>
                      <a:pPr algn="ctr" fontAlgn="b"/>
                      <a:r>
                        <a:rPr lang="fi-FI" sz="1200" b="0" i="0" u="none" strike="noStrike" dirty="0">
                          <a:solidFill>
                            <a:srgbClr val="000000"/>
                          </a:solidFill>
                          <a:effectLst/>
                          <a:latin typeface="Calibri" charset="0"/>
                        </a:rPr>
                        <a:t>0.79</a:t>
                      </a:r>
                    </a:p>
                  </a:txBody>
                  <a:tcPr marL="6350" marR="6350" marT="6350" marB="0" anchor="ctr"/>
                </a:tc>
                <a:tc>
                  <a:txBody>
                    <a:bodyPr/>
                    <a:lstStyle/>
                    <a:p>
                      <a:pPr algn="ctr" fontAlgn="b"/>
                      <a:r>
                        <a:rPr lang="nb-NO" sz="1200" b="0" i="0" u="none" strike="noStrike" dirty="0">
                          <a:solidFill>
                            <a:srgbClr val="000000"/>
                          </a:solidFill>
                          <a:effectLst/>
                          <a:latin typeface="Calibri" charset="0"/>
                        </a:rPr>
                        <a:t>1.30</a:t>
                      </a:r>
                    </a:p>
                  </a:txBody>
                  <a:tcPr marL="6350" marR="6350" marT="6350" marB="0" anchor="ctr"/>
                </a:tc>
                <a:tc>
                  <a:txBody>
                    <a:bodyPr/>
                    <a:lstStyle/>
                    <a:p>
                      <a:pPr algn="ctr" fontAlgn="b"/>
                      <a:r>
                        <a:rPr lang="nb-NO" sz="1200" b="0" i="0" u="none" strike="noStrike" dirty="0">
                          <a:solidFill>
                            <a:srgbClr val="000000"/>
                          </a:solidFill>
                          <a:effectLst/>
                          <a:latin typeface="Calibri" charset="0"/>
                        </a:rPr>
                        <a:t>0.50</a:t>
                      </a:r>
                    </a:p>
                  </a:txBody>
                  <a:tcPr marL="6350" marR="6350" marT="6350" marB="0" anchor="ctr"/>
                </a:tc>
              </a:tr>
              <a:tr h="370840">
                <a:tc>
                  <a:txBody>
                    <a:bodyPr/>
                    <a:lstStyle/>
                    <a:p>
                      <a:pPr algn="ctr" fontAlgn="b"/>
                      <a:r>
                        <a:rPr lang="en-US" sz="1200" b="0" i="0" u="none" strike="noStrike" dirty="0">
                          <a:solidFill>
                            <a:schemeClr val="tx1"/>
                          </a:solidFill>
                          <a:effectLst/>
                          <a:latin typeface="Calibri" charset="0"/>
                        </a:rPr>
                        <a:t>variance</a:t>
                      </a:r>
                    </a:p>
                  </a:txBody>
                  <a:tcPr marL="6350" marR="6350" marT="6350" marB="0" anchor="ctr"/>
                </a:tc>
                <a:tc>
                  <a:txBody>
                    <a:bodyPr/>
                    <a:lstStyle/>
                    <a:p>
                      <a:pPr algn="ctr" fontAlgn="b"/>
                      <a:r>
                        <a:rPr lang="hr-HR" sz="1200" b="0" i="0" u="none" strike="noStrike" dirty="0">
                          <a:solidFill>
                            <a:srgbClr val="000000"/>
                          </a:solidFill>
                          <a:effectLst/>
                          <a:latin typeface="Calibri" charset="0"/>
                        </a:rPr>
                        <a:t>11.07</a:t>
                      </a:r>
                    </a:p>
                  </a:txBody>
                  <a:tcPr marL="6350" marR="6350" marT="6350" marB="0" anchor="ctr"/>
                </a:tc>
                <a:tc>
                  <a:txBody>
                    <a:bodyPr/>
                    <a:lstStyle/>
                    <a:p>
                      <a:pPr algn="ctr" fontAlgn="b"/>
                      <a:r>
                        <a:rPr lang="nb-NO" sz="1200" b="0" i="0" u="none" strike="noStrike">
                          <a:solidFill>
                            <a:srgbClr val="000000"/>
                          </a:solidFill>
                          <a:effectLst/>
                          <a:latin typeface="Calibri" charset="0"/>
                        </a:rPr>
                        <a:t>1.63</a:t>
                      </a:r>
                    </a:p>
                  </a:txBody>
                  <a:tcPr marL="6350" marR="6350" marT="6350" marB="0" anchor="ctr"/>
                </a:tc>
                <a:tc>
                  <a:txBody>
                    <a:bodyPr/>
                    <a:lstStyle/>
                    <a:p>
                      <a:pPr algn="ctr" fontAlgn="b"/>
                      <a:r>
                        <a:rPr lang="nb-NO" sz="1200" b="0" i="0" u="none" strike="noStrike">
                          <a:solidFill>
                            <a:srgbClr val="000000"/>
                          </a:solidFill>
                          <a:effectLst/>
                          <a:latin typeface="Calibri" charset="0"/>
                        </a:rPr>
                        <a:t>0.63</a:t>
                      </a:r>
                    </a:p>
                  </a:txBody>
                  <a:tcPr marL="6350" marR="6350" marT="6350" marB="0" anchor="ctr"/>
                </a:tc>
                <a:tc>
                  <a:txBody>
                    <a:bodyPr/>
                    <a:lstStyle/>
                    <a:p>
                      <a:pPr algn="ctr" fontAlgn="b"/>
                      <a:r>
                        <a:rPr lang="nb-NO" sz="1200" b="0" i="0" u="none" strike="noStrike">
                          <a:solidFill>
                            <a:srgbClr val="000000"/>
                          </a:solidFill>
                          <a:effectLst/>
                          <a:latin typeface="Calibri" charset="0"/>
                        </a:rPr>
                        <a:t>1.68</a:t>
                      </a:r>
                    </a:p>
                  </a:txBody>
                  <a:tcPr marL="6350" marR="6350" marT="6350" marB="0" anchor="ctr"/>
                </a:tc>
                <a:tc>
                  <a:txBody>
                    <a:bodyPr/>
                    <a:lstStyle/>
                    <a:p>
                      <a:pPr algn="ctr" fontAlgn="b"/>
                      <a:r>
                        <a:rPr lang="nb-NO" sz="1200" b="0" i="0" u="none" strike="noStrike" dirty="0">
                          <a:solidFill>
                            <a:srgbClr val="000000"/>
                          </a:solidFill>
                          <a:effectLst/>
                          <a:latin typeface="Calibri" charset="0"/>
                        </a:rPr>
                        <a:t>0.25</a:t>
                      </a:r>
                    </a:p>
                  </a:txBody>
                  <a:tcPr marL="6350" marR="6350" marT="6350" marB="0" anchor="ctr"/>
                </a:tc>
              </a:tr>
            </a:tbl>
          </a:graphicData>
        </a:graphic>
      </p:graphicFrame>
      <p:sp>
        <p:nvSpPr>
          <p:cNvPr id="5" name="TextBox 4"/>
          <p:cNvSpPr txBox="1"/>
          <p:nvPr/>
        </p:nvSpPr>
        <p:spPr>
          <a:xfrm>
            <a:off x="838199" y="5233379"/>
            <a:ext cx="4217377" cy="1015663"/>
          </a:xfrm>
          <a:prstGeom prst="rect">
            <a:avLst/>
          </a:prstGeom>
          <a:noFill/>
        </p:spPr>
        <p:txBody>
          <a:bodyPr wrap="square" rtlCol="0">
            <a:spAutoFit/>
          </a:bodyPr>
          <a:lstStyle/>
          <a:p>
            <a:r>
              <a:rPr lang="en-US" sz="1000" dirty="0" smtClean="0">
                <a:solidFill>
                  <a:schemeClr val="accent1">
                    <a:lumMod val="75000"/>
                  </a:schemeClr>
                </a:solidFill>
              </a:rPr>
              <a:t>Reference</a:t>
            </a:r>
          </a:p>
          <a:p>
            <a:r>
              <a:rPr lang="en-US" sz="1000" dirty="0" smtClean="0"/>
              <a:t>hr </a:t>
            </a:r>
            <a:r>
              <a:rPr lang="mr-IN" sz="1000" dirty="0" smtClean="0"/>
              <a:t>–</a:t>
            </a:r>
            <a:r>
              <a:rPr lang="en-US" sz="1000" dirty="0" smtClean="0"/>
              <a:t> estimated hours on the task</a:t>
            </a:r>
          </a:p>
          <a:p>
            <a:r>
              <a:rPr lang="en-US" sz="1000" dirty="0" smtClean="0"/>
              <a:t>nt – number of task the engineer is assigned for that sprint</a:t>
            </a:r>
          </a:p>
          <a:p>
            <a:r>
              <a:rPr lang="en-US" sz="1000" dirty="0" smtClean="0"/>
              <a:t>tu – number of </a:t>
            </a:r>
            <a:r>
              <a:rPr lang="en-US" sz="1000" dirty="0" err="1" smtClean="0"/>
              <a:t>tagups</a:t>
            </a:r>
            <a:r>
              <a:rPr lang="en-US" sz="1000" dirty="0" smtClean="0"/>
              <a:t> with the engineer for that sprint</a:t>
            </a:r>
          </a:p>
          <a:p>
            <a:r>
              <a:rPr lang="en-US" sz="1000" dirty="0" smtClean="0"/>
              <a:t>tb – number of time the task is being broken into smaller tasks</a:t>
            </a:r>
          </a:p>
          <a:p>
            <a:r>
              <a:rPr lang="en-US" sz="1000" dirty="0" smtClean="0"/>
              <a:t>tc – whether the task is completed at the end of sprint</a:t>
            </a:r>
            <a:endParaRPr lang="en-US" sz="1000" dirty="0"/>
          </a:p>
        </p:txBody>
      </p:sp>
      <p:sp>
        <p:nvSpPr>
          <p:cNvPr id="6" name="Content Placeholder 2"/>
          <p:cNvSpPr>
            <a:spLocks noGrp="1"/>
          </p:cNvSpPr>
          <p:nvPr>
            <p:ph idx="1"/>
          </p:nvPr>
        </p:nvSpPr>
        <p:spPr>
          <a:xfrm>
            <a:off x="838200" y="1825626"/>
            <a:ext cx="10515600" cy="477960"/>
          </a:xfrm>
        </p:spPr>
        <p:txBody>
          <a:bodyPr>
            <a:normAutofit/>
          </a:bodyPr>
          <a:lstStyle/>
          <a:p>
            <a:pPr marL="0" indent="0">
              <a:buNone/>
            </a:pPr>
            <a:r>
              <a:rPr lang="en-US" dirty="0" smtClean="0">
                <a:solidFill>
                  <a:schemeClr val="accent1">
                    <a:lumMod val="75000"/>
                  </a:schemeClr>
                </a:solidFill>
              </a:rPr>
              <a:t>Summary of the data collected</a:t>
            </a:r>
            <a:endParaRPr lang="en-US" dirty="0" smtClean="0"/>
          </a:p>
        </p:txBody>
      </p:sp>
    </p:spTree>
    <p:extLst>
      <p:ext uri="{BB962C8B-B14F-4D97-AF65-F5344CB8AC3E}">
        <p14:creationId xmlns:p14="http://schemas.microsoft.com/office/powerpoint/2010/main" val="195300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SQL Calculation</a:t>
            </a:r>
            <a:endParaRPr lang="en-US" b="1" dirty="0">
              <a:solidFill>
                <a:srgbClr val="C00000"/>
              </a:solidFill>
            </a:endParaRPr>
          </a:p>
        </p:txBody>
      </p:sp>
      <p:sp>
        <p:nvSpPr>
          <p:cNvPr id="5" name="TextBox 4"/>
          <p:cNvSpPr txBox="1"/>
          <p:nvPr/>
        </p:nvSpPr>
        <p:spPr>
          <a:xfrm>
            <a:off x="8281791" y="2812697"/>
            <a:ext cx="2412304" cy="3062377"/>
          </a:xfrm>
          <a:prstGeom prst="rect">
            <a:avLst/>
          </a:prstGeom>
          <a:noFill/>
        </p:spPr>
        <p:txBody>
          <a:bodyPr wrap="square" rtlCol="0">
            <a:spAutoFit/>
          </a:bodyPr>
          <a:lstStyle/>
          <a:p>
            <a:r>
              <a:rPr lang="en-US" dirty="0" smtClean="0">
                <a:solidFill>
                  <a:schemeClr val="accent1">
                    <a:lumMod val="75000"/>
                  </a:schemeClr>
                </a:solidFill>
              </a:rPr>
              <a:t>SQL Calculation</a:t>
            </a:r>
          </a:p>
          <a:p>
            <a:endParaRPr lang="en-US" dirty="0">
              <a:solidFill>
                <a:schemeClr val="accent1">
                  <a:lumMod val="75000"/>
                </a:schemeClr>
              </a:solidFill>
            </a:endParaRPr>
          </a:p>
          <a:p>
            <a:r>
              <a:rPr lang="en-US" sz="1100" dirty="0" smtClean="0"/>
              <a:t>Defect opportunities = 1</a:t>
            </a:r>
          </a:p>
          <a:p>
            <a:r>
              <a:rPr lang="en-US" sz="1100" dirty="0" smtClean="0"/>
              <a:t>Total units = 40</a:t>
            </a:r>
          </a:p>
          <a:p>
            <a:r>
              <a:rPr lang="en-US" sz="1100" dirty="0" smtClean="0"/>
              <a:t>DU = 40</a:t>
            </a:r>
          </a:p>
          <a:p>
            <a:r>
              <a:rPr lang="en-US" sz="1100" dirty="0" smtClean="0"/>
              <a:t>Actual defects = 16</a:t>
            </a:r>
          </a:p>
          <a:p>
            <a:r>
              <a:rPr lang="en-US" sz="1100" dirty="0" smtClean="0"/>
              <a:t>A/DU = 0.4</a:t>
            </a:r>
          </a:p>
          <a:p>
            <a:r>
              <a:rPr lang="en-US" sz="1100" dirty="0" smtClean="0"/>
              <a:t>Defects per million outputs: ~400,000</a:t>
            </a:r>
          </a:p>
          <a:p>
            <a:endParaRPr lang="en-US" sz="1100" dirty="0"/>
          </a:p>
          <a:p>
            <a:r>
              <a:rPr lang="en-US" sz="1100" dirty="0" smtClean="0"/>
              <a:t>Base on SQL table:</a:t>
            </a:r>
          </a:p>
          <a:p>
            <a:endParaRPr lang="en-US" sz="1100" dirty="0">
              <a:solidFill>
                <a:schemeClr val="accent1">
                  <a:lumMod val="75000"/>
                </a:schemeClr>
              </a:solidFill>
            </a:endParaRPr>
          </a:p>
          <a:p>
            <a:endParaRPr lang="en-US" sz="1100" dirty="0" smtClean="0">
              <a:solidFill>
                <a:schemeClr val="accent1">
                  <a:lumMod val="75000"/>
                </a:schemeClr>
              </a:solidFill>
            </a:endParaRPr>
          </a:p>
          <a:p>
            <a:endParaRPr lang="en-US" sz="1100"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SQL = ~1.75</a:t>
            </a:r>
            <a:endParaRPr lang="en-US" dirty="0">
              <a:solidFill>
                <a:schemeClr val="accent1">
                  <a:lumMod val="75000"/>
                </a:schemeClr>
              </a:solidFill>
            </a:endParaRPr>
          </a:p>
        </p:txBody>
      </p:sp>
      <p:graphicFrame>
        <p:nvGraphicFramePr>
          <p:cNvPr id="10" name="Chart 9"/>
          <p:cNvGraphicFramePr>
            <a:graphicFrameLocks/>
          </p:cNvGraphicFramePr>
          <p:nvPr>
            <p:extLst>
              <p:ext uri="{D42A27DB-BD31-4B8C-83A1-F6EECF244321}">
                <p14:modId xmlns:p14="http://schemas.microsoft.com/office/powerpoint/2010/main" val="1872562263"/>
              </p:ext>
            </p:extLst>
          </p:nvPr>
        </p:nvGraphicFramePr>
        <p:xfrm>
          <a:off x="1358029" y="2601558"/>
          <a:ext cx="6552156" cy="36231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1358029" y="1820480"/>
            <a:ext cx="6552156" cy="738664"/>
          </a:xfrm>
          <a:prstGeom prst="rect">
            <a:avLst/>
          </a:prstGeom>
          <a:noFill/>
        </p:spPr>
        <p:txBody>
          <a:bodyPr wrap="square" rtlCol="0">
            <a:spAutoFit/>
          </a:bodyPr>
          <a:lstStyle/>
          <a:p>
            <a:r>
              <a:rPr lang="en-US" dirty="0" smtClean="0">
                <a:solidFill>
                  <a:schemeClr val="accent1">
                    <a:lumMod val="75000"/>
                  </a:schemeClr>
                </a:solidFill>
              </a:rPr>
              <a:t>Defect Definition</a:t>
            </a:r>
          </a:p>
          <a:p>
            <a:r>
              <a:rPr lang="en-US" sz="1200" dirty="0" smtClean="0"/>
              <a:t>A </a:t>
            </a:r>
            <a:r>
              <a:rPr lang="en-US" sz="1200" b="1" dirty="0" smtClean="0"/>
              <a:t>defect</a:t>
            </a:r>
            <a:r>
              <a:rPr lang="en-US" sz="1200" dirty="0" smtClean="0"/>
              <a:t> is defined as a </a:t>
            </a:r>
            <a:r>
              <a:rPr lang="en-US" sz="1200" b="1" dirty="0" smtClean="0"/>
              <a:t>task does not get finished </a:t>
            </a:r>
            <a:r>
              <a:rPr lang="en-US" sz="1200" dirty="0" smtClean="0"/>
              <a:t>at end of sprint. That is, a task will only have 1 defect opportunity.</a:t>
            </a:r>
            <a:endParaRPr lang="en-US" sz="1200" dirty="0"/>
          </a:p>
        </p:txBody>
      </p:sp>
      <p:pic>
        <p:nvPicPr>
          <p:cNvPr id="12" name="Picture 11"/>
          <p:cNvPicPr>
            <a:picLocks noChangeAspect="1"/>
          </p:cNvPicPr>
          <p:nvPr/>
        </p:nvPicPr>
        <p:blipFill>
          <a:blip r:embed="rId3"/>
          <a:stretch>
            <a:fillRect/>
          </a:stretch>
        </p:blipFill>
        <p:spPr>
          <a:xfrm>
            <a:off x="8341288" y="4834721"/>
            <a:ext cx="1610639" cy="412777"/>
          </a:xfrm>
          <a:prstGeom prst="rect">
            <a:avLst/>
          </a:prstGeom>
        </p:spPr>
      </p:pic>
    </p:spTree>
    <p:extLst>
      <p:ext uri="{BB962C8B-B14F-4D97-AF65-F5344CB8AC3E}">
        <p14:creationId xmlns:p14="http://schemas.microsoft.com/office/powerpoint/2010/main" val="504611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5691</TotalTime>
  <Words>1257</Words>
  <Application>Microsoft Macintosh PowerPoint</Application>
  <PresentationFormat>Widescreen</PresentationFormat>
  <Paragraphs>259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Mangal</vt:lpstr>
      <vt:lpstr>Times New Roman</vt:lpstr>
      <vt:lpstr>Arial</vt:lpstr>
      <vt:lpstr>Office Theme</vt:lpstr>
      <vt:lpstr>Task Management Process Improvement</vt:lpstr>
      <vt:lpstr>Story Board</vt:lpstr>
      <vt:lpstr>Problem Definition</vt:lpstr>
      <vt:lpstr>Process Map</vt:lpstr>
      <vt:lpstr>Process Map</vt:lpstr>
      <vt:lpstr>Sample Size</vt:lpstr>
      <vt:lpstr>Sample Collection Plan</vt:lpstr>
      <vt:lpstr>Sample Collection Summary</vt:lpstr>
      <vt:lpstr>SQL Calculation</vt:lpstr>
      <vt:lpstr>Sample Analysis Using Regression</vt:lpstr>
      <vt:lpstr>Improvement</vt:lpstr>
      <vt:lpstr>Improvement Result</vt:lpstr>
      <vt:lpstr>Improvement Result Analysis</vt:lpstr>
      <vt:lpstr>Control</vt:lpstr>
      <vt:lpstr>Conclusion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Management Improvement</dc:title>
  <dc:creator>Microsoft Office User</dc:creator>
  <cp:lastModifiedBy>Microsoft Office User</cp:lastModifiedBy>
  <cp:revision>141</cp:revision>
  <dcterms:created xsi:type="dcterms:W3CDTF">2018-12-09T23:16:54Z</dcterms:created>
  <dcterms:modified xsi:type="dcterms:W3CDTF">2018-12-14T04:36:03Z</dcterms:modified>
</cp:coreProperties>
</file>