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8B2BE9-393E-4382-BE15-0CD29E51925D}" v="69" dt="2019-09-08T18:23:39.4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11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d396qusza40orc.cloudfront.net/repdata%2Fdata%2FStormData.csv.bz2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d396qusza40orc.cloudfront.net/repdata%2Fdata%2FStormData.csv.bz2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FB95DC-7A1D-4599-8738-71E71FC5222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BF45DD5-79DB-42E8-B524-E182278AD40B}">
      <dgm:prSet/>
      <dgm:spPr/>
      <dgm:t>
        <a:bodyPr/>
        <a:lstStyle/>
        <a:p>
          <a:r>
            <a:rPr lang="en-US" b="0" i="0" dirty="0"/>
            <a:t>Introduction </a:t>
          </a:r>
          <a:endParaRPr lang="en-US" dirty="0"/>
        </a:p>
      </dgm:t>
    </dgm:pt>
    <dgm:pt modelId="{8D107580-E044-45D2-86D6-C4DBAB01EBDA}" type="parTrans" cxnId="{2275125B-EA82-4757-A4AA-87AE750ED24C}">
      <dgm:prSet/>
      <dgm:spPr/>
      <dgm:t>
        <a:bodyPr/>
        <a:lstStyle/>
        <a:p>
          <a:endParaRPr lang="en-US"/>
        </a:p>
      </dgm:t>
    </dgm:pt>
    <dgm:pt modelId="{7E01BEFB-180A-4FA8-BE81-5882F096E773}" type="sibTrans" cxnId="{2275125B-EA82-4757-A4AA-87AE750ED24C}">
      <dgm:prSet/>
      <dgm:spPr/>
      <dgm:t>
        <a:bodyPr/>
        <a:lstStyle/>
        <a:p>
          <a:endParaRPr lang="en-US"/>
        </a:p>
      </dgm:t>
    </dgm:pt>
    <dgm:pt modelId="{E95C3B23-9AB2-4041-81F5-D7AF1CC0BE20}">
      <dgm:prSet/>
      <dgm:spPr/>
      <dgm:t>
        <a:bodyPr/>
        <a:lstStyle/>
        <a:p>
          <a:r>
            <a:rPr lang="en-US" b="0" i="0" dirty="0"/>
            <a:t>5 Key Analyses </a:t>
          </a:r>
          <a:endParaRPr lang="en-US" dirty="0"/>
        </a:p>
      </dgm:t>
    </dgm:pt>
    <dgm:pt modelId="{2889258D-31AB-4A64-849F-1B7E80D4D349}" type="parTrans" cxnId="{1FDBF08B-0E9F-4315-BCFA-4AB441D2ED7E}">
      <dgm:prSet/>
      <dgm:spPr/>
      <dgm:t>
        <a:bodyPr/>
        <a:lstStyle/>
        <a:p>
          <a:endParaRPr lang="en-US"/>
        </a:p>
      </dgm:t>
    </dgm:pt>
    <dgm:pt modelId="{99BDDD07-7D24-45D4-B1DC-EB3C0CCA12DB}" type="sibTrans" cxnId="{1FDBF08B-0E9F-4315-BCFA-4AB441D2ED7E}">
      <dgm:prSet/>
      <dgm:spPr/>
      <dgm:t>
        <a:bodyPr/>
        <a:lstStyle/>
        <a:p>
          <a:endParaRPr lang="en-US"/>
        </a:p>
      </dgm:t>
    </dgm:pt>
    <dgm:pt modelId="{2543B25F-CD8E-484F-9337-E4A59FF9AA0C}">
      <dgm:prSet/>
      <dgm:spPr/>
      <dgm:t>
        <a:bodyPr/>
        <a:lstStyle/>
        <a:p>
          <a:r>
            <a:rPr lang="en-US" b="0" i="0" dirty="0"/>
            <a:t>Conclusions</a:t>
          </a:r>
          <a:endParaRPr lang="en-US" dirty="0"/>
        </a:p>
      </dgm:t>
    </dgm:pt>
    <dgm:pt modelId="{437AD55E-DF8C-44BF-84A1-18097AE26C23}" type="parTrans" cxnId="{6240D8FE-2C65-45CA-A858-A02E11715396}">
      <dgm:prSet/>
      <dgm:spPr/>
      <dgm:t>
        <a:bodyPr/>
        <a:lstStyle/>
        <a:p>
          <a:endParaRPr lang="en-US"/>
        </a:p>
      </dgm:t>
    </dgm:pt>
    <dgm:pt modelId="{15960DAB-1D63-4A8D-BC91-9BC5039CE2C7}" type="sibTrans" cxnId="{6240D8FE-2C65-45CA-A858-A02E11715396}">
      <dgm:prSet/>
      <dgm:spPr/>
      <dgm:t>
        <a:bodyPr/>
        <a:lstStyle/>
        <a:p>
          <a:endParaRPr lang="en-US"/>
        </a:p>
      </dgm:t>
    </dgm:pt>
    <dgm:pt modelId="{7F24B56E-C8CE-497D-A850-116B96C084E4}" type="pres">
      <dgm:prSet presAssocID="{74FB95DC-7A1D-4599-8738-71E71FC52220}" presName="root" presStyleCnt="0">
        <dgm:presLayoutVars>
          <dgm:dir/>
          <dgm:resizeHandles val="exact"/>
        </dgm:presLayoutVars>
      </dgm:prSet>
      <dgm:spPr/>
    </dgm:pt>
    <dgm:pt modelId="{37505A73-6652-4642-8B47-39917F86D0A1}" type="pres">
      <dgm:prSet presAssocID="{ABF45DD5-79DB-42E8-B524-E182278AD40B}" presName="compNode" presStyleCnt="0"/>
      <dgm:spPr/>
    </dgm:pt>
    <dgm:pt modelId="{F7C87137-6552-4E74-85C2-1157AF34DC94}" type="pres">
      <dgm:prSet presAssocID="{ABF45DD5-79DB-42E8-B524-E182278AD40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D293DA6B-8BD5-4AAB-B55B-74D191DB15F7}" type="pres">
      <dgm:prSet presAssocID="{ABF45DD5-79DB-42E8-B524-E182278AD40B}" presName="spaceRect" presStyleCnt="0"/>
      <dgm:spPr/>
    </dgm:pt>
    <dgm:pt modelId="{04405700-9541-43A8-89D1-675FD5B2DF55}" type="pres">
      <dgm:prSet presAssocID="{ABF45DD5-79DB-42E8-B524-E182278AD40B}" presName="textRect" presStyleLbl="revTx" presStyleIdx="0" presStyleCnt="3">
        <dgm:presLayoutVars>
          <dgm:chMax val="1"/>
          <dgm:chPref val="1"/>
        </dgm:presLayoutVars>
      </dgm:prSet>
      <dgm:spPr/>
    </dgm:pt>
    <dgm:pt modelId="{E8658EC6-9940-4C48-8149-52CACD1211E4}" type="pres">
      <dgm:prSet presAssocID="{7E01BEFB-180A-4FA8-BE81-5882F096E773}" presName="sibTrans" presStyleCnt="0"/>
      <dgm:spPr/>
    </dgm:pt>
    <dgm:pt modelId="{B4E6AA54-8489-4A76-8839-9A07EE5BED7F}" type="pres">
      <dgm:prSet presAssocID="{E95C3B23-9AB2-4041-81F5-D7AF1CC0BE20}" presName="compNode" presStyleCnt="0"/>
      <dgm:spPr/>
    </dgm:pt>
    <dgm:pt modelId="{38B29898-F46B-4A14-9D63-2CB563473022}" type="pres">
      <dgm:prSet presAssocID="{E95C3B23-9AB2-4041-81F5-D7AF1CC0BE2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225396C-448D-469B-9C91-0CE46D947AAB}" type="pres">
      <dgm:prSet presAssocID="{E95C3B23-9AB2-4041-81F5-D7AF1CC0BE20}" presName="spaceRect" presStyleCnt="0"/>
      <dgm:spPr/>
    </dgm:pt>
    <dgm:pt modelId="{068C81E4-038F-4072-8DF8-86E199F61C5B}" type="pres">
      <dgm:prSet presAssocID="{E95C3B23-9AB2-4041-81F5-D7AF1CC0BE20}" presName="textRect" presStyleLbl="revTx" presStyleIdx="1" presStyleCnt="3">
        <dgm:presLayoutVars>
          <dgm:chMax val="1"/>
          <dgm:chPref val="1"/>
        </dgm:presLayoutVars>
      </dgm:prSet>
      <dgm:spPr/>
    </dgm:pt>
    <dgm:pt modelId="{11D91A8F-30C7-4844-B321-DEDAA8CA6A08}" type="pres">
      <dgm:prSet presAssocID="{99BDDD07-7D24-45D4-B1DC-EB3C0CCA12DB}" presName="sibTrans" presStyleCnt="0"/>
      <dgm:spPr/>
    </dgm:pt>
    <dgm:pt modelId="{6A15509C-886E-4F43-843A-3E67CD221024}" type="pres">
      <dgm:prSet presAssocID="{2543B25F-CD8E-484F-9337-E4A59FF9AA0C}" presName="compNode" presStyleCnt="0"/>
      <dgm:spPr/>
    </dgm:pt>
    <dgm:pt modelId="{38ED3C6B-0B35-48C4-BF97-56A181F9A10E}" type="pres">
      <dgm:prSet presAssocID="{2543B25F-CD8E-484F-9337-E4A59FF9AA0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82D0963-AEEB-45C6-A81E-4104215FDC59}" type="pres">
      <dgm:prSet presAssocID="{2543B25F-CD8E-484F-9337-E4A59FF9AA0C}" presName="spaceRect" presStyleCnt="0"/>
      <dgm:spPr/>
    </dgm:pt>
    <dgm:pt modelId="{6340D9BB-5233-4554-BBA6-F82339928B73}" type="pres">
      <dgm:prSet presAssocID="{2543B25F-CD8E-484F-9337-E4A59FF9AA0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32DC00B-413B-4230-8519-B7ECE78AD98D}" type="presOf" srcId="{E95C3B23-9AB2-4041-81F5-D7AF1CC0BE20}" destId="{068C81E4-038F-4072-8DF8-86E199F61C5B}" srcOrd="0" destOrd="0" presId="urn:microsoft.com/office/officeart/2018/2/layout/IconLabelList"/>
    <dgm:cxn modelId="{2275125B-EA82-4757-A4AA-87AE750ED24C}" srcId="{74FB95DC-7A1D-4599-8738-71E71FC52220}" destId="{ABF45DD5-79DB-42E8-B524-E182278AD40B}" srcOrd="0" destOrd="0" parTransId="{8D107580-E044-45D2-86D6-C4DBAB01EBDA}" sibTransId="{7E01BEFB-180A-4FA8-BE81-5882F096E773}"/>
    <dgm:cxn modelId="{EED72D8A-3108-4A63-AC38-1066B494A4EF}" type="presOf" srcId="{ABF45DD5-79DB-42E8-B524-E182278AD40B}" destId="{04405700-9541-43A8-89D1-675FD5B2DF55}" srcOrd="0" destOrd="0" presId="urn:microsoft.com/office/officeart/2018/2/layout/IconLabelList"/>
    <dgm:cxn modelId="{1FDBF08B-0E9F-4315-BCFA-4AB441D2ED7E}" srcId="{74FB95DC-7A1D-4599-8738-71E71FC52220}" destId="{E95C3B23-9AB2-4041-81F5-D7AF1CC0BE20}" srcOrd="1" destOrd="0" parTransId="{2889258D-31AB-4A64-849F-1B7E80D4D349}" sibTransId="{99BDDD07-7D24-45D4-B1DC-EB3C0CCA12DB}"/>
    <dgm:cxn modelId="{CC9895A1-B25C-4B09-BCC7-98FC4B2EFB0E}" type="presOf" srcId="{2543B25F-CD8E-484F-9337-E4A59FF9AA0C}" destId="{6340D9BB-5233-4554-BBA6-F82339928B73}" srcOrd="0" destOrd="0" presId="urn:microsoft.com/office/officeart/2018/2/layout/IconLabelList"/>
    <dgm:cxn modelId="{9DEB53A6-B9B4-4AA4-AEB6-52BD806EA6E2}" type="presOf" srcId="{74FB95DC-7A1D-4599-8738-71E71FC52220}" destId="{7F24B56E-C8CE-497D-A850-116B96C084E4}" srcOrd="0" destOrd="0" presId="urn:microsoft.com/office/officeart/2018/2/layout/IconLabelList"/>
    <dgm:cxn modelId="{6240D8FE-2C65-45CA-A858-A02E11715396}" srcId="{74FB95DC-7A1D-4599-8738-71E71FC52220}" destId="{2543B25F-CD8E-484F-9337-E4A59FF9AA0C}" srcOrd="2" destOrd="0" parTransId="{437AD55E-DF8C-44BF-84A1-18097AE26C23}" sibTransId="{15960DAB-1D63-4A8D-BC91-9BC5039CE2C7}"/>
    <dgm:cxn modelId="{BAABA9B8-B3CD-4C96-B6D3-55A8CA7D3C35}" type="presParOf" srcId="{7F24B56E-C8CE-497D-A850-116B96C084E4}" destId="{37505A73-6652-4642-8B47-39917F86D0A1}" srcOrd="0" destOrd="0" presId="urn:microsoft.com/office/officeart/2018/2/layout/IconLabelList"/>
    <dgm:cxn modelId="{009DF283-E207-44FD-AAD3-86E6139A164B}" type="presParOf" srcId="{37505A73-6652-4642-8B47-39917F86D0A1}" destId="{F7C87137-6552-4E74-85C2-1157AF34DC94}" srcOrd="0" destOrd="0" presId="urn:microsoft.com/office/officeart/2018/2/layout/IconLabelList"/>
    <dgm:cxn modelId="{7F9A4E13-C64C-455C-B809-09EC9624ABB8}" type="presParOf" srcId="{37505A73-6652-4642-8B47-39917F86D0A1}" destId="{D293DA6B-8BD5-4AAB-B55B-74D191DB15F7}" srcOrd="1" destOrd="0" presId="urn:microsoft.com/office/officeart/2018/2/layout/IconLabelList"/>
    <dgm:cxn modelId="{7C5EB0BB-5771-493E-90C3-2B88AB92AFAE}" type="presParOf" srcId="{37505A73-6652-4642-8B47-39917F86D0A1}" destId="{04405700-9541-43A8-89D1-675FD5B2DF55}" srcOrd="2" destOrd="0" presId="urn:microsoft.com/office/officeart/2018/2/layout/IconLabelList"/>
    <dgm:cxn modelId="{84D1374F-01C8-4704-96E8-9DD92BDF7D4E}" type="presParOf" srcId="{7F24B56E-C8CE-497D-A850-116B96C084E4}" destId="{E8658EC6-9940-4C48-8149-52CACD1211E4}" srcOrd="1" destOrd="0" presId="urn:microsoft.com/office/officeart/2018/2/layout/IconLabelList"/>
    <dgm:cxn modelId="{37DA3A14-6B6F-4343-BB84-D5B96B931EEB}" type="presParOf" srcId="{7F24B56E-C8CE-497D-A850-116B96C084E4}" destId="{B4E6AA54-8489-4A76-8839-9A07EE5BED7F}" srcOrd="2" destOrd="0" presId="urn:microsoft.com/office/officeart/2018/2/layout/IconLabelList"/>
    <dgm:cxn modelId="{70C8DAF7-442D-458C-B13A-63A2B2554D5F}" type="presParOf" srcId="{B4E6AA54-8489-4A76-8839-9A07EE5BED7F}" destId="{38B29898-F46B-4A14-9D63-2CB563473022}" srcOrd="0" destOrd="0" presId="urn:microsoft.com/office/officeart/2018/2/layout/IconLabelList"/>
    <dgm:cxn modelId="{BED43398-E8EC-41CC-AD1F-C6E73F57CE10}" type="presParOf" srcId="{B4E6AA54-8489-4A76-8839-9A07EE5BED7F}" destId="{B225396C-448D-469B-9C91-0CE46D947AAB}" srcOrd="1" destOrd="0" presId="urn:microsoft.com/office/officeart/2018/2/layout/IconLabelList"/>
    <dgm:cxn modelId="{BF1234CC-1847-4D8D-96AB-529E6EBF8D90}" type="presParOf" srcId="{B4E6AA54-8489-4A76-8839-9A07EE5BED7F}" destId="{068C81E4-038F-4072-8DF8-86E199F61C5B}" srcOrd="2" destOrd="0" presId="urn:microsoft.com/office/officeart/2018/2/layout/IconLabelList"/>
    <dgm:cxn modelId="{45D965B2-5079-4085-83CF-4EBEB199042F}" type="presParOf" srcId="{7F24B56E-C8CE-497D-A850-116B96C084E4}" destId="{11D91A8F-30C7-4844-B321-DEDAA8CA6A08}" srcOrd="3" destOrd="0" presId="urn:microsoft.com/office/officeart/2018/2/layout/IconLabelList"/>
    <dgm:cxn modelId="{CFAC1DC9-197E-4F40-BF2B-5DE24D3232FC}" type="presParOf" srcId="{7F24B56E-C8CE-497D-A850-116B96C084E4}" destId="{6A15509C-886E-4F43-843A-3E67CD221024}" srcOrd="4" destOrd="0" presId="urn:microsoft.com/office/officeart/2018/2/layout/IconLabelList"/>
    <dgm:cxn modelId="{EB9E1BBE-ED2E-4338-B095-687FF0E86218}" type="presParOf" srcId="{6A15509C-886E-4F43-843A-3E67CD221024}" destId="{38ED3C6B-0B35-48C4-BF97-56A181F9A10E}" srcOrd="0" destOrd="0" presId="urn:microsoft.com/office/officeart/2018/2/layout/IconLabelList"/>
    <dgm:cxn modelId="{53AB495C-AC08-444E-BD23-A792F24BF837}" type="presParOf" srcId="{6A15509C-886E-4F43-843A-3E67CD221024}" destId="{A82D0963-AEEB-45C6-A81E-4104215FDC59}" srcOrd="1" destOrd="0" presId="urn:microsoft.com/office/officeart/2018/2/layout/IconLabelList"/>
    <dgm:cxn modelId="{884D009B-35DF-405D-816B-3A18E90ED62C}" type="presParOf" srcId="{6A15509C-886E-4F43-843A-3E67CD221024}" destId="{6340D9BB-5233-4554-BBA6-F82339928B7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498D1E-BF09-416F-8375-D360A2854B9D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B50CFA7-DDB9-45A3-9F84-B6BD56ED7133}">
      <dgm:prSet/>
      <dgm:spPr/>
      <dgm:t>
        <a:bodyPr/>
        <a:lstStyle/>
        <a:p>
          <a:r>
            <a:rPr lang="en-US" dirty="0"/>
            <a:t>References:  “ABOUT THE PROJECT AND FINAL PRESENTATION”</a:t>
          </a:r>
        </a:p>
      </dgm:t>
    </dgm:pt>
    <dgm:pt modelId="{F31F9D95-FDE4-4093-8E84-ECC961CABAA0}" type="parTrans" cxnId="{9369CB00-3F0E-43D7-9301-ABA0C8404636}">
      <dgm:prSet/>
      <dgm:spPr/>
      <dgm:t>
        <a:bodyPr/>
        <a:lstStyle/>
        <a:p>
          <a:endParaRPr lang="en-US"/>
        </a:p>
      </dgm:t>
    </dgm:pt>
    <dgm:pt modelId="{80E585AD-E55E-42E3-83BA-BC7F4684F48A}" type="sibTrans" cxnId="{9369CB00-3F0E-43D7-9301-ABA0C8404636}">
      <dgm:prSet/>
      <dgm:spPr/>
      <dgm:t>
        <a:bodyPr/>
        <a:lstStyle/>
        <a:p>
          <a:endParaRPr lang="en-US"/>
        </a:p>
      </dgm:t>
    </dgm:pt>
    <dgm:pt modelId="{1F9AF13A-2425-4D7B-8D20-7F31154A0FCB}">
      <dgm:prSet custT="1"/>
      <dgm:spPr/>
      <dgm:t>
        <a:bodyPr/>
        <a:lstStyle/>
        <a:p>
          <a:r>
            <a:rPr lang="en-US" sz="1800" dirty="0"/>
            <a:t>Dr. Ami M. Gates</a:t>
          </a:r>
        </a:p>
      </dgm:t>
    </dgm:pt>
    <dgm:pt modelId="{2CA2A27A-DB16-4654-862F-E790F518C965}" type="parTrans" cxnId="{13FACABE-FC69-4D40-AD1A-4AF56F47E0E1}">
      <dgm:prSet/>
      <dgm:spPr/>
      <dgm:t>
        <a:bodyPr/>
        <a:lstStyle/>
        <a:p>
          <a:endParaRPr lang="en-US"/>
        </a:p>
      </dgm:t>
    </dgm:pt>
    <dgm:pt modelId="{2C858F04-5DC1-489B-A96A-8261A9A1A341}" type="sibTrans" cxnId="{13FACABE-FC69-4D40-AD1A-4AF56F47E0E1}">
      <dgm:prSet/>
      <dgm:spPr/>
      <dgm:t>
        <a:bodyPr/>
        <a:lstStyle/>
        <a:p>
          <a:endParaRPr lang="en-US"/>
        </a:p>
      </dgm:t>
    </dgm:pt>
    <dgm:pt modelId="{ADE3164E-DE18-4318-8225-2764BA24736F}">
      <dgm:prSet/>
      <dgm:spPr/>
      <dgm:t>
        <a:bodyPr/>
        <a:lstStyle/>
        <a:p>
          <a:r>
            <a:rPr lang="en-US" dirty="0"/>
            <a:t>Data Set: The Raw Data Frame was downloaded from the NOAA Data Base</a:t>
          </a:r>
        </a:p>
      </dgm:t>
    </dgm:pt>
    <dgm:pt modelId="{7DE4F1D5-9B44-480D-8B80-BF481FDF17E9}" type="parTrans" cxnId="{D6F0E3B0-6AE4-4939-B109-09734298BC33}">
      <dgm:prSet/>
      <dgm:spPr/>
      <dgm:t>
        <a:bodyPr/>
        <a:lstStyle/>
        <a:p>
          <a:endParaRPr lang="en-US"/>
        </a:p>
      </dgm:t>
    </dgm:pt>
    <dgm:pt modelId="{60ABD7D0-5C63-4960-A039-DD3D06D6F354}" type="sibTrans" cxnId="{D6F0E3B0-6AE4-4939-B109-09734298BC33}">
      <dgm:prSet/>
      <dgm:spPr/>
      <dgm:t>
        <a:bodyPr/>
        <a:lstStyle/>
        <a:p>
          <a:endParaRPr lang="en-US"/>
        </a:p>
      </dgm:t>
    </dgm:pt>
    <dgm:pt modelId="{4F30704D-A55F-4D32-BB00-16DB3F66D622}">
      <dgm:prSet custT="1"/>
      <dgm:spPr/>
      <dgm:t>
        <a:bodyPr/>
        <a:lstStyle/>
        <a:p>
          <a:r>
            <a:rPr lang="en-US" sz="1600" dirty="0">
              <a:hlinkClick xmlns:r="http://schemas.openxmlformats.org/officeDocument/2006/relationships" r:id="rId1"/>
            </a:rPr>
            <a:t>https://d396qusza40orc.cloudfront.net/repdata%2Fdata%2FStormData.csv.bz2</a:t>
          </a:r>
          <a:endParaRPr lang="en-US" sz="1600" dirty="0"/>
        </a:p>
      </dgm:t>
    </dgm:pt>
    <dgm:pt modelId="{9F4DE0BD-E9D4-4ECA-A888-419990086B08}" type="parTrans" cxnId="{492809D5-D93A-4A17-AD0F-F0E23CD996B4}">
      <dgm:prSet/>
      <dgm:spPr/>
      <dgm:t>
        <a:bodyPr/>
        <a:lstStyle/>
        <a:p>
          <a:endParaRPr lang="en-US"/>
        </a:p>
      </dgm:t>
    </dgm:pt>
    <dgm:pt modelId="{3CD260AC-3F0F-4D5F-9AA8-E6F3372B6878}" type="sibTrans" cxnId="{492809D5-D93A-4A17-AD0F-F0E23CD996B4}">
      <dgm:prSet/>
      <dgm:spPr/>
      <dgm:t>
        <a:bodyPr/>
        <a:lstStyle/>
        <a:p>
          <a:endParaRPr lang="en-US"/>
        </a:p>
      </dgm:t>
    </dgm:pt>
    <dgm:pt modelId="{C478C6C0-F49F-495F-BA14-EC0A2518BA9E}">
      <dgm:prSet/>
      <dgm:spPr/>
      <dgm:t>
        <a:bodyPr/>
        <a:lstStyle/>
        <a:p>
          <a:r>
            <a:rPr lang="en-US" dirty="0"/>
            <a:t>Area of Research:  Severe Weather Events Types </a:t>
          </a:r>
        </a:p>
      </dgm:t>
    </dgm:pt>
    <dgm:pt modelId="{2DF25903-6C62-4863-BE6E-91A1C0C054BD}" type="parTrans" cxnId="{9C0345B7-6607-4127-858F-EBA1712981B8}">
      <dgm:prSet/>
      <dgm:spPr/>
      <dgm:t>
        <a:bodyPr/>
        <a:lstStyle/>
        <a:p>
          <a:endParaRPr lang="en-US"/>
        </a:p>
      </dgm:t>
    </dgm:pt>
    <dgm:pt modelId="{07BB2254-498F-47F9-AC98-E376DD898834}" type="sibTrans" cxnId="{9C0345B7-6607-4127-858F-EBA1712981B8}">
      <dgm:prSet/>
      <dgm:spPr/>
      <dgm:t>
        <a:bodyPr/>
        <a:lstStyle/>
        <a:p>
          <a:endParaRPr lang="en-US"/>
        </a:p>
      </dgm:t>
    </dgm:pt>
    <dgm:pt modelId="{9A93F505-DFE0-442A-AF44-FD9ABA123429}">
      <dgm:prSet custT="1"/>
      <dgm:spPr/>
      <dgm:t>
        <a:bodyPr/>
        <a:lstStyle/>
        <a:p>
          <a:r>
            <a:rPr lang="en-US" sz="1200" dirty="0"/>
            <a:t>Goals: Provide leadership at the various levels of government and private industry with specific data on the most severe weather events for leadership to develop Risk Management Frameworks(RMF), Mitigation Plans , and Pre-Planned Responses (PPR) to reduce loss of life and economic impact  of severe weather events</a:t>
          </a:r>
        </a:p>
      </dgm:t>
    </dgm:pt>
    <dgm:pt modelId="{5CDA679A-D72D-485E-9CBD-F5DDD6ADF64C}" type="parTrans" cxnId="{ABDDA8E6-3308-4E55-903C-B745C3DFB919}">
      <dgm:prSet/>
      <dgm:spPr/>
      <dgm:t>
        <a:bodyPr/>
        <a:lstStyle/>
        <a:p>
          <a:endParaRPr lang="en-US"/>
        </a:p>
      </dgm:t>
    </dgm:pt>
    <dgm:pt modelId="{0186BC90-39B0-4D26-B311-2C68FC7DCEF7}" type="sibTrans" cxnId="{ABDDA8E6-3308-4E55-903C-B745C3DFB919}">
      <dgm:prSet/>
      <dgm:spPr/>
      <dgm:t>
        <a:bodyPr/>
        <a:lstStyle/>
        <a:p>
          <a:endParaRPr lang="en-US"/>
        </a:p>
      </dgm:t>
    </dgm:pt>
    <dgm:pt modelId="{ECD8B90F-EC5F-4336-840E-CCD06E7DF87D}">
      <dgm:prSet custT="1"/>
      <dgm:spPr/>
      <dgm:t>
        <a:bodyPr/>
        <a:lstStyle/>
        <a:p>
          <a:r>
            <a:rPr lang="en-US" sz="1200" dirty="0"/>
            <a:t>1. In the U.S. which severe weather event types are most harmful to population health?</a:t>
          </a:r>
        </a:p>
      </dgm:t>
    </dgm:pt>
    <dgm:pt modelId="{A28F6702-FF9F-4CDD-BC08-559E98673A7C}" type="parTrans" cxnId="{9FB3C8F2-A4EC-443F-BFFD-9640C61BE363}">
      <dgm:prSet/>
      <dgm:spPr/>
      <dgm:t>
        <a:bodyPr/>
        <a:lstStyle/>
        <a:p>
          <a:endParaRPr lang="en-US"/>
        </a:p>
      </dgm:t>
    </dgm:pt>
    <dgm:pt modelId="{28B8BC10-26BA-4679-BDAC-062F7EA1B73A}" type="sibTrans" cxnId="{9FB3C8F2-A4EC-443F-BFFD-9640C61BE363}">
      <dgm:prSet/>
      <dgm:spPr/>
      <dgm:t>
        <a:bodyPr/>
        <a:lstStyle/>
        <a:p>
          <a:endParaRPr lang="en-US"/>
        </a:p>
      </dgm:t>
    </dgm:pt>
    <dgm:pt modelId="{E4E42DD8-8CAE-4601-9781-4A7886784415}">
      <dgm:prSet custT="1"/>
      <dgm:spPr/>
      <dgm:t>
        <a:bodyPr/>
        <a:lstStyle/>
        <a:p>
          <a:r>
            <a:rPr lang="en-US" sz="1200" dirty="0"/>
            <a:t>2. In the U.S. which severe weather event types have the greatest economic consequences?</a:t>
          </a:r>
        </a:p>
      </dgm:t>
    </dgm:pt>
    <dgm:pt modelId="{5F183BF1-6B4F-44BC-9762-6BA29E22206E}" type="parTrans" cxnId="{8A0C9153-1475-438C-AE81-8EF0CCCE62F8}">
      <dgm:prSet/>
      <dgm:spPr/>
      <dgm:t>
        <a:bodyPr/>
        <a:lstStyle/>
        <a:p>
          <a:endParaRPr lang="en-US"/>
        </a:p>
      </dgm:t>
    </dgm:pt>
    <dgm:pt modelId="{21D74C57-6E7D-4E4C-A670-C472DE2BB894}" type="sibTrans" cxnId="{8A0C9153-1475-438C-AE81-8EF0CCCE62F8}">
      <dgm:prSet/>
      <dgm:spPr/>
      <dgm:t>
        <a:bodyPr/>
        <a:lstStyle/>
        <a:p>
          <a:endParaRPr lang="en-US"/>
        </a:p>
      </dgm:t>
    </dgm:pt>
    <dgm:pt modelId="{D0D3FA86-2FDB-4596-BE73-B4142D46456C}" type="pres">
      <dgm:prSet presAssocID="{7C498D1E-BF09-416F-8375-D360A2854B9D}" presName="Name0" presStyleCnt="0">
        <dgm:presLayoutVars>
          <dgm:dir/>
          <dgm:animLvl val="lvl"/>
          <dgm:resizeHandles val="exact"/>
        </dgm:presLayoutVars>
      </dgm:prSet>
      <dgm:spPr/>
    </dgm:pt>
    <dgm:pt modelId="{BB0C46CF-C057-4960-B649-8BD554A1D97F}" type="pres">
      <dgm:prSet presAssocID="{6B50CFA7-DDB9-45A3-9F84-B6BD56ED7133}" presName="linNode" presStyleCnt="0"/>
      <dgm:spPr/>
    </dgm:pt>
    <dgm:pt modelId="{817DEDB4-E0BC-48C1-973E-39027813E0C4}" type="pres">
      <dgm:prSet presAssocID="{6B50CFA7-DDB9-45A3-9F84-B6BD56ED713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E094568-C64B-4ECF-B7F7-9FB5E95980F5}" type="pres">
      <dgm:prSet presAssocID="{6B50CFA7-DDB9-45A3-9F84-B6BD56ED7133}" presName="descendantText" presStyleLbl="alignAccFollowNode1" presStyleIdx="0" presStyleCnt="3">
        <dgm:presLayoutVars>
          <dgm:bulletEnabled val="1"/>
        </dgm:presLayoutVars>
      </dgm:prSet>
      <dgm:spPr/>
    </dgm:pt>
    <dgm:pt modelId="{785D73EE-D8C7-4C7E-B467-8084AB667023}" type="pres">
      <dgm:prSet presAssocID="{80E585AD-E55E-42E3-83BA-BC7F4684F48A}" presName="sp" presStyleCnt="0"/>
      <dgm:spPr/>
    </dgm:pt>
    <dgm:pt modelId="{ACF3E71C-B960-419F-BBBF-3E248A426036}" type="pres">
      <dgm:prSet presAssocID="{ADE3164E-DE18-4318-8225-2764BA24736F}" presName="linNode" presStyleCnt="0"/>
      <dgm:spPr/>
    </dgm:pt>
    <dgm:pt modelId="{D2D395E6-3EC9-4FCD-AF68-AFF7671B467D}" type="pres">
      <dgm:prSet presAssocID="{ADE3164E-DE18-4318-8225-2764BA24736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D79CB8A-0335-44EC-B904-198528EB097E}" type="pres">
      <dgm:prSet presAssocID="{ADE3164E-DE18-4318-8225-2764BA24736F}" presName="descendantText" presStyleLbl="alignAccFollowNode1" presStyleIdx="1" presStyleCnt="3" custLinFactNeighborY="0">
        <dgm:presLayoutVars>
          <dgm:bulletEnabled val="1"/>
        </dgm:presLayoutVars>
      </dgm:prSet>
      <dgm:spPr/>
    </dgm:pt>
    <dgm:pt modelId="{60C049C0-34B3-45C8-BE73-D014A95F0C57}" type="pres">
      <dgm:prSet presAssocID="{60ABD7D0-5C63-4960-A039-DD3D06D6F354}" presName="sp" presStyleCnt="0"/>
      <dgm:spPr/>
    </dgm:pt>
    <dgm:pt modelId="{2EDA7062-5D21-4EFC-875B-049E21E6BFD8}" type="pres">
      <dgm:prSet presAssocID="{C478C6C0-F49F-495F-BA14-EC0A2518BA9E}" presName="linNode" presStyleCnt="0"/>
      <dgm:spPr/>
    </dgm:pt>
    <dgm:pt modelId="{88B73D38-44EB-40C6-AA85-6F95D8C7F13A}" type="pres">
      <dgm:prSet presAssocID="{C478C6C0-F49F-495F-BA14-EC0A2518BA9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EEB297B-3B13-4E8F-AF4E-FC5ADD76694B}" type="pres">
      <dgm:prSet presAssocID="{C478C6C0-F49F-495F-BA14-EC0A2518BA9E}" presName="descendantText" presStyleLbl="alignAccFollowNode1" presStyleIdx="2" presStyleCnt="3" custScaleY="178730">
        <dgm:presLayoutVars>
          <dgm:bulletEnabled val="1"/>
        </dgm:presLayoutVars>
      </dgm:prSet>
      <dgm:spPr/>
    </dgm:pt>
  </dgm:ptLst>
  <dgm:cxnLst>
    <dgm:cxn modelId="{9369CB00-3F0E-43D7-9301-ABA0C8404636}" srcId="{7C498D1E-BF09-416F-8375-D360A2854B9D}" destId="{6B50CFA7-DDB9-45A3-9F84-B6BD56ED7133}" srcOrd="0" destOrd="0" parTransId="{F31F9D95-FDE4-4093-8E84-ECC961CABAA0}" sibTransId="{80E585AD-E55E-42E3-83BA-BC7F4684F48A}"/>
    <dgm:cxn modelId="{D9331A01-5738-44B4-B2F8-C9E11631B320}" type="presOf" srcId="{ECD8B90F-EC5F-4336-840E-CCD06E7DF87D}" destId="{FEEB297B-3B13-4E8F-AF4E-FC5ADD76694B}" srcOrd="0" destOrd="1" presId="urn:microsoft.com/office/officeart/2005/8/layout/vList5"/>
    <dgm:cxn modelId="{2E67560B-C4AE-41C5-BAC0-7655FC736CCB}" type="presOf" srcId="{ADE3164E-DE18-4318-8225-2764BA24736F}" destId="{D2D395E6-3EC9-4FCD-AF68-AFF7671B467D}" srcOrd="0" destOrd="0" presId="urn:microsoft.com/office/officeart/2005/8/layout/vList5"/>
    <dgm:cxn modelId="{CBDC1922-F8A7-45CB-9B8C-F6FA78DFEC51}" type="presOf" srcId="{C478C6C0-F49F-495F-BA14-EC0A2518BA9E}" destId="{88B73D38-44EB-40C6-AA85-6F95D8C7F13A}" srcOrd="0" destOrd="0" presId="urn:microsoft.com/office/officeart/2005/8/layout/vList5"/>
    <dgm:cxn modelId="{74AA1641-CD9E-42D5-9641-D11EF19C622C}" type="presOf" srcId="{6B50CFA7-DDB9-45A3-9F84-B6BD56ED7133}" destId="{817DEDB4-E0BC-48C1-973E-39027813E0C4}" srcOrd="0" destOrd="0" presId="urn:microsoft.com/office/officeart/2005/8/layout/vList5"/>
    <dgm:cxn modelId="{B3BD156A-684B-4AA7-9385-6A25C838AC30}" type="presOf" srcId="{1F9AF13A-2425-4D7B-8D20-7F31154A0FCB}" destId="{DE094568-C64B-4ECF-B7F7-9FB5E95980F5}" srcOrd="0" destOrd="0" presId="urn:microsoft.com/office/officeart/2005/8/layout/vList5"/>
    <dgm:cxn modelId="{8A0C9153-1475-438C-AE81-8EF0CCCE62F8}" srcId="{C478C6C0-F49F-495F-BA14-EC0A2518BA9E}" destId="{E4E42DD8-8CAE-4601-9781-4A7886784415}" srcOrd="2" destOrd="0" parTransId="{5F183BF1-6B4F-44BC-9762-6BA29E22206E}" sibTransId="{21D74C57-6E7D-4E4C-A670-C472DE2BB894}"/>
    <dgm:cxn modelId="{53B8CE90-FC57-437F-8A52-51619ED49D8A}" type="presOf" srcId="{9A93F505-DFE0-442A-AF44-FD9ABA123429}" destId="{FEEB297B-3B13-4E8F-AF4E-FC5ADD76694B}" srcOrd="0" destOrd="0" presId="urn:microsoft.com/office/officeart/2005/8/layout/vList5"/>
    <dgm:cxn modelId="{D6F0E3B0-6AE4-4939-B109-09734298BC33}" srcId="{7C498D1E-BF09-416F-8375-D360A2854B9D}" destId="{ADE3164E-DE18-4318-8225-2764BA24736F}" srcOrd="1" destOrd="0" parTransId="{7DE4F1D5-9B44-480D-8B80-BF481FDF17E9}" sibTransId="{60ABD7D0-5C63-4960-A039-DD3D06D6F354}"/>
    <dgm:cxn modelId="{6ABC03B2-3CA8-4B04-9A52-17E7A3060EDB}" type="presOf" srcId="{4F30704D-A55F-4D32-BB00-16DB3F66D622}" destId="{3D79CB8A-0335-44EC-B904-198528EB097E}" srcOrd="0" destOrd="0" presId="urn:microsoft.com/office/officeart/2005/8/layout/vList5"/>
    <dgm:cxn modelId="{9C0345B7-6607-4127-858F-EBA1712981B8}" srcId="{7C498D1E-BF09-416F-8375-D360A2854B9D}" destId="{C478C6C0-F49F-495F-BA14-EC0A2518BA9E}" srcOrd="2" destOrd="0" parTransId="{2DF25903-6C62-4863-BE6E-91A1C0C054BD}" sibTransId="{07BB2254-498F-47F9-AC98-E376DD898834}"/>
    <dgm:cxn modelId="{13FACABE-FC69-4D40-AD1A-4AF56F47E0E1}" srcId="{6B50CFA7-DDB9-45A3-9F84-B6BD56ED7133}" destId="{1F9AF13A-2425-4D7B-8D20-7F31154A0FCB}" srcOrd="0" destOrd="0" parTransId="{2CA2A27A-DB16-4654-862F-E790F518C965}" sibTransId="{2C858F04-5DC1-489B-A96A-8261A9A1A341}"/>
    <dgm:cxn modelId="{2B0DF7CA-0140-444E-BFB9-7D60494CEE85}" type="presOf" srcId="{7C498D1E-BF09-416F-8375-D360A2854B9D}" destId="{D0D3FA86-2FDB-4596-BE73-B4142D46456C}" srcOrd="0" destOrd="0" presId="urn:microsoft.com/office/officeart/2005/8/layout/vList5"/>
    <dgm:cxn modelId="{492809D5-D93A-4A17-AD0F-F0E23CD996B4}" srcId="{ADE3164E-DE18-4318-8225-2764BA24736F}" destId="{4F30704D-A55F-4D32-BB00-16DB3F66D622}" srcOrd="0" destOrd="0" parTransId="{9F4DE0BD-E9D4-4ECA-A888-419990086B08}" sibTransId="{3CD260AC-3F0F-4D5F-9AA8-E6F3372B6878}"/>
    <dgm:cxn modelId="{ABDDA8E6-3308-4E55-903C-B745C3DFB919}" srcId="{C478C6C0-F49F-495F-BA14-EC0A2518BA9E}" destId="{9A93F505-DFE0-442A-AF44-FD9ABA123429}" srcOrd="0" destOrd="0" parTransId="{5CDA679A-D72D-485E-9CBD-F5DDD6ADF64C}" sibTransId="{0186BC90-39B0-4D26-B311-2C68FC7DCEF7}"/>
    <dgm:cxn modelId="{9FB3C8F2-A4EC-443F-BFFD-9640C61BE363}" srcId="{C478C6C0-F49F-495F-BA14-EC0A2518BA9E}" destId="{ECD8B90F-EC5F-4336-840E-CCD06E7DF87D}" srcOrd="1" destOrd="0" parTransId="{A28F6702-FF9F-4CDD-BC08-559E98673A7C}" sibTransId="{28B8BC10-26BA-4679-BDAC-062F7EA1B73A}"/>
    <dgm:cxn modelId="{55B0CBF7-0C30-495F-A20D-5A8BD9F5436E}" type="presOf" srcId="{E4E42DD8-8CAE-4601-9781-4A7886784415}" destId="{FEEB297B-3B13-4E8F-AF4E-FC5ADD76694B}" srcOrd="0" destOrd="2" presId="urn:microsoft.com/office/officeart/2005/8/layout/vList5"/>
    <dgm:cxn modelId="{9E6C6F9A-E12C-4AFA-9F1C-6527E854D75F}" type="presParOf" srcId="{D0D3FA86-2FDB-4596-BE73-B4142D46456C}" destId="{BB0C46CF-C057-4960-B649-8BD554A1D97F}" srcOrd="0" destOrd="0" presId="urn:microsoft.com/office/officeart/2005/8/layout/vList5"/>
    <dgm:cxn modelId="{143154F8-7502-4D86-9436-7586D1A7679A}" type="presParOf" srcId="{BB0C46CF-C057-4960-B649-8BD554A1D97F}" destId="{817DEDB4-E0BC-48C1-973E-39027813E0C4}" srcOrd="0" destOrd="0" presId="urn:microsoft.com/office/officeart/2005/8/layout/vList5"/>
    <dgm:cxn modelId="{F096373A-ADE3-4969-A8B6-3163AF3DAFCC}" type="presParOf" srcId="{BB0C46CF-C057-4960-B649-8BD554A1D97F}" destId="{DE094568-C64B-4ECF-B7F7-9FB5E95980F5}" srcOrd="1" destOrd="0" presId="urn:microsoft.com/office/officeart/2005/8/layout/vList5"/>
    <dgm:cxn modelId="{C7F13810-8DE7-4975-B088-47E845A0BE95}" type="presParOf" srcId="{D0D3FA86-2FDB-4596-BE73-B4142D46456C}" destId="{785D73EE-D8C7-4C7E-B467-8084AB667023}" srcOrd="1" destOrd="0" presId="urn:microsoft.com/office/officeart/2005/8/layout/vList5"/>
    <dgm:cxn modelId="{37E7D4D8-F1CE-46F5-A56E-C2F46888830D}" type="presParOf" srcId="{D0D3FA86-2FDB-4596-BE73-B4142D46456C}" destId="{ACF3E71C-B960-419F-BBBF-3E248A426036}" srcOrd="2" destOrd="0" presId="urn:microsoft.com/office/officeart/2005/8/layout/vList5"/>
    <dgm:cxn modelId="{53D6ECBC-90E3-4AB3-A33E-3D5C0AC35A11}" type="presParOf" srcId="{ACF3E71C-B960-419F-BBBF-3E248A426036}" destId="{D2D395E6-3EC9-4FCD-AF68-AFF7671B467D}" srcOrd="0" destOrd="0" presId="urn:microsoft.com/office/officeart/2005/8/layout/vList5"/>
    <dgm:cxn modelId="{57184DB7-14E9-4844-8672-15F63779D516}" type="presParOf" srcId="{ACF3E71C-B960-419F-BBBF-3E248A426036}" destId="{3D79CB8A-0335-44EC-B904-198528EB097E}" srcOrd="1" destOrd="0" presId="urn:microsoft.com/office/officeart/2005/8/layout/vList5"/>
    <dgm:cxn modelId="{BC094225-E01F-428A-83DA-CFCC912024B1}" type="presParOf" srcId="{D0D3FA86-2FDB-4596-BE73-B4142D46456C}" destId="{60C049C0-34B3-45C8-BE73-D014A95F0C57}" srcOrd="3" destOrd="0" presId="urn:microsoft.com/office/officeart/2005/8/layout/vList5"/>
    <dgm:cxn modelId="{4E0F9B04-CC6D-4FDF-B80E-47295252D3C4}" type="presParOf" srcId="{D0D3FA86-2FDB-4596-BE73-B4142D46456C}" destId="{2EDA7062-5D21-4EFC-875B-049E21E6BFD8}" srcOrd="4" destOrd="0" presId="urn:microsoft.com/office/officeart/2005/8/layout/vList5"/>
    <dgm:cxn modelId="{89D20BFC-FE20-44B8-B305-57C3AA146B55}" type="presParOf" srcId="{2EDA7062-5D21-4EFC-875B-049E21E6BFD8}" destId="{88B73D38-44EB-40C6-AA85-6F95D8C7F13A}" srcOrd="0" destOrd="0" presId="urn:microsoft.com/office/officeart/2005/8/layout/vList5"/>
    <dgm:cxn modelId="{99BC03EA-8E8A-44A1-A699-9D1DEAFD8FDD}" type="presParOf" srcId="{2EDA7062-5D21-4EFC-875B-049E21E6BFD8}" destId="{FEEB297B-3B13-4E8F-AF4E-FC5ADD76694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87137-6552-4E74-85C2-1157AF34DC94}">
      <dsp:nvSpPr>
        <dsp:cNvPr id="0" name=""/>
        <dsp:cNvSpPr/>
      </dsp:nvSpPr>
      <dsp:spPr>
        <a:xfrm>
          <a:off x="938072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405700-9541-43A8-89D1-675FD5B2DF55}">
      <dsp:nvSpPr>
        <dsp:cNvPr id="0" name=""/>
        <dsp:cNvSpPr/>
      </dsp:nvSpPr>
      <dsp:spPr>
        <a:xfrm>
          <a:off x="52256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/>
            <a:t>Introduction </a:t>
          </a:r>
          <a:endParaRPr lang="en-US" sz="3500" kern="1200" dirty="0"/>
        </a:p>
      </dsp:txBody>
      <dsp:txXfrm>
        <a:off x="52256" y="2258388"/>
        <a:ext cx="3221151" cy="720000"/>
      </dsp:txXfrm>
    </dsp:sp>
    <dsp:sp modelId="{38B29898-F46B-4A14-9D63-2CB563473022}">
      <dsp:nvSpPr>
        <dsp:cNvPr id="0" name=""/>
        <dsp:cNvSpPr/>
      </dsp:nvSpPr>
      <dsp:spPr>
        <a:xfrm>
          <a:off x="4722925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C81E4-038F-4072-8DF8-86E199F61C5B}">
      <dsp:nvSpPr>
        <dsp:cNvPr id="0" name=""/>
        <dsp:cNvSpPr/>
      </dsp:nvSpPr>
      <dsp:spPr>
        <a:xfrm>
          <a:off x="3837109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/>
            <a:t>5 Key Analyses </a:t>
          </a:r>
          <a:endParaRPr lang="en-US" sz="3500" kern="1200" dirty="0"/>
        </a:p>
      </dsp:txBody>
      <dsp:txXfrm>
        <a:off x="3837109" y="2258388"/>
        <a:ext cx="3221151" cy="720000"/>
      </dsp:txXfrm>
    </dsp:sp>
    <dsp:sp modelId="{38ED3C6B-0B35-48C4-BF97-56A181F9A10E}">
      <dsp:nvSpPr>
        <dsp:cNvPr id="0" name=""/>
        <dsp:cNvSpPr/>
      </dsp:nvSpPr>
      <dsp:spPr>
        <a:xfrm>
          <a:off x="8507778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0D9BB-5233-4554-BBA6-F82339928B73}">
      <dsp:nvSpPr>
        <dsp:cNvPr id="0" name=""/>
        <dsp:cNvSpPr/>
      </dsp:nvSpPr>
      <dsp:spPr>
        <a:xfrm>
          <a:off x="7621962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/>
            <a:t>Conclusions</a:t>
          </a:r>
          <a:endParaRPr lang="en-US" sz="3500" kern="1200" dirty="0"/>
        </a:p>
      </dsp:txBody>
      <dsp:txXfrm>
        <a:off x="7621962" y="2258388"/>
        <a:ext cx="322115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094568-C64B-4ECF-B7F7-9FB5E95980F5}">
      <dsp:nvSpPr>
        <dsp:cNvPr id="0" name=""/>
        <dsp:cNvSpPr/>
      </dsp:nvSpPr>
      <dsp:spPr>
        <a:xfrm rot="5400000">
          <a:off x="6979510" y="-2949200"/>
          <a:ext cx="858682" cy="697303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Dr. Ami M. Gates</a:t>
          </a:r>
        </a:p>
      </dsp:txBody>
      <dsp:txXfrm rot="-5400000">
        <a:off x="3922334" y="149893"/>
        <a:ext cx="6931119" cy="774848"/>
      </dsp:txXfrm>
    </dsp:sp>
    <dsp:sp modelId="{817DEDB4-E0BC-48C1-973E-39027813E0C4}">
      <dsp:nvSpPr>
        <dsp:cNvPr id="0" name=""/>
        <dsp:cNvSpPr/>
      </dsp:nvSpPr>
      <dsp:spPr>
        <a:xfrm>
          <a:off x="0" y="641"/>
          <a:ext cx="3922333" cy="10733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References:  “ABOUT THE PROJECT AND FINAL PRESENTATION”</a:t>
          </a:r>
        </a:p>
      </dsp:txBody>
      <dsp:txXfrm>
        <a:off x="52397" y="53038"/>
        <a:ext cx="3817539" cy="968559"/>
      </dsp:txXfrm>
    </dsp:sp>
    <dsp:sp modelId="{3D79CB8A-0335-44EC-B904-198528EB097E}">
      <dsp:nvSpPr>
        <dsp:cNvPr id="0" name=""/>
        <dsp:cNvSpPr/>
      </dsp:nvSpPr>
      <dsp:spPr>
        <a:xfrm rot="5400000">
          <a:off x="6979510" y="-1822179"/>
          <a:ext cx="858682" cy="6973036"/>
        </a:xfrm>
        <a:prstGeom prst="round2SameRect">
          <a:avLst/>
        </a:prstGeom>
        <a:solidFill>
          <a:schemeClr val="accent2">
            <a:tint val="40000"/>
            <a:alpha val="90000"/>
            <a:hueOff val="814885"/>
            <a:satOff val="-2356"/>
            <a:lumOff val="-5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814885"/>
              <a:satOff val="-2356"/>
              <a:lumOff val="-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hlinkClick xmlns:r="http://schemas.openxmlformats.org/officeDocument/2006/relationships" r:id="rId1"/>
            </a:rPr>
            <a:t>https://d396qusza40orc.cloudfront.net/repdata%2Fdata%2FStormData.csv.bz2</a:t>
          </a:r>
          <a:endParaRPr lang="en-US" sz="1600" kern="1200" dirty="0"/>
        </a:p>
      </dsp:txBody>
      <dsp:txXfrm rot="-5400000">
        <a:off x="3922334" y="1276914"/>
        <a:ext cx="6931119" cy="774848"/>
      </dsp:txXfrm>
    </dsp:sp>
    <dsp:sp modelId="{D2D395E6-3EC9-4FCD-AF68-AFF7671B467D}">
      <dsp:nvSpPr>
        <dsp:cNvPr id="0" name=""/>
        <dsp:cNvSpPr/>
      </dsp:nvSpPr>
      <dsp:spPr>
        <a:xfrm>
          <a:off x="0" y="1127662"/>
          <a:ext cx="3922333" cy="1073353"/>
        </a:xfrm>
        <a:prstGeom prst="roundRect">
          <a:avLst/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Set: The Raw Data Frame was downloaded from the NOAA Data Base</a:t>
          </a:r>
        </a:p>
      </dsp:txBody>
      <dsp:txXfrm>
        <a:off x="52397" y="1180059"/>
        <a:ext cx="3817539" cy="968559"/>
      </dsp:txXfrm>
    </dsp:sp>
    <dsp:sp modelId="{FEEB297B-3B13-4E8F-AF4E-FC5ADD76694B}">
      <dsp:nvSpPr>
        <dsp:cNvPr id="0" name=""/>
        <dsp:cNvSpPr/>
      </dsp:nvSpPr>
      <dsp:spPr>
        <a:xfrm rot="5400000">
          <a:off x="6634254" y="-461067"/>
          <a:ext cx="1534724" cy="6966227"/>
        </a:xfrm>
        <a:prstGeom prst="round2SameRect">
          <a:avLst/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Goals: Provide leadership at the various levels of government and private industry with specific data on the most severe weather events for leadership to develop Risk Management Frameworks(RMF), Mitigation Plans , and Pre-Planned Responses (PPR) to reduce loss of life and economic impact  of severe weather events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1. In the U.S. which severe weather event types are most harmful to population health?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2. In the U.S. which severe weather event types have the greatest economic consequences?</a:t>
          </a:r>
        </a:p>
      </dsp:txBody>
      <dsp:txXfrm rot="-5400000">
        <a:off x="3918503" y="2329603"/>
        <a:ext cx="6891308" cy="1384886"/>
      </dsp:txXfrm>
    </dsp:sp>
    <dsp:sp modelId="{88B73D38-44EB-40C6-AA85-6F95D8C7F13A}">
      <dsp:nvSpPr>
        <dsp:cNvPr id="0" name=""/>
        <dsp:cNvSpPr/>
      </dsp:nvSpPr>
      <dsp:spPr>
        <a:xfrm>
          <a:off x="0" y="2485369"/>
          <a:ext cx="3918502" cy="1073353"/>
        </a:xfrm>
        <a:prstGeom prst="round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Area of Research:  Severe Weather Events Types </a:t>
          </a:r>
        </a:p>
      </dsp:txBody>
      <dsp:txXfrm>
        <a:off x="52397" y="2537766"/>
        <a:ext cx="3813708" cy="968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14-Sep-19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14-Sep-19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14-Sep-19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14-Sep-19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14-Sep-19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14-Sep-19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14-Sep-19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14-Sep-19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14-Sep-19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14-Sep-19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EA9D-3F1A-4152-BED8-91E908BA96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IST 707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C81FC-514C-4DAE-90A2-FB4DD8E1C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606795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Team 3 : </a:t>
            </a:r>
          </a:p>
          <a:p>
            <a:r>
              <a:rPr lang="en-US" sz="1400" dirty="0"/>
              <a:t>Jason Kang – Team Lead</a:t>
            </a:r>
          </a:p>
          <a:p>
            <a:r>
              <a:rPr lang="en-US" sz="1400" dirty="0"/>
              <a:t>Aaron Talley – Primary R Coder </a:t>
            </a:r>
          </a:p>
          <a:p>
            <a:r>
              <a:rPr lang="en-US" sz="1400" dirty="0"/>
              <a:t>Michael Esparza – Artifact Support  and  RESEARCH</a:t>
            </a:r>
          </a:p>
          <a:p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2889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1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1" name="Rectangle 23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43" name="Freeform: Shape 27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3EF977-1723-4046-893B-45CCFEA92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44" name="Content Placeholder 5">
            <a:extLst>
              <a:ext uri="{FF2B5EF4-FFF2-40B4-BE49-F238E27FC236}">
                <a16:creationId xmlns:a16="http://schemas.microsoft.com/office/drawing/2014/main" id="{137BE89F-C09E-4FFD-A71A-830CA6F54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US" b="1" dirty="0"/>
              <a:t>Severe Weather Event Type (EVTYPE) Flood (Flooding) is the cause of the greatest economic (monetary) loss and thus the greatest impact on the U.S. Economy.</a:t>
            </a:r>
          </a:p>
          <a:p>
            <a:pPr>
              <a:buClr>
                <a:srgbClr val="FF0000"/>
              </a:buClr>
            </a:pPr>
            <a:r>
              <a:rPr lang="en-US" b="1" dirty="0"/>
              <a:t>Severe Weather Event Type (EVTYPE) TORNADO causes the greatest Health Impact to the U.S. Population, in both Fatalities and Injuries.</a:t>
            </a:r>
          </a:p>
          <a:p>
            <a:pPr>
              <a:buClr>
                <a:srgbClr val="FF0000"/>
              </a:buClr>
            </a:pPr>
            <a:r>
              <a:rPr lang="en-US" b="1" dirty="0"/>
              <a:t>“Tornado Alley” is a visible storm event corridor as displayed on the counties impacted by this specific event. </a:t>
            </a:r>
          </a:p>
          <a:p>
            <a:pPr>
              <a:buClr>
                <a:srgbClr val="FF0000"/>
              </a:buClr>
            </a:pPr>
            <a:r>
              <a:rPr lang="en-US" b="1" dirty="0"/>
              <a:t>Tornados, NOT Hurricanes, account for the greatest number of fatalities in the U.S.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1497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0AF94-C2C9-48C0-9649-EDF5C718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Project Presentation Agenda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15CA31-5D3D-47A4-B07D-179F4AFA58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545578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6561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4DDAAE-322F-4F7B-A22B-A7A26AA7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Introduction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C88E78-0F89-4BB5-808C-A8D2E6C397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856549"/>
              </p:ext>
            </p:extLst>
          </p:nvPr>
        </p:nvGraphicFramePr>
        <p:xfrm>
          <a:off x="648930" y="2810256"/>
          <a:ext cx="10895370" cy="3790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7900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8254F-9271-478E-BEFF-E01FCE0F1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57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Freeform: Shape 58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083F9A-AD4A-439A-8FB9-A22083BAD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66007" y="448887"/>
            <a:ext cx="7008216" cy="5935288"/>
          </a:xfrm>
          <a:prstGeom prst="rect">
            <a:avLst/>
          </a:prstGeom>
          <a:ln w="15875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62856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A8ACEA-5B4B-4AC6-A227-6A0E014A5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54BE42-0A76-4E08-8E93-933FEE57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15">
            <a:extLst>
              <a:ext uri="{FF2B5EF4-FFF2-40B4-BE49-F238E27FC236}">
                <a16:creationId xmlns:a16="http://schemas.microsoft.com/office/drawing/2014/main" id="{BC170363-AD0C-449E-B5CC-30A228247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8705C7-0C38-4F58-92DD-163685DFD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872025" y="349135"/>
            <a:ext cx="5476298" cy="3706396"/>
          </a:xfrm>
          <a:prstGeom prst="rect">
            <a:avLst/>
          </a:prstGeom>
          <a:noFill/>
          <a:ln w="15875">
            <a:solidFill>
              <a:schemeClr val="bg1"/>
            </a:solidFill>
          </a:ln>
          <a:effectLst/>
        </p:spPr>
      </p:pic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1F63DF7C-AFED-49CB-8FAF-B69387E9C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C0EF7-8430-4816-9C2A-60FE8B860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Analysis 1 - Most Fatalities</a:t>
            </a:r>
          </a:p>
        </p:txBody>
      </p:sp>
      <p:pic>
        <p:nvPicPr>
          <p:cNvPr id="6" name="Picture 5" descr="A screenshot of text&#10;&#10;Description automatically generated">
            <a:extLst>
              <a:ext uri="{FF2B5EF4-FFF2-40B4-BE49-F238E27FC236}">
                <a16:creationId xmlns:a16="http://schemas.microsoft.com/office/drawing/2014/main" id="{45D7F341-E2EC-44BF-BC7A-9B1E87C628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56" y="976729"/>
            <a:ext cx="3500258" cy="2951197"/>
          </a:xfrm>
          <a:prstGeom prst="rect">
            <a:avLst/>
          </a:prstGeom>
          <a:ln w="15875">
            <a:solidFill>
              <a:schemeClr val="bg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6930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A8ACEA-5B4B-4AC6-A227-6A0E014A5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54BE42-0A76-4E08-8E93-933FEE57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15">
            <a:extLst>
              <a:ext uri="{FF2B5EF4-FFF2-40B4-BE49-F238E27FC236}">
                <a16:creationId xmlns:a16="http://schemas.microsoft.com/office/drawing/2014/main" id="{BC170363-AD0C-449E-B5CC-30A228247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1F63DF7C-AFED-49CB-8FAF-B69387E9C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C0EF7-8430-4816-9C2A-60FE8B860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Analysis 2 – Total Injuries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6C9351-DEF6-46FF-8C80-4B1251A997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294" y="1005683"/>
            <a:ext cx="3363992" cy="2856636"/>
          </a:xfrm>
          <a:prstGeom prst="rect">
            <a:avLst/>
          </a:prstGeom>
          <a:ln w="15875"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A9FD53-6D3C-467F-8FF3-3872D5C03B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7306" y="391068"/>
            <a:ext cx="5591955" cy="3677163"/>
          </a:xfrm>
          <a:prstGeom prst="rect">
            <a:avLst/>
          </a:prstGeom>
          <a:ln w="158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45699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A8ACEA-5B4B-4AC6-A227-6A0E014A5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54BE42-0A76-4E08-8E93-933FEE57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15">
            <a:extLst>
              <a:ext uri="{FF2B5EF4-FFF2-40B4-BE49-F238E27FC236}">
                <a16:creationId xmlns:a16="http://schemas.microsoft.com/office/drawing/2014/main" id="{BC170363-AD0C-449E-B5CC-30A228247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1F63DF7C-AFED-49CB-8FAF-B69387E9C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C0EF7-8430-4816-9C2A-60FE8B860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10488154" cy="8618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Analysis 3 – Highest Economic Impact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3D790B-ACFB-4E5B-90FE-82BB0B5AED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458" y="865193"/>
            <a:ext cx="3419226" cy="2802467"/>
          </a:xfrm>
          <a:prstGeom prst="rect">
            <a:avLst/>
          </a:prstGeom>
          <a:ln w="15875">
            <a:solidFill>
              <a:schemeClr val="bg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72E6A8-C243-49ED-95C3-5E9C9ACDCD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0142" y="361689"/>
            <a:ext cx="5510324" cy="3775877"/>
          </a:xfrm>
          <a:prstGeom prst="rect">
            <a:avLst/>
          </a:prstGeom>
          <a:ln w="158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57402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C0EF7-8430-4816-9C2A-60FE8B860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6037" y="515077"/>
            <a:ext cx="3352375" cy="30665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Analysis 4 – Counties with the Most Severe Weather Event Type - Tornados</a:t>
            </a:r>
          </a:p>
        </p:txBody>
      </p:sp>
      <p:sp>
        <p:nvSpPr>
          <p:cNvPr id="6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65" name="Freeform: Shape 6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068B9A-4176-4B91-B8CF-8014BF7BF3D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003" r="3" b="16831"/>
          <a:stretch/>
        </p:blipFill>
        <p:spPr>
          <a:xfrm>
            <a:off x="223520" y="177196"/>
            <a:ext cx="7050616" cy="5625088"/>
          </a:xfrm>
          <a:prstGeom prst="rect">
            <a:avLst/>
          </a:prstGeom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67BB380-7BB3-4196-8DD0-71F98F697070}"/>
              </a:ext>
            </a:extLst>
          </p:cNvPr>
          <p:cNvSpPr/>
          <p:nvPr/>
        </p:nvSpPr>
        <p:spPr>
          <a:xfrm>
            <a:off x="3474720" y="3886838"/>
            <a:ext cx="243840" cy="7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0610C1-9113-4626-BAFE-606A6831462E}"/>
              </a:ext>
            </a:extLst>
          </p:cNvPr>
          <p:cNvSpPr/>
          <p:nvPr/>
        </p:nvSpPr>
        <p:spPr>
          <a:xfrm>
            <a:off x="3286963" y="4382457"/>
            <a:ext cx="243840" cy="7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770191-58FD-44B3-9669-4078225A2573}"/>
              </a:ext>
            </a:extLst>
          </p:cNvPr>
          <p:cNvSpPr/>
          <p:nvPr/>
        </p:nvSpPr>
        <p:spPr>
          <a:xfrm>
            <a:off x="5762115" y="2290421"/>
            <a:ext cx="243840" cy="7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9520B7-3494-4795-A2F1-8CB2C37CADB5}"/>
              </a:ext>
            </a:extLst>
          </p:cNvPr>
          <p:cNvSpPr/>
          <p:nvPr/>
        </p:nvSpPr>
        <p:spPr>
          <a:xfrm>
            <a:off x="3773996" y="3585214"/>
            <a:ext cx="243840" cy="7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78E8EA-46D9-4460-8405-15D76B510CE1}"/>
              </a:ext>
            </a:extLst>
          </p:cNvPr>
          <p:cNvSpPr/>
          <p:nvPr/>
        </p:nvSpPr>
        <p:spPr>
          <a:xfrm>
            <a:off x="3584180" y="2691047"/>
            <a:ext cx="243840" cy="7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B23B038-404E-4219-B725-711C1FFF9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420340"/>
              </p:ext>
            </p:extLst>
          </p:nvPr>
        </p:nvGraphicFramePr>
        <p:xfrm>
          <a:off x="6192758" y="4242744"/>
          <a:ext cx="5674821" cy="2438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607">
                  <a:extLst>
                    <a:ext uri="{9D8B030D-6E8A-4147-A177-3AD203B41FA5}">
                      <a16:colId xmlns:a16="http://schemas.microsoft.com/office/drawing/2014/main" val="130870104"/>
                    </a:ext>
                  </a:extLst>
                </a:gridCol>
                <a:gridCol w="1891607">
                  <a:extLst>
                    <a:ext uri="{9D8B030D-6E8A-4147-A177-3AD203B41FA5}">
                      <a16:colId xmlns:a16="http://schemas.microsoft.com/office/drawing/2014/main" val="3828820381"/>
                    </a:ext>
                  </a:extLst>
                </a:gridCol>
                <a:gridCol w="1891607">
                  <a:extLst>
                    <a:ext uri="{9D8B030D-6E8A-4147-A177-3AD203B41FA5}">
                      <a16:colId xmlns:a16="http://schemas.microsoft.com/office/drawing/2014/main" val="3958140276"/>
                    </a:ext>
                  </a:extLst>
                </a:gridCol>
              </a:tblGrid>
              <a:tr h="489649">
                <a:tc>
                  <a:txBody>
                    <a:bodyPr/>
                    <a:lstStyle/>
                    <a:p>
                      <a:r>
                        <a:rPr lang="en-US" sz="1400" dirty="0"/>
                        <a:t>County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Event Type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080104"/>
                  </a:ext>
                </a:extLst>
              </a:tr>
              <a:tr h="350435">
                <a:tc>
                  <a:txBody>
                    <a:bodyPr/>
                    <a:lstStyle/>
                    <a:p>
                      <a:r>
                        <a:rPr lang="en-US" sz="1400" dirty="0"/>
                        <a:t>Washita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Tornado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82218"/>
                  </a:ext>
                </a:extLst>
              </a:tr>
              <a:tr h="350435">
                <a:tc>
                  <a:txBody>
                    <a:bodyPr/>
                    <a:lstStyle/>
                    <a:p>
                      <a:r>
                        <a:rPr lang="en-US" sz="1400" dirty="0"/>
                        <a:t>Comanche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Tornado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95169"/>
                  </a:ext>
                </a:extLst>
              </a:tr>
              <a:tr h="350435">
                <a:tc>
                  <a:txBody>
                    <a:bodyPr/>
                    <a:lstStyle/>
                    <a:p>
                      <a:r>
                        <a:rPr lang="en-US" sz="1400" dirty="0"/>
                        <a:t>Lehigh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Tornado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142683"/>
                  </a:ext>
                </a:extLst>
              </a:tr>
              <a:tr h="350435">
                <a:tc>
                  <a:txBody>
                    <a:bodyPr/>
                    <a:lstStyle/>
                    <a:p>
                      <a:r>
                        <a:rPr lang="en-US" sz="1400" dirty="0"/>
                        <a:t>Hughes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Tornado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835452"/>
                  </a:ext>
                </a:extLst>
              </a:tr>
              <a:tr h="489649">
                <a:tc>
                  <a:txBody>
                    <a:bodyPr/>
                    <a:lstStyle/>
                    <a:p>
                      <a:r>
                        <a:rPr lang="en-US" sz="1400" dirty="0"/>
                        <a:t>Nuckolls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Tornado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537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830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3351CD-D4EA-47DA-A471-1D470012AC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458" y="640081"/>
            <a:ext cx="6440117" cy="3291844"/>
          </a:xfrm>
          <a:prstGeom prst="rect">
            <a:avLst/>
          </a:prstGeom>
          <a:ln w="15875">
            <a:solidFill>
              <a:schemeClr val="tx1"/>
            </a:solidFill>
          </a:ln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C0EF7-8430-4816-9C2A-60FE8B860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62" y="5224973"/>
            <a:ext cx="9149350" cy="86802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Analysis 5 –  3D Scatter Plot by State and County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ABF6D6-42C4-46D5-A6E6-F2FD6448E4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1969" y="1466807"/>
            <a:ext cx="4896533" cy="174159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0648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341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IST 707 </vt:lpstr>
      <vt:lpstr>Project Presentation Agenda</vt:lpstr>
      <vt:lpstr>Introduction </vt:lpstr>
      <vt:lpstr>Overview</vt:lpstr>
      <vt:lpstr>Analysis 1 - Most Fatalities</vt:lpstr>
      <vt:lpstr>Analysis 2 – Total Injuries </vt:lpstr>
      <vt:lpstr>Analysis 3 – Highest Economic Impact </vt:lpstr>
      <vt:lpstr>Analysis 4 – Counties with the Most Severe Weather Event Type - Tornados</vt:lpstr>
      <vt:lpstr>Analysis 5 –  3D Scatter Plot by State and County 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707</dc:title>
  <dc:creator>Michael A. Esparza, PMP | PgMP | CPEM</dc:creator>
  <cp:lastModifiedBy>Michael A. Esparza, PMP | PgMP | CPEM</cp:lastModifiedBy>
  <cp:revision>1</cp:revision>
  <dcterms:created xsi:type="dcterms:W3CDTF">2019-09-08T18:22:53Z</dcterms:created>
  <dcterms:modified xsi:type="dcterms:W3CDTF">2019-09-14T17:19:13Z</dcterms:modified>
</cp:coreProperties>
</file>