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7" r:id="rId2"/>
    <p:sldId id="260" r:id="rId3"/>
    <p:sldId id="259" r:id="rId4"/>
    <p:sldId id="261" r:id="rId5"/>
    <p:sldId id="262" r:id="rId6"/>
    <p:sldId id="275" r:id="rId7"/>
    <p:sldId id="263" r:id="rId8"/>
    <p:sldId id="270" r:id="rId9"/>
    <p:sldId id="276" r:id="rId10"/>
    <p:sldId id="266" r:id="rId11"/>
    <p:sldId id="264" r:id="rId12"/>
    <p:sldId id="277" r:id="rId13"/>
    <p:sldId id="271" r:id="rId14"/>
    <p:sldId id="265" r:id="rId15"/>
    <p:sldId id="278" r:id="rId16"/>
    <p:sldId id="272" r:id="rId17"/>
    <p:sldId id="267" r:id="rId18"/>
    <p:sldId id="279" r:id="rId19"/>
    <p:sldId id="273" r:id="rId20"/>
    <p:sldId id="268" r:id="rId21"/>
    <p:sldId id="280" r:id="rId22"/>
    <p:sldId id="27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73669"/>
  </p:normalViewPr>
  <p:slideViewPr>
    <p:cSldViewPr snapToGrid="0" snapToObjects="1">
      <p:cViewPr varScale="1">
        <p:scale>
          <a:sx n="112" d="100"/>
          <a:sy n="112" d="100"/>
        </p:scale>
        <p:origin x="1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ang" userId="5d9c0e40b22a7444" providerId="LiveId" clId="{267A3EB6-3AC8-344E-9C10-83FB394AB6D4}"/>
    <pc:docChg chg="undo redo custSel modSld">
      <pc:chgData name="Jason Kang" userId="5d9c0e40b22a7444" providerId="LiveId" clId="{267A3EB6-3AC8-344E-9C10-83FB394AB6D4}" dt="2020-12-07T07:52:27.164" v="5114" actId="6549"/>
      <pc:docMkLst>
        <pc:docMk/>
      </pc:docMkLst>
      <pc:sldChg chg="modNotesTx">
        <pc:chgData name="Jason Kang" userId="5d9c0e40b22a7444" providerId="LiveId" clId="{267A3EB6-3AC8-344E-9C10-83FB394AB6D4}" dt="2020-12-07T06:52:38.235" v="739" actId="20577"/>
        <pc:sldMkLst>
          <pc:docMk/>
          <pc:sldMk cId="4182422633" sldId="257"/>
        </pc:sldMkLst>
      </pc:sldChg>
      <pc:sldChg chg="modNotesTx">
        <pc:chgData name="Jason Kang" userId="5d9c0e40b22a7444" providerId="LiveId" clId="{267A3EB6-3AC8-344E-9C10-83FB394AB6D4}" dt="2020-12-07T06:55:04.737" v="1189" actId="20577"/>
        <pc:sldMkLst>
          <pc:docMk/>
          <pc:sldMk cId="4042300990" sldId="259"/>
        </pc:sldMkLst>
      </pc:sldChg>
      <pc:sldChg chg="modNotesTx">
        <pc:chgData name="Jason Kang" userId="5d9c0e40b22a7444" providerId="LiveId" clId="{267A3EB6-3AC8-344E-9C10-83FB394AB6D4}" dt="2020-12-07T06:50:51.559" v="548" actId="20577"/>
        <pc:sldMkLst>
          <pc:docMk/>
          <pc:sldMk cId="906211812" sldId="260"/>
        </pc:sldMkLst>
      </pc:sldChg>
      <pc:sldChg chg="modNotesTx">
        <pc:chgData name="Jason Kang" userId="5d9c0e40b22a7444" providerId="LiveId" clId="{267A3EB6-3AC8-344E-9C10-83FB394AB6D4}" dt="2020-12-07T06:58:55.125" v="1780" actId="313"/>
        <pc:sldMkLst>
          <pc:docMk/>
          <pc:sldMk cId="3760262442" sldId="261"/>
        </pc:sldMkLst>
      </pc:sldChg>
      <pc:sldChg chg="modNotesTx">
        <pc:chgData name="Jason Kang" userId="5d9c0e40b22a7444" providerId="LiveId" clId="{267A3EB6-3AC8-344E-9C10-83FB394AB6D4}" dt="2020-12-07T07:07:56.112" v="3047" actId="20577"/>
        <pc:sldMkLst>
          <pc:docMk/>
          <pc:sldMk cId="4283232003" sldId="262"/>
        </pc:sldMkLst>
      </pc:sldChg>
      <pc:sldChg chg="modNotesTx">
        <pc:chgData name="Jason Kang" userId="5d9c0e40b22a7444" providerId="LiveId" clId="{267A3EB6-3AC8-344E-9C10-83FB394AB6D4}" dt="2020-12-07T07:17:54.920" v="4263" actId="20577"/>
        <pc:sldMkLst>
          <pc:docMk/>
          <pc:sldMk cId="1450327513" sldId="263"/>
        </pc:sldMkLst>
      </pc:sldChg>
      <pc:sldChg chg="modNotesTx">
        <pc:chgData name="Jason Kang" userId="5d9c0e40b22a7444" providerId="LiveId" clId="{267A3EB6-3AC8-344E-9C10-83FB394AB6D4}" dt="2020-12-07T07:52:27.164" v="5114" actId="6549"/>
        <pc:sldMkLst>
          <pc:docMk/>
          <pc:sldMk cId="3262145869" sldId="266"/>
        </pc:sldMkLst>
      </pc:sldChg>
      <pc:sldChg chg="modNotesTx">
        <pc:chgData name="Jason Kang" userId="5d9c0e40b22a7444" providerId="LiveId" clId="{267A3EB6-3AC8-344E-9C10-83FB394AB6D4}" dt="2020-12-07T07:21:09.687" v="4417" actId="20577"/>
        <pc:sldMkLst>
          <pc:docMk/>
          <pc:sldMk cId="1675788770" sldId="270"/>
        </pc:sldMkLst>
      </pc:sldChg>
      <pc:sldChg chg="modNotesTx">
        <pc:chgData name="Jason Kang" userId="5d9c0e40b22a7444" providerId="LiveId" clId="{267A3EB6-3AC8-344E-9C10-83FB394AB6D4}" dt="2020-12-07T07:35:52.112" v="5101" actId="20577"/>
        <pc:sldMkLst>
          <pc:docMk/>
          <pc:sldMk cId="4127950707" sldId="271"/>
        </pc:sldMkLst>
      </pc:sldChg>
      <pc:sldChg chg="modNotesTx">
        <pc:chgData name="Jason Kang" userId="5d9c0e40b22a7444" providerId="LiveId" clId="{267A3EB6-3AC8-344E-9C10-83FB394AB6D4}" dt="2020-12-07T07:32:22.594" v="5045" actId="20577"/>
        <pc:sldMkLst>
          <pc:docMk/>
          <pc:sldMk cId="75876657" sldId="272"/>
        </pc:sldMkLst>
      </pc:sldChg>
      <pc:sldChg chg="modNotesTx">
        <pc:chgData name="Jason Kang" userId="5d9c0e40b22a7444" providerId="LiveId" clId="{267A3EB6-3AC8-344E-9C10-83FB394AB6D4}" dt="2020-12-07T07:35:26.618" v="5099" actId="20577"/>
        <pc:sldMkLst>
          <pc:docMk/>
          <pc:sldMk cId="3107762565" sldId="273"/>
        </pc:sldMkLst>
      </pc:sldChg>
      <pc:sldChg chg="modNotesTx">
        <pc:chgData name="Jason Kang" userId="5d9c0e40b22a7444" providerId="LiveId" clId="{267A3EB6-3AC8-344E-9C10-83FB394AB6D4}" dt="2020-12-07T07:34:50.552" v="5097" actId="20577"/>
        <pc:sldMkLst>
          <pc:docMk/>
          <pc:sldMk cId="3708451498" sldId="274"/>
        </pc:sldMkLst>
      </pc:sldChg>
      <pc:sldChg chg="modSp mod modNotesTx">
        <pc:chgData name="Jason Kang" userId="5d9c0e40b22a7444" providerId="LiveId" clId="{267A3EB6-3AC8-344E-9C10-83FB394AB6D4}" dt="2020-12-07T07:12:40.126" v="3519" actId="20577"/>
        <pc:sldMkLst>
          <pc:docMk/>
          <pc:sldMk cId="152536693" sldId="275"/>
        </pc:sldMkLst>
        <pc:spChg chg="mod">
          <ac:chgData name="Jason Kang" userId="5d9c0e40b22a7444" providerId="LiveId" clId="{267A3EB6-3AC8-344E-9C10-83FB394AB6D4}" dt="2020-12-07T07:08:18.665" v="3070" actId="20577"/>
          <ac:spMkLst>
            <pc:docMk/>
            <pc:sldMk cId="152536693" sldId="275"/>
            <ac:spMk id="6" creationId="{F9CAF276-8B43-744F-B949-E93E2D1239BC}"/>
          </ac:spMkLst>
        </pc:spChg>
      </pc:sldChg>
      <pc:sldChg chg="modNotesTx">
        <pc:chgData name="Jason Kang" userId="5d9c0e40b22a7444" providerId="LiveId" clId="{267A3EB6-3AC8-344E-9C10-83FB394AB6D4}" dt="2020-12-07T07:22:43.298" v="4514" actId="20577"/>
        <pc:sldMkLst>
          <pc:docMk/>
          <pc:sldMk cId="2426542677" sldId="276"/>
        </pc:sldMkLst>
      </pc:sldChg>
      <pc:sldChg chg="modSp mod modNotesTx">
        <pc:chgData name="Jason Kang" userId="5d9c0e40b22a7444" providerId="LiveId" clId="{267A3EB6-3AC8-344E-9C10-83FB394AB6D4}" dt="2020-12-07T07:24:41.015" v="4585" actId="20577"/>
        <pc:sldMkLst>
          <pc:docMk/>
          <pc:sldMk cId="1288712116" sldId="277"/>
        </pc:sldMkLst>
        <pc:spChg chg="mod">
          <ac:chgData name="Jason Kang" userId="5d9c0e40b22a7444" providerId="LiveId" clId="{267A3EB6-3AC8-344E-9C10-83FB394AB6D4}" dt="2020-12-07T07:24:26.186" v="4524" actId="20577"/>
          <ac:spMkLst>
            <pc:docMk/>
            <pc:sldMk cId="1288712116" sldId="277"/>
            <ac:spMk id="7" creationId="{99933984-1114-EC46-BFF5-3B5FA3821FD2}"/>
          </ac:spMkLst>
        </pc:spChg>
      </pc:sldChg>
      <pc:sldChg chg="modSp mod modNotesTx">
        <pc:chgData name="Jason Kang" userId="5d9c0e40b22a7444" providerId="LiveId" clId="{267A3EB6-3AC8-344E-9C10-83FB394AB6D4}" dt="2020-12-07T07:27:54.998" v="4807" actId="20577"/>
        <pc:sldMkLst>
          <pc:docMk/>
          <pc:sldMk cId="1996679376" sldId="278"/>
        </pc:sldMkLst>
        <pc:spChg chg="mod">
          <ac:chgData name="Jason Kang" userId="5d9c0e40b22a7444" providerId="LiveId" clId="{267A3EB6-3AC8-344E-9C10-83FB394AB6D4}" dt="2020-12-07T07:27:46.885" v="4788" actId="20577"/>
          <ac:spMkLst>
            <pc:docMk/>
            <pc:sldMk cId="1996679376" sldId="278"/>
            <ac:spMk id="7" creationId="{99933984-1114-EC46-BFF5-3B5FA3821FD2}"/>
          </ac:spMkLst>
        </pc:spChg>
      </pc:sldChg>
      <pc:sldChg chg="modNotesTx">
        <pc:chgData name="Jason Kang" userId="5d9c0e40b22a7444" providerId="LiveId" clId="{267A3EB6-3AC8-344E-9C10-83FB394AB6D4}" dt="2020-12-07T07:31:21.716" v="5031" actId="20577"/>
        <pc:sldMkLst>
          <pc:docMk/>
          <pc:sldMk cId="4228289749" sldId="279"/>
        </pc:sldMkLst>
      </pc:sldChg>
      <pc:sldChg chg="modNotesTx">
        <pc:chgData name="Jason Kang" userId="5d9c0e40b22a7444" providerId="LiveId" clId="{267A3EB6-3AC8-344E-9C10-83FB394AB6D4}" dt="2020-12-07T07:34:04.435" v="5072" actId="20577"/>
        <pc:sldMkLst>
          <pc:docMk/>
          <pc:sldMk cId="2081849143"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145B7-2888-1B46-8901-53FC264D833E}" type="datetimeFigureOut">
              <a:rPr lang="en-US" smtClean="0"/>
              <a:t>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CCFCD-C0F0-DC41-8FCB-09F2278ECE06}" type="slidenum">
              <a:rPr lang="en-US" smtClean="0"/>
              <a:t>‹#›</a:t>
            </a:fld>
            <a:endParaRPr lang="en-US"/>
          </a:p>
        </p:txBody>
      </p:sp>
    </p:spTree>
    <p:extLst>
      <p:ext uri="{BB962C8B-B14F-4D97-AF65-F5344CB8AC3E}">
        <p14:creationId xmlns:p14="http://schemas.microsoft.com/office/powerpoint/2010/main" val="381369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My name is Jason Kang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am currently at the last semester of the master in applied data science program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presentation of my portfolio milestone project</a:t>
            </a:r>
            <a:endParaRPr dirty="0"/>
          </a:p>
        </p:txBody>
      </p:sp>
      <p:sp>
        <p:nvSpPr>
          <p:cNvPr id="95" name="Google Shape;9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3402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Under the direction of Professor Harper, I quickly developed a narrative. I named the platform </a:t>
            </a:r>
            <a:r>
              <a:rPr lang="en-US" sz="1200" kern="1200" dirty="0" err="1">
                <a:solidFill>
                  <a:schemeClr val="tx1"/>
                </a:solidFill>
                <a:effectLst/>
                <a:latin typeface="+mn-lt"/>
                <a:ea typeface="+mn-ea"/>
                <a:cs typeface="+mn-cs"/>
              </a:rPr>
              <a:t>CodeXchange</a:t>
            </a:r>
            <a:r>
              <a:rPr lang="en-US" sz="1200" kern="1200" dirty="0">
                <a:solidFill>
                  <a:schemeClr val="tx1"/>
                </a:solidFill>
                <a:effectLst/>
                <a:latin typeface="+mn-lt"/>
                <a:ea typeface="+mn-ea"/>
                <a:cs typeface="+mn-cs"/>
              </a:rPr>
              <a:t>. I designed three types of users – site curator, author, and wander; I developed detailed functions for each user. Based on the narrative, I extracted necessary business rules needed to develop logical models. Finally, with the insight derived from the logical models, I created the basic UI prototype designed to catch inputs from users. </a:t>
            </a:r>
            <a:endParaRPr lang="en-US" dirty="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most important skill that I learnt from this course is to write a narrative of the problem that I am about to solve. Writing it down forces me to think through exactly what I am trying to solve and what data I need to collect. This, in essence, is problem formulation. One takeaway from the course is that spending some extract time in problem formulation will pay off down the road.</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10</a:t>
            </a:fld>
            <a:endParaRPr lang="en-US"/>
          </a:p>
        </p:txBody>
      </p:sp>
    </p:spTree>
    <p:extLst>
      <p:ext uri="{BB962C8B-B14F-4D97-AF65-F5344CB8AC3E}">
        <p14:creationId xmlns:p14="http://schemas.microsoft.com/office/powerpoint/2010/main" val="12285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acquisition (i.e. collecting data) is the first step of the data science process. Data scientists use data to solve problems. Without good data, the rest of the data science process is fruitless. In software engineering, there is a concept called “garbage in garbage out”. This is saying that during an algorithm computation, flawed input produces nonsense output. This same concept applies to data science as well. In most courses that I took, data was either provided or was readily available for download online. The most brutal data acquisition experience that I had was during the course IST 687 Introduction to Data Science.</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11</a:t>
            </a:fld>
            <a:endParaRPr lang="en-US"/>
          </a:p>
        </p:txBody>
      </p:sp>
    </p:spTree>
    <p:extLst>
      <p:ext uri="{BB962C8B-B14F-4D97-AF65-F5344CB8AC3E}">
        <p14:creationId xmlns:p14="http://schemas.microsoft.com/office/powerpoint/2010/main" val="3499924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IST 687 Introduction to Data Science was taught by Professor Mohammed Syed. Since it was one of the earlier courses I took in the program, my data science skills were still very raw at that time. The final project was a group project. The goal was to find out whether there exists a correlation between the stats of NBA teams and their winnings. Intuitively, there must exists a correlation. The question, therefore, is to find out the data fields that do correlate.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 stack used for this project is R and regression modeling</a:t>
            </a:r>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12</a:t>
            </a:fld>
            <a:endParaRPr lang="en-US"/>
          </a:p>
        </p:txBody>
      </p:sp>
    </p:spTree>
    <p:extLst>
      <p:ext uri="{BB962C8B-B14F-4D97-AF65-F5344CB8AC3E}">
        <p14:creationId xmlns:p14="http://schemas.microsoft.com/office/powerpoint/2010/main" val="333607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Unfortunately, we could not find any prefabricated dataset that would fit our purpose. Our last resort was to scrape the data directly off official web sites. From Basketball Reference, we scraped team stats, and team standings; From Wikipedia, we scraped playoffs data. The web scarping took most than a week to finish. The figure shows what the data looked like in their original web site. Once completed, we then stitched the data together to form the final dataset with 31 data fields. After that, we ran correlation tests on the dataset and were able to identify the fields that should be include in the final linear regression model.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takeaway from this course is that useful data does not always come cheap. This course prepared me to take on extreme measures to acquire useful data. In hindsight, instead of scraping the data manual, I should had invested the time to automate the web scraping process by using tools like Scrapy and </a:t>
            </a:r>
            <a:r>
              <a:rPr lang="en-US" sz="1200" kern="1200" dirty="0" err="1">
                <a:solidFill>
                  <a:schemeClr val="tx1"/>
                </a:solidFill>
                <a:effectLst/>
                <a:latin typeface="+mn-lt"/>
                <a:ea typeface="+mn-ea"/>
                <a:cs typeface="+mn-cs"/>
              </a:rPr>
              <a:t>BeautifulSoup</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13</a:t>
            </a:fld>
            <a:endParaRPr lang="en-US"/>
          </a:p>
        </p:txBody>
      </p:sp>
    </p:spTree>
    <p:extLst>
      <p:ext uri="{BB962C8B-B14F-4D97-AF65-F5344CB8AC3E}">
        <p14:creationId xmlns:p14="http://schemas.microsoft.com/office/powerpoint/2010/main" val="17869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dataset is acquired, a series of data exploration techniques are applied/performed on the dataset. There are two part of data exploration. The first is data cleaning. In this part, data records that contain missing or invalid data should be removed; those that contain incorrectly formatted data should be converted to the correct format. Some data types are prone to formatting issues such as dates, address, and phone number. The second part of data exploration is feature identification. In this part, useful or meaningful data fields are identified using correlation techniques and are selected to move on to data analytic phrase. Almost all projects I have done so far require some sort of data exploration. The final project in IST 718 Big Data Analytics course is the most challenging among them.</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14</a:t>
            </a:fld>
            <a:endParaRPr lang="en-US"/>
          </a:p>
        </p:txBody>
      </p:sp>
    </p:spTree>
    <p:extLst>
      <p:ext uri="{BB962C8B-B14F-4D97-AF65-F5344CB8AC3E}">
        <p14:creationId xmlns:p14="http://schemas.microsoft.com/office/powerpoint/2010/main" val="2016091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course was taught by Professor Jillian </a:t>
            </a:r>
            <a:r>
              <a:rPr lang="en-US" sz="1200" kern="1200" dirty="0" err="1">
                <a:solidFill>
                  <a:schemeClr val="tx1"/>
                </a:solidFill>
                <a:effectLst/>
                <a:latin typeface="+mn-lt"/>
                <a:ea typeface="+mn-ea"/>
                <a:cs typeface="+mn-cs"/>
              </a:rPr>
              <a:t>Lando</a:t>
            </a:r>
            <a:r>
              <a:rPr lang="en-US" sz="1200" kern="1200" dirty="0">
                <a:solidFill>
                  <a:schemeClr val="tx1"/>
                </a:solidFill>
                <a:effectLst/>
                <a:latin typeface="+mn-lt"/>
                <a:ea typeface="+mn-ea"/>
                <a:cs typeface="+mn-cs"/>
              </a:rPr>
              <a:t>. It is an advanced course in data analytics that covers a wide range of data analytic techniques. The final project for this course was a group project. Since Kaggle just released its 2019 data science competition problem around that time, we tried to be fancy and decided to use the competition problem for the final project. The goal of the competition problem was to gain insights into how gaming can help children learn important skills for success in school and life. Dataset was raw data collected by an app called PBS KIDS Measure UP. It was an app that helped children ages 3 to 5 to learn early math concepts through completing levels and assessments in a game setting. Learning materials are presented to children as games. At the end of each game level, children had to pass an assessment test in order to gain access to next level. The success of learning is therefore measured by how many attempts children had to take to complete the assessment.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 stack for this project is python,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 For data exploration, we used histogram, boxplot, heat map. For modeling, we used </a:t>
            </a:r>
            <a:r>
              <a:rPr lang="en-US" sz="1200" kern="1200" dirty="0" err="1">
                <a:solidFill>
                  <a:schemeClr val="tx1"/>
                </a:solidFill>
                <a:effectLst/>
                <a:latin typeface="+mn-lt"/>
                <a:ea typeface="+mn-ea"/>
                <a:cs typeface="+mn-cs"/>
              </a:rPr>
              <a:t>CatBoost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Classifier, and Decision Tree</a:t>
            </a:r>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15</a:t>
            </a:fld>
            <a:endParaRPr lang="en-US"/>
          </a:p>
        </p:txBody>
      </p:sp>
    </p:spTree>
    <p:extLst>
      <p:ext uri="{BB962C8B-B14F-4D97-AF65-F5344CB8AC3E}">
        <p14:creationId xmlns:p14="http://schemas.microsoft.com/office/powerpoint/2010/main" val="2865020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thing we did was to derived the number of attempts by aggregating data records by game session ID and assessment ID. We also removed invalid data during the process. Once we had the dataset cleaned up, we then proceeded to visualize the dataset for any correlation and pattern by plotting it out. We ran it through a couple of common plots, such as histogram, boxplot, heat-map, as depicted in the figure. For modeling, we chose </a:t>
            </a:r>
            <a:r>
              <a:rPr lang="en-US" sz="1200" kern="1200" dirty="0" err="1">
                <a:solidFill>
                  <a:schemeClr val="tx1"/>
                </a:solidFill>
                <a:effectLst/>
                <a:latin typeface="+mn-lt"/>
                <a:ea typeface="+mn-ea"/>
                <a:cs typeface="+mn-cs"/>
              </a:rPr>
              <a:t>CatBoost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Classifier and Decision Tree. The Decision Tree model yields the most accurate result.</a:t>
            </a:r>
            <a:r>
              <a:rPr lang="en-US" dirty="0">
                <a:effectLst/>
              </a:rPr>
              <a:t>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retrospect, </a:t>
            </a:r>
            <a:r>
              <a:rPr lang="en-US" sz="1200" kern="1200" dirty="0">
                <a:solidFill>
                  <a:schemeClr val="tx1"/>
                </a:solidFill>
                <a:effectLst/>
                <a:latin typeface="+mn-lt"/>
                <a:ea typeface="+mn-ea"/>
                <a:cs typeface="+mn-cs"/>
              </a:rPr>
              <a:t>the raw dataset was almost 4 GB in size. This makes it really slow to perform data exploration routines from a laptop computer. It would even crash our computers from time to time. In hindsight, we should had stored the dataset in a cloud database and perform data exploration routines directly from the cloud for better performance and response time.</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16</a:t>
            </a:fld>
            <a:endParaRPr lang="en-US"/>
          </a:p>
        </p:txBody>
      </p:sp>
    </p:spTree>
    <p:extLst>
      <p:ext uri="{BB962C8B-B14F-4D97-AF65-F5344CB8AC3E}">
        <p14:creationId xmlns:p14="http://schemas.microsoft.com/office/powerpoint/2010/main" val="1252436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used to think that data analytic is the longest and most complicated part of data science. In practice, it is actually easier and shorter comparing to data acquisition and exploration because all commonly used analytic algorithms are well studied and implemented. The hardest part is to use the right analytic algorithm and to understand the results. Data analytic is divided into three types: descriptive, predictive, and prescriptive.</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17</a:t>
            </a:fld>
            <a:endParaRPr lang="en-US"/>
          </a:p>
        </p:txBody>
      </p:sp>
    </p:spTree>
    <p:extLst>
      <p:ext uri="{BB962C8B-B14F-4D97-AF65-F5344CB8AC3E}">
        <p14:creationId xmlns:p14="http://schemas.microsoft.com/office/powerpoint/2010/main" val="2782570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use a predictive project from IST 707 Data Analytics as an example.</a:t>
            </a:r>
          </a:p>
          <a:p>
            <a:endParaRPr lang="en-US" dirty="0"/>
          </a:p>
          <a:p>
            <a:r>
              <a:rPr lang="en-US" sz="1200" kern="1200" dirty="0">
                <a:solidFill>
                  <a:schemeClr val="tx1"/>
                </a:solidFill>
                <a:effectLst/>
                <a:latin typeface="+mn-lt"/>
                <a:ea typeface="+mn-ea"/>
                <a:cs typeface="+mn-cs"/>
              </a:rPr>
              <a:t>The course was taught by Professor Amy Gates. It was a comprehensive study of different predictive analytic models. For the final group project, Professor Gates wanted us to use different analytic models to analyze the same dataset, and compare the results and tradeoffs. We decided to use severe weather events data from National Oceanographic and Atmospheric Administration (NOAA). The goal is to predict which events are most harmful to population health, and have the greatest economic consequences.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 stack for this project is R, we use </a:t>
            </a:r>
            <a:r>
              <a:rPr lang="en-US" sz="1200" kern="1200" dirty="0" err="1">
                <a:solidFill>
                  <a:schemeClr val="tx1"/>
                </a:solidFill>
                <a:effectLst/>
                <a:latin typeface="+mn-lt"/>
                <a:ea typeface="+mn-ea"/>
                <a:cs typeface="+mn-cs"/>
              </a:rPr>
              <a:t>rdoc</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modeling, we used </a:t>
            </a:r>
            <a:r>
              <a:rPr lang="en-US" sz="1200" kern="0" dirty="0">
                <a:solidFill>
                  <a:schemeClr val="tx1">
                    <a:lumMod val="75000"/>
                    <a:lumOff val="25000"/>
                  </a:schemeClr>
                </a:solidFill>
                <a:latin typeface="Calibri" panose="020F0502020204030204" pitchFamily="34" charset="0"/>
                <a:cs typeface="Calibri" panose="020F0502020204030204" pitchFamily="34" charset="0"/>
              </a:rPr>
              <a:t>Decision Tree, Random Forest, SVM, Naive Bayes, K Means, Association Rule Mining</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18</a:t>
            </a:fld>
            <a:endParaRPr lang="en-US"/>
          </a:p>
        </p:txBody>
      </p:sp>
    </p:spTree>
    <p:extLst>
      <p:ext uri="{BB962C8B-B14F-4D97-AF65-F5344CB8AC3E}">
        <p14:creationId xmlns:p14="http://schemas.microsoft.com/office/powerpoint/2010/main" val="2970575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this is a classification problem, we experimented with a couple of classification models, such as Decision Tree, Random Forest, Support Vector Machine, Naïve Bayes, K Means, and Association Rule Mining. The results from some of the models are shown in the figure. We had to make slight adjustments to the dataset to fit each model of course. Our findings shown that Tornados as the leading cause of injuries, and that flooding had the greatest impact on U.S. economy</a:t>
            </a:r>
            <a:r>
              <a:rPr lang="en-US" dirty="0">
                <a:effectLst/>
              </a:rPr>
              <a:t>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takeaway from the course is the realization that a dataset can be rearranged to fit almost any analytic models. A good practice is to run the dataset through different models then compare the results. However, to know which model works best with a dataset and why take practice and experience.</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19</a:t>
            </a:fld>
            <a:endParaRPr lang="en-US"/>
          </a:p>
        </p:txBody>
      </p:sp>
    </p:spTree>
    <p:extLst>
      <p:ext uri="{BB962C8B-B14F-4D97-AF65-F5344CB8AC3E}">
        <p14:creationId xmlns:p14="http://schemas.microsoft.com/office/powerpoint/2010/main" val="19937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agenda of this presentation</a:t>
            </a:r>
          </a:p>
          <a:p>
            <a:endParaRPr lang="en-US" dirty="0"/>
          </a:p>
          <a:p>
            <a:r>
              <a:rPr lang="en-US" dirty="0"/>
              <a:t>I will first give a small introduction about myself</a:t>
            </a:r>
          </a:p>
          <a:p>
            <a:r>
              <a:rPr lang="en-US" dirty="0"/>
              <a:t>and my journey to data science</a:t>
            </a:r>
          </a:p>
          <a:p>
            <a:r>
              <a:rPr lang="en-US" dirty="0"/>
              <a:t>I will talk about the data science process in sequence and also the projects that </a:t>
            </a:r>
            <a:r>
              <a:rPr lang="en-US" dirty="0" err="1"/>
              <a:t>i</a:t>
            </a:r>
            <a:r>
              <a:rPr lang="en-US" dirty="0"/>
              <a:t> have done through out the program that best illustrate that particular process</a:t>
            </a:r>
          </a:p>
          <a:p>
            <a:r>
              <a:rPr lang="en-US" dirty="0"/>
              <a:t>Finally, I will talk about my plan moving forward from here</a:t>
            </a:r>
          </a:p>
        </p:txBody>
      </p:sp>
      <p:sp>
        <p:nvSpPr>
          <p:cNvPr id="4" name="Slide Number Placeholder 3"/>
          <p:cNvSpPr>
            <a:spLocks noGrp="1"/>
          </p:cNvSpPr>
          <p:nvPr>
            <p:ph type="sldNum" sz="quarter" idx="5"/>
          </p:nvPr>
        </p:nvSpPr>
        <p:spPr/>
        <p:txBody>
          <a:bodyPr/>
          <a:lstStyle/>
          <a:p>
            <a:fld id="{C44CCFCD-C0F0-DC41-8FCB-09F2278ECE06}" type="slidenum">
              <a:rPr lang="en-US" smtClean="0"/>
              <a:t>2</a:t>
            </a:fld>
            <a:endParaRPr lang="en-US"/>
          </a:p>
        </p:txBody>
      </p:sp>
    </p:spTree>
    <p:extLst>
      <p:ext uri="{BB962C8B-B14F-4D97-AF65-F5344CB8AC3E}">
        <p14:creationId xmlns:p14="http://schemas.microsoft.com/office/powerpoint/2010/main" val="3788053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mentioned before, data science process is also a problem-solving process. The previous steps focus on finding and analyzing evidences/data. The final step, interpretation, focuses on finding a solution and presenting the solution with evidence. Every data science course I took involves interpretation in one form or another. Data science is a discipline of making recommendation, after all. Of all the presentations I have done in the program, the one from MBC 638 Data Analysis and Decision Making is most memorable.</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20</a:t>
            </a:fld>
            <a:endParaRPr lang="en-US"/>
          </a:p>
        </p:txBody>
      </p:sp>
    </p:spTree>
    <p:extLst>
      <p:ext uri="{BB962C8B-B14F-4D97-AF65-F5344CB8AC3E}">
        <p14:creationId xmlns:p14="http://schemas.microsoft.com/office/powerpoint/2010/main" val="2915290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course was taught by Professor Marc Miller. It focused on implementation of process improvement using data science techniques. The final project was an opportunity to identify issues in a real-world process, and to improve the process. As a software developer, I naturally decided to use software development process as an experiment.</a:t>
            </a:r>
          </a:p>
          <a:p>
            <a:r>
              <a:rPr lang="en-US" sz="1200" kern="1200" dirty="0">
                <a:solidFill>
                  <a:schemeClr val="tx1"/>
                </a:solidFill>
                <a:effectLst/>
                <a:latin typeface="+mn-lt"/>
                <a:ea typeface="+mn-ea"/>
                <a:cs typeface="+mn-cs"/>
              </a:rPr>
              <a:t>Software development process works in sprints of two weeks. For each sprint, each software developer is given a set of tasks to complete in that sprint. The goal is to improve the task completion rate.</a:t>
            </a:r>
            <a:r>
              <a:rPr lang="en-US" dirty="0">
                <a:effectLst/>
              </a:rPr>
              <a:t> </a:t>
            </a:r>
          </a:p>
        </p:txBody>
      </p:sp>
      <p:sp>
        <p:nvSpPr>
          <p:cNvPr id="4" name="Slide Number Placeholder 3"/>
          <p:cNvSpPr>
            <a:spLocks noGrp="1"/>
          </p:cNvSpPr>
          <p:nvPr>
            <p:ph type="sldNum" sz="quarter" idx="5"/>
          </p:nvPr>
        </p:nvSpPr>
        <p:spPr/>
        <p:txBody>
          <a:bodyPr/>
          <a:lstStyle/>
          <a:p>
            <a:fld id="{C44CCFCD-C0F0-DC41-8FCB-09F2278ECE06}" type="slidenum">
              <a:rPr lang="en-US" smtClean="0"/>
              <a:t>21</a:t>
            </a:fld>
            <a:endParaRPr lang="en-US"/>
          </a:p>
        </p:txBody>
      </p:sp>
    </p:spTree>
    <p:extLst>
      <p:ext uri="{BB962C8B-B14F-4D97-AF65-F5344CB8AC3E}">
        <p14:creationId xmlns:p14="http://schemas.microsoft.com/office/powerpoint/2010/main" val="4122723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collecting relevant data/measurements and done analytics on them, I found out that total estimated hours and number of tasks have negative impact on task completion rate. The whole story is captured and summarized in one slide.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course taught me that story board is an effective way to communicate data science process and findings. I regret not able to use it often enough in my other projects due to time constraints, but it will remain a useful tool in my data science arsenal.</a:t>
            </a:r>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22</a:t>
            </a:fld>
            <a:endParaRPr lang="en-US"/>
          </a:p>
        </p:txBody>
      </p:sp>
    </p:spTree>
    <p:extLst>
      <p:ext uri="{BB962C8B-B14F-4D97-AF65-F5344CB8AC3E}">
        <p14:creationId xmlns:p14="http://schemas.microsoft.com/office/powerpoint/2010/main" val="2533576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 three years have been a wonderful journey into data science. As the program comes to an end, however, my journey does not end here. After the program, I plan to take a deep dive into data analytic algorithms. In addition to how to use them, I want to learn the ins and outs of how they work. I also want to gain more knowledge in data/information security as this will become a big challenge for the coming decades. More importantly, I want to apply what I have learnt in my workplace as well as the community.</a:t>
            </a:r>
            <a:r>
              <a:rPr lang="en-US" dirty="0">
                <a:effectLst/>
              </a:rPr>
              <a:t> </a:t>
            </a:r>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23</a:t>
            </a:fld>
            <a:endParaRPr lang="en-US"/>
          </a:p>
        </p:txBody>
      </p:sp>
    </p:spTree>
    <p:extLst>
      <p:ext uri="{BB962C8B-B14F-4D97-AF65-F5344CB8AC3E}">
        <p14:creationId xmlns:p14="http://schemas.microsoft.com/office/powerpoint/2010/main" val="49030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from Los Angeles California</a:t>
            </a:r>
          </a:p>
          <a:p>
            <a:r>
              <a:rPr lang="en-US" dirty="0"/>
              <a:t>In my family picture you can see my wonderful wife, my dog, and myself</a:t>
            </a:r>
          </a:p>
          <a:p>
            <a:endParaRPr lang="en-US" dirty="0"/>
          </a:p>
          <a:p>
            <a:r>
              <a:rPr lang="en-US" dirty="0"/>
              <a:t>I am a software engineer at JPL</a:t>
            </a:r>
          </a:p>
          <a:p>
            <a:r>
              <a:rPr lang="en-US" dirty="0"/>
              <a:t>I have been working over 10 years there</a:t>
            </a:r>
          </a:p>
          <a:p>
            <a:endParaRPr lang="en-US" dirty="0"/>
          </a:p>
          <a:p>
            <a:r>
              <a:rPr lang="en-US" dirty="0"/>
              <a:t>I came from computer science background</a:t>
            </a:r>
          </a:p>
          <a:p>
            <a:r>
              <a:rPr lang="en-US" dirty="0"/>
              <a:t>My bachelor and master are both from computer science</a:t>
            </a:r>
          </a:p>
          <a:p>
            <a:endParaRPr lang="en-US" dirty="0"/>
          </a:p>
          <a:p>
            <a:r>
              <a:rPr lang="en-US" dirty="0"/>
              <a:t>I started the applied data science program at </a:t>
            </a:r>
            <a:r>
              <a:rPr lang="en-US" dirty="0" err="1"/>
              <a:t>syracuse</a:t>
            </a:r>
            <a:r>
              <a:rPr lang="en-US" dirty="0"/>
              <a:t> university at 2018</a:t>
            </a:r>
          </a:p>
        </p:txBody>
      </p:sp>
      <p:sp>
        <p:nvSpPr>
          <p:cNvPr id="4" name="Slide Number Placeholder 3"/>
          <p:cNvSpPr>
            <a:spLocks noGrp="1"/>
          </p:cNvSpPr>
          <p:nvPr>
            <p:ph type="sldNum" sz="quarter" idx="5"/>
          </p:nvPr>
        </p:nvSpPr>
        <p:spPr/>
        <p:txBody>
          <a:bodyPr/>
          <a:lstStyle/>
          <a:p>
            <a:fld id="{C44CCFCD-C0F0-DC41-8FCB-09F2278ECE06}" type="slidenum">
              <a:rPr lang="en-US" smtClean="0"/>
              <a:t>3</a:t>
            </a:fld>
            <a:endParaRPr lang="en-US"/>
          </a:p>
        </p:txBody>
      </p:sp>
    </p:spTree>
    <p:extLst>
      <p:ext uri="{BB962C8B-B14F-4D97-AF65-F5344CB8AC3E}">
        <p14:creationId xmlns:p14="http://schemas.microsoft.com/office/powerpoint/2010/main" val="330514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journey to data science is rather long and unusual</a:t>
            </a:r>
          </a:p>
          <a:p>
            <a:endParaRPr lang="en-US" dirty="0"/>
          </a:p>
          <a:p>
            <a:r>
              <a:rPr lang="en-US" dirty="0"/>
              <a:t>even though statistic and data have been studied for a very long time</a:t>
            </a:r>
          </a:p>
          <a:p>
            <a:r>
              <a:rPr lang="en-US" dirty="0"/>
              <a:t>the term data science was first coined in 2008 by engineers in </a:t>
            </a:r>
            <a:r>
              <a:rPr lang="en-US" dirty="0" err="1"/>
              <a:t>linkedin</a:t>
            </a:r>
            <a:r>
              <a:rPr lang="en-US" dirty="0"/>
              <a:t> and </a:t>
            </a:r>
            <a:r>
              <a:rPr lang="en-US" dirty="0" err="1"/>
              <a:t>facebook</a:t>
            </a:r>
            <a:endParaRPr lang="en-US" dirty="0"/>
          </a:p>
          <a:p>
            <a:r>
              <a:rPr lang="en-US" dirty="0"/>
              <a:t>that is when they started to have data science as a job title</a:t>
            </a:r>
          </a:p>
          <a:p>
            <a:endParaRPr lang="en-US" dirty="0"/>
          </a:p>
          <a:p>
            <a:r>
              <a:rPr lang="en-US" dirty="0"/>
              <a:t>at the same time data become more abundantly available</a:t>
            </a:r>
          </a:p>
          <a:p>
            <a:r>
              <a:rPr lang="en-US" dirty="0"/>
              <a:t>hence the beginning of the big data movement</a:t>
            </a:r>
          </a:p>
          <a:p>
            <a:endParaRPr lang="en-US" dirty="0"/>
          </a:p>
          <a:p>
            <a:r>
              <a:rPr lang="en-US" dirty="0"/>
              <a:t>It became an entry in Wikipedia since 2012</a:t>
            </a:r>
          </a:p>
          <a:p>
            <a:endParaRPr lang="en-US" dirty="0"/>
          </a:p>
          <a:p>
            <a:r>
              <a:rPr lang="en-US" dirty="0"/>
              <a:t>and as for myself, I first became aware of the term around 2015</a:t>
            </a:r>
          </a:p>
        </p:txBody>
      </p:sp>
      <p:sp>
        <p:nvSpPr>
          <p:cNvPr id="4" name="Slide Number Placeholder 3"/>
          <p:cNvSpPr>
            <a:spLocks noGrp="1"/>
          </p:cNvSpPr>
          <p:nvPr>
            <p:ph type="sldNum" sz="quarter" idx="5"/>
          </p:nvPr>
        </p:nvSpPr>
        <p:spPr/>
        <p:txBody>
          <a:bodyPr/>
          <a:lstStyle/>
          <a:p>
            <a:fld id="{C44CCFCD-C0F0-DC41-8FCB-09F2278ECE06}" type="slidenum">
              <a:rPr lang="en-US" smtClean="0"/>
              <a:t>4</a:t>
            </a:fld>
            <a:endParaRPr lang="en-US"/>
          </a:p>
        </p:txBody>
      </p:sp>
    </p:spTree>
    <p:extLst>
      <p:ext uri="{BB962C8B-B14F-4D97-AF65-F5344CB8AC3E}">
        <p14:creationId xmlns:p14="http://schemas.microsoft.com/office/powerpoint/2010/main" val="1409255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people talk about data science they would immediately bring up this data science </a:t>
            </a:r>
            <a:r>
              <a:rPr lang="en-US" dirty="0" err="1"/>
              <a:t>venn</a:t>
            </a:r>
            <a:r>
              <a:rPr lang="en-US" dirty="0"/>
              <a:t> diagram</a:t>
            </a:r>
          </a:p>
          <a:p>
            <a:endParaRPr lang="en-US" dirty="0"/>
          </a:p>
          <a:p>
            <a:r>
              <a:rPr lang="en-US" dirty="0"/>
              <a:t>when I first looked at it, I thought, okay, I have computer science background and I’m already doing traditional software development</a:t>
            </a:r>
          </a:p>
          <a:p>
            <a:r>
              <a:rPr lang="en-US" dirty="0"/>
              <a:t>what I want to learn is machine learning</a:t>
            </a:r>
          </a:p>
          <a:p>
            <a:r>
              <a:rPr lang="en-US" dirty="0"/>
              <a:t>although I didn’t have any idea at that time, I </a:t>
            </a:r>
            <a:r>
              <a:rPr lang="en-US" dirty="0" err="1"/>
              <a:t>kinda</a:t>
            </a:r>
            <a:r>
              <a:rPr lang="en-US" dirty="0"/>
              <a:t> know that it is a new way to </a:t>
            </a:r>
            <a:r>
              <a:rPr lang="en-US" dirty="0" err="1"/>
              <a:t>programe</a:t>
            </a:r>
            <a:r>
              <a:rPr lang="en-US" dirty="0"/>
              <a:t> a computer to do stuffs</a:t>
            </a:r>
          </a:p>
          <a:p>
            <a:r>
              <a:rPr lang="en-US" dirty="0"/>
              <a:t>As oppose to writing all the instruction, machine learning use data to drive computers</a:t>
            </a:r>
          </a:p>
          <a:p>
            <a:r>
              <a:rPr lang="en-US" dirty="0"/>
              <a:t>I thought that was cool</a:t>
            </a:r>
          </a:p>
          <a:p>
            <a:r>
              <a:rPr lang="en-US" dirty="0"/>
              <a:t>so based on the diagram, it seems that I need to learn statistics in order to get to machine learning</a:t>
            </a:r>
          </a:p>
          <a:p>
            <a:r>
              <a:rPr lang="en-US" dirty="0"/>
              <a:t>so I enrolled in a couple of online statistic courses, while the courses were interesting, I felt very remote from machine learning by the end of the courses</a:t>
            </a:r>
          </a:p>
          <a:p>
            <a:endParaRPr lang="en-US" dirty="0"/>
          </a:p>
          <a:p>
            <a:r>
              <a:rPr lang="en-US" dirty="0"/>
              <a:t>Now I understand that this diagram means I only need a small subset of statistic in order to understand machine learning and data science.</a:t>
            </a:r>
          </a:p>
          <a:p>
            <a:r>
              <a:rPr lang="en-US" dirty="0"/>
              <a:t>Unfortunately, the diagram does not tell you which subset.</a:t>
            </a:r>
          </a:p>
        </p:txBody>
      </p:sp>
      <p:sp>
        <p:nvSpPr>
          <p:cNvPr id="4" name="Slide Number Placeholder 3"/>
          <p:cNvSpPr>
            <a:spLocks noGrp="1"/>
          </p:cNvSpPr>
          <p:nvPr>
            <p:ph type="sldNum" sz="quarter" idx="5"/>
          </p:nvPr>
        </p:nvSpPr>
        <p:spPr/>
        <p:txBody>
          <a:bodyPr/>
          <a:lstStyle/>
          <a:p>
            <a:fld id="{C44CCFCD-C0F0-DC41-8FCB-09F2278ECE06}" type="slidenum">
              <a:rPr lang="en-US" smtClean="0"/>
              <a:t>5</a:t>
            </a:fld>
            <a:endParaRPr lang="en-US"/>
          </a:p>
        </p:txBody>
      </p:sp>
    </p:spTree>
    <p:extLst>
      <p:ext uri="{BB962C8B-B14F-4D97-AF65-F5344CB8AC3E}">
        <p14:creationId xmlns:p14="http://schemas.microsoft.com/office/powerpoint/2010/main" val="89424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years later, in 2017, I went to a data science conference local in LA</a:t>
            </a:r>
          </a:p>
          <a:p>
            <a:r>
              <a:rPr lang="en-US" dirty="0"/>
              <a:t>while I could sort of understand the technology jargons, I cannot really relate to them, and I didn’t get much knowledge out of it</a:t>
            </a:r>
          </a:p>
          <a:p>
            <a:endParaRPr lang="en-US" dirty="0"/>
          </a:p>
          <a:p>
            <a:r>
              <a:rPr lang="en-US" dirty="0"/>
              <a:t>that is when I decided to seriously engage in data science</a:t>
            </a:r>
          </a:p>
          <a:p>
            <a:r>
              <a:rPr lang="en-US" dirty="0"/>
              <a:t>so I started to apply for data science schools</a:t>
            </a:r>
          </a:p>
          <a:p>
            <a:r>
              <a:rPr lang="en-US" dirty="0"/>
              <a:t>and I started school at </a:t>
            </a:r>
            <a:r>
              <a:rPr lang="en-US" dirty="0" err="1"/>
              <a:t>syracuse</a:t>
            </a:r>
            <a:r>
              <a:rPr lang="en-US" dirty="0"/>
              <a:t> university at 2018</a:t>
            </a:r>
          </a:p>
        </p:txBody>
      </p:sp>
      <p:sp>
        <p:nvSpPr>
          <p:cNvPr id="4" name="Slide Number Placeholder 3"/>
          <p:cNvSpPr>
            <a:spLocks noGrp="1"/>
          </p:cNvSpPr>
          <p:nvPr>
            <p:ph type="sldNum" sz="quarter" idx="5"/>
          </p:nvPr>
        </p:nvSpPr>
        <p:spPr/>
        <p:txBody>
          <a:bodyPr/>
          <a:lstStyle/>
          <a:p>
            <a:fld id="{C44CCFCD-C0F0-DC41-8FCB-09F2278ECE06}" type="slidenum">
              <a:rPr lang="en-US" smtClean="0"/>
              <a:t>6</a:t>
            </a:fld>
            <a:endParaRPr lang="en-US"/>
          </a:p>
        </p:txBody>
      </p:sp>
    </p:spTree>
    <p:extLst>
      <p:ext uri="{BB962C8B-B14F-4D97-AF65-F5344CB8AC3E}">
        <p14:creationId xmlns:p14="http://schemas.microsoft.com/office/powerpoint/2010/main" val="382215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takeaway from this program that really helps me to connect all the dots of data science is the data science process</a:t>
            </a:r>
          </a:p>
          <a:p>
            <a:endParaRPr lang="en-US" dirty="0"/>
          </a:p>
          <a:p>
            <a:r>
              <a:rPr lang="en-US" dirty="0"/>
              <a:t>The process consists of </a:t>
            </a:r>
          </a:p>
          <a:p>
            <a:r>
              <a:rPr lang="en-US" dirty="0"/>
              <a:t>data </a:t>
            </a:r>
            <a:r>
              <a:rPr lang="en-US" dirty="0" err="1"/>
              <a:t>acquistion</a:t>
            </a:r>
            <a:r>
              <a:rPr lang="en-US" dirty="0"/>
              <a:t> – gather data from </a:t>
            </a:r>
            <a:r>
              <a:rPr lang="en-US" dirty="0" err="1"/>
              <a:t>relevent</a:t>
            </a:r>
            <a:r>
              <a:rPr lang="en-US" dirty="0"/>
              <a:t> sources</a:t>
            </a:r>
          </a:p>
          <a:p>
            <a:r>
              <a:rPr lang="en-US" dirty="0"/>
              <a:t>data exploration – include data cleaning and finding significant patterns and trends using statistical methods</a:t>
            </a:r>
          </a:p>
          <a:p>
            <a:r>
              <a:rPr lang="en-US" dirty="0"/>
              <a:t>analytic -– </a:t>
            </a:r>
            <a:r>
              <a:rPr lang="en-US" dirty="0" err="1"/>
              <a:t>construst</a:t>
            </a:r>
            <a:r>
              <a:rPr lang="en-US" dirty="0"/>
              <a:t> model to predict and forecast</a:t>
            </a:r>
          </a:p>
          <a:p>
            <a:r>
              <a:rPr lang="en-US" dirty="0"/>
              <a:t>interpret – report results with evidence, put the results into good use</a:t>
            </a:r>
          </a:p>
          <a:p>
            <a:endParaRPr lang="en-US" dirty="0"/>
          </a:p>
          <a:p>
            <a:r>
              <a:rPr lang="en-US" dirty="0"/>
              <a:t>In the following, I will talk about each of these process, and also talk about which project that </a:t>
            </a:r>
            <a:r>
              <a:rPr lang="en-US" dirty="0" err="1"/>
              <a:t>i</a:t>
            </a:r>
            <a:r>
              <a:rPr lang="en-US" dirty="0"/>
              <a:t> have done in the program that best illustrate that process</a:t>
            </a:r>
          </a:p>
        </p:txBody>
      </p:sp>
      <p:sp>
        <p:nvSpPr>
          <p:cNvPr id="4" name="Slide Number Placeholder 3"/>
          <p:cNvSpPr>
            <a:spLocks noGrp="1"/>
          </p:cNvSpPr>
          <p:nvPr>
            <p:ph type="sldNum" sz="quarter" idx="5"/>
          </p:nvPr>
        </p:nvSpPr>
        <p:spPr/>
        <p:txBody>
          <a:bodyPr/>
          <a:lstStyle/>
          <a:p>
            <a:fld id="{C44CCFCD-C0F0-DC41-8FCB-09F2278ECE06}" type="slidenum">
              <a:rPr lang="en-US" smtClean="0"/>
              <a:t>7</a:t>
            </a:fld>
            <a:endParaRPr lang="en-US"/>
          </a:p>
        </p:txBody>
      </p:sp>
    </p:spTree>
    <p:extLst>
      <p:ext uri="{BB962C8B-B14F-4D97-AF65-F5344CB8AC3E}">
        <p14:creationId xmlns:p14="http://schemas.microsoft.com/office/powerpoint/2010/main" val="740683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process is a problem solving process</a:t>
            </a:r>
          </a:p>
          <a:p>
            <a:r>
              <a:rPr lang="en-US" dirty="0"/>
              <a:t>before we enter the process, we need a well defined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Sometimes the problem is given and trivial. Other times, the problem may be buried deep in the business requirements and processes. When it comes to problem formulation, one course called IST 659 Data Admin Concepts really standout because it incorporates the formulation of real live problem.</a:t>
            </a:r>
          </a:p>
          <a:p>
            <a:endParaRPr lang="en-US" dirty="0"/>
          </a:p>
          <a:p>
            <a:endParaRPr lang="en-US" dirty="0"/>
          </a:p>
        </p:txBody>
      </p:sp>
      <p:sp>
        <p:nvSpPr>
          <p:cNvPr id="4" name="Slide Number Placeholder 3"/>
          <p:cNvSpPr>
            <a:spLocks noGrp="1"/>
          </p:cNvSpPr>
          <p:nvPr>
            <p:ph type="sldNum" sz="quarter" idx="5"/>
          </p:nvPr>
        </p:nvSpPr>
        <p:spPr/>
        <p:txBody>
          <a:bodyPr/>
          <a:lstStyle/>
          <a:p>
            <a:fld id="{C44CCFCD-C0F0-DC41-8FCB-09F2278ECE06}" type="slidenum">
              <a:rPr lang="en-US" smtClean="0"/>
              <a:t>8</a:t>
            </a:fld>
            <a:endParaRPr lang="en-US"/>
          </a:p>
        </p:txBody>
      </p:sp>
    </p:spTree>
    <p:extLst>
      <p:ext uri="{BB962C8B-B14F-4D97-AF65-F5344CB8AC3E}">
        <p14:creationId xmlns:p14="http://schemas.microsoft.com/office/powerpoint/2010/main" val="19294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IST 659 Data Admin Concepts was taught by Professor Chad Harper. It was the first course I took in the program. At the time I was studying this course, I was also working on a side project idea. As a software engineer, I noticed how often I encountered obscure coding errors (i.e. error messages outputted by compiler to signal possible errors in the codes) during my daily coding works. The idea was to create a web-based platform for frustrated software engineer, like myself, to ask for and to share solutions to coding errors. When Professor Harper suggested to develop a real-life idea in the final project, I decided to give my little side project idea a try.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 stack used for this project is R, SQL Server, SQL Access, and </a:t>
            </a:r>
            <a:r>
              <a:rPr lang="en-US" sz="1200" kern="1200" dirty="0" err="1">
                <a:solidFill>
                  <a:schemeClr val="tx1"/>
                </a:solidFill>
                <a:effectLst/>
                <a:latin typeface="+mn-lt"/>
                <a:ea typeface="+mn-ea"/>
                <a:cs typeface="+mn-cs"/>
              </a:rPr>
              <a:t>Draw.io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44CCFCD-C0F0-DC41-8FCB-09F2278ECE06}" type="slidenum">
              <a:rPr lang="en-US" smtClean="0"/>
              <a:t>9</a:t>
            </a:fld>
            <a:endParaRPr lang="en-US"/>
          </a:p>
        </p:txBody>
      </p:sp>
    </p:spTree>
    <p:extLst>
      <p:ext uri="{BB962C8B-B14F-4D97-AF65-F5344CB8AC3E}">
        <p14:creationId xmlns:p14="http://schemas.microsoft.com/office/powerpoint/2010/main" val="1936360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3"/>
        <p:cNvGrpSpPr/>
        <p:nvPr/>
      </p:nvGrpSpPr>
      <p:grpSpPr>
        <a:xfrm>
          <a:off x="0" y="0"/>
          <a:ext cx="0" cy="0"/>
          <a:chOff x="0" y="0"/>
          <a:chExt cx="0" cy="0"/>
        </a:xfrm>
      </p:grpSpPr>
      <p:sp>
        <p:nvSpPr>
          <p:cNvPr id="14" name="Google Shape;14;p5"/>
          <p:cNvSpPr/>
          <p:nvPr/>
        </p:nvSpPr>
        <p:spPr>
          <a:xfrm>
            <a:off x="0" y="0"/>
            <a:ext cx="6096000" cy="6858000"/>
          </a:xfrm>
          <a:prstGeom prst="rect">
            <a:avLst/>
          </a:prstGeom>
          <a:solidFill>
            <a:srgbClr val="D44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5"/>
          <p:cNvSpPr txBox="1">
            <a:spLocks noGrp="1"/>
          </p:cNvSpPr>
          <p:nvPr>
            <p:ph type="sldNum" idx="12"/>
          </p:nvPr>
        </p:nvSpPr>
        <p:spPr>
          <a:xfrm>
            <a:off x="10980234" y="6325460"/>
            <a:ext cx="75456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5"/>
          <p:cNvSpPr txBox="1">
            <a:spLocks noGrp="1"/>
          </p:cNvSpPr>
          <p:nvPr>
            <p:ph type="title"/>
          </p:nvPr>
        </p:nvSpPr>
        <p:spPr>
          <a:xfrm>
            <a:off x="457200" y="2362200"/>
            <a:ext cx="5060092" cy="2444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5"/>
          <p:cNvSpPr>
            <a:spLocks noGrp="1"/>
          </p:cNvSpPr>
          <p:nvPr>
            <p:ph type="pic" idx="2"/>
          </p:nvPr>
        </p:nvSpPr>
        <p:spPr>
          <a:xfrm>
            <a:off x="6091706" y="0"/>
            <a:ext cx="6100293"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5"/>
          <p:cNvSpPr txBox="1">
            <a:spLocks noGrp="1"/>
          </p:cNvSpPr>
          <p:nvPr>
            <p:ph type="body" idx="1"/>
          </p:nvPr>
        </p:nvSpPr>
        <p:spPr>
          <a:xfrm>
            <a:off x="457200" y="5181601"/>
            <a:ext cx="5060092" cy="3607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5"/>
          <p:cNvSpPr txBox="1">
            <a:spLocks noGrp="1"/>
          </p:cNvSpPr>
          <p:nvPr>
            <p:ph type="body" idx="3"/>
          </p:nvPr>
        </p:nvSpPr>
        <p:spPr>
          <a:xfrm>
            <a:off x="457200" y="5567346"/>
            <a:ext cx="5060092" cy="6507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400"/>
              <a:buFont typeface="Arial"/>
              <a:buNone/>
              <a:defRPr sz="1400" b="0" i="1"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0" name="Google Shape;20;p5" descr="Official Syracuse University identity wordmark" title="Syracuse University"/>
          <p:cNvPicPr preferRelativeResize="0"/>
          <p:nvPr/>
        </p:nvPicPr>
        <p:blipFill rotWithShape="1">
          <a:blip r:embed="rId2">
            <a:alphaModFix/>
          </a:blip>
          <a:srcRect/>
          <a:stretch/>
        </p:blipFill>
        <p:spPr>
          <a:xfrm>
            <a:off x="553617" y="561560"/>
            <a:ext cx="2550368" cy="384302"/>
          </a:xfrm>
          <a:prstGeom prst="rect">
            <a:avLst/>
          </a:prstGeom>
          <a:noFill/>
          <a:ln>
            <a:noFill/>
          </a:ln>
        </p:spPr>
      </p:pic>
      <p:sp>
        <p:nvSpPr>
          <p:cNvPr id="21" name="Google Shape;21;p5"/>
          <p:cNvSpPr txBox="1">
            <a:spLocks noGrp="1"/>
          </p:cNvSpPr>
          <p:nvPr>
            <p:ph type="body" idx="4"/>
          </p:nvPr>
        </p:nvSpPr>
        <p:spPr>
          <a:xfrm>
            <a:off x="457200" y="914400"/>
            <a:ext cx="5060092" cy="61221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5"/>
          <p:cNvSpPr txBox="1">
            <a:spLocks noGrp="1"/>
          </p:cNvSpPr>
          <p:nvPr>
            <p:ph type="body" idx="5"/>
          </p:nvPr>
        </p:nvSpPr>
        <p:spPr>
          <a:xfrm>
            <a:off x="457200" y="6369449"/>
            <a:ext cx="5060092" cy="250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3" name="Google Shape;23;p5"/>
          <p:cNvCxnSpPr/>
          <p:nvPr/>
        </p:nvCxnSpPr>
        <p:spPr>
          <a:xfrm>
            <a:off x="562234" y="6196912"/>
            <a:ext cx="4905631"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6322673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w/ Photo" preserve="1">
  <p:cSld name="Section Title w/ Photo">
    <p:spTree>
      <p:nvGrpSpPr>
        <p:cNvPr id="1" name="Shape 32"/>
        <p:cNvGrpSpPr/>
        <p:nvPr/>
      </p:nvGrpSpPr>
      <p:grpSpPr>
        <a:xfrm>
          <a:off x="0" y="0"/>
          <a:ext cx="0" cy="0"/>
          <a:chOff x="0" y="0"/>
          <a:chExt cx="0" cy="0"/>
        </a:xfrm>
      </p:grpSpPr>
      <p:sp>
        <p:nvSpPr>
          <p:cNvPr id="33" name="Google Shape;33;p8"/>
          <p:cNvSpPr/>
          <p:nvPr/>
        </p:nvSpPr>
        <p:spPr>
          <a:xfrm>
            <a:off x="0" y="0"/>
            <a:ext cx="6096000" cy="6858000"/>
          </a:xfrm>
          <a:prstGeom prst="rect">
            <a:avLst/>
          </a:prstGeom>
          <a:solidFill>
            <a:srgbClr val="D44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8"/>
          <p:cNvSpPr/>
          <p:nvPr/>
        </p:nvSpPr>
        <p:spPr>
          <a:xfrm>
            <a:off x="0" y="6196914"/>
            <a:ext cx="12192000" cy="661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8"/>
          <p:cNvSpPr txBox="1">
            <a:spLocks noGrp="1"/>
          </p:cNvSpPr>
          <p:nvPr>
            <p:ph type="sldNum" idx="12"/>
          </p:nvPr>
        </p:nvSpPr>
        <p:spPr>
          <a:xfrm>
            <a:off x="10896018" y="6332717"/>
            <a:ext cx="8387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D44500"/>
                </a:solidFill>
                <a:latin typeface="Arial"/>
                <a:ea typeface="Arial"/>
                <a:cs typeface="Arial"/>
                <a:sym typeface="Arial"/>
              </a:defRPr>
            </a:lvl1pPr>
            <a:lvl2pPr marL="0" lvl="1" indent="0" algn="r">
              <a:spcBef>
                <a:spcPts val="0"/>
              </a:spcBef>
              <a:buNone/>
              <a:defRPr sz="1000" b="0" i="0" u="none" strike="noStrike" cap="none">
                <a:solidFill>
                  <a:srgbClr val="D44500"/>
                </a:solidFill>
                <a:latin typeface="Arial"/>
                <a:ea typeface="Arial"/>
                <a:cs typeface="Arial"/>
                <a:sym typeface="Arial"/>
              </a:defRPr>
            </a:lvl2pPr>
            <a:lvl3pPr marL="0" lvl="2" indent="0" algn="r">
              <a:spcBef>
                <a:spcPts val="0"/>
              </a:spcBef>
              <a:buNone/>
              <a:defRPr sz="1000" b="0" i="0" u="none" strike="noStrike" cap="none">
                <a:solidFill>
                  <a:srgbClr val="D44500"/>
                </a:solidFill>
                <a:latin typeface="Arial"/>
                <a:ea typeface="Arial"/>
                <a:cs typeface="Arial"/>
                <a:sym typeface="Arial"/>
              </a:defRPr>
            </a:lvl3pPr>
            <a:lvl4pPr marL="0" lvl="3" indent="0" algn="r">
              <a:spcBef>
                <a:spcPts val="0"/>
              </a:spcBef>
              <a:buNone/>
              <a:defRPr sz="1000" b="0" i="0" u="none" strike="noStrike" cap="none">
                <a:solidFill>
                  <a:srgbClr val="D44500"/>
                </a:solidFill>
                <a:latin typeface="Arial"/>
                <a:ea typeface="Arial"/>
                <a:cs typeface="Arial"/>
                <a:sym typeface="Arial"/>
              </a:defRPr>
            </a:lvl4pPr>
            <a:lvl5pPr marL="0" lvl="4" indent="0" algn="r">
              <a:spcBef>
                <a:spcPts val="0"/>
              </a:spcBef>
              <a:buNone/>
              <a:defRPr sz="1000" b="0" i="0" u="none" strike="noStrike" cap="none">
                <a:solidFill>
                  <a:srgbClr val="D44500"/>
                </a:solidFill>
                <a:latin typeface="Arial"/>
                <a:ea typeface="Arial"/>
                <a:cs typeface="Arial"/>
                <a:sym typeface="Arial"/>
              </a:defRPr>
            </a:lvl5pPr>
            <a:lvl6pPr marL="0" lvl="5" indent="0" algn="r">
              <a:spcBef>
                <a:spcPts val="0"/>
              </a:spcBef>
              <a:buNone/>
              <a:defRPr sz="1000" b="0" i="0" u="none" strike="noStrike" cap="none">
                <a:solidFill>
                  <a:srgbClr val="D44500"/>
                </a:solidFill>
                <a:latin typeface="Arial"/>
                <a:ea typeface="Arial"/>
                <a:cs typeface="Arial"/>
                <a:sym typeface="Arial"/>
              </a:defRPr>
            </a:lvl6pPr>
            <a:lvl7pPr marL="0" lvl="6" indent="0" algn="r">
              <a:spcBef>
                <a:spcPts val="0"/>
              </a:spcBef>
              <a:buNone/>
              <a:defRPr sz="1000" b="0" i="0" u="none" strike="noStrike" cap="none">
                <a:solidFill>
                  <a:srgbClr val="D44500"/>
                </a:solidFill>
                <a:latin typeface="Arial"/>
                <a:ea typeface="Arial"/>
                <a:cs typeface="Arial"/>
                <a:sym typeface="Arial"/>
              </a:defRPr>
            </a:lvl7pPr>
            <a:lvl8pPr marL="0" lvl="7" indent="0" algn="r">
              <a:spcBef>
                <a:spcPts val="0"/>
              </a:spcBef>
              <a:buNone/>
              <a:defRPr sz="1000" b="0" i="0" u="none" strike="noStrike" cap="none">
                <a:solidFill>
                  <a:srgbClr val="D44500"/>
                </a:solidFill>
                <a:latin typeface="Arial"/>
                <a:ea typeface="Arial"/>
                <a:cs typeface="Arial"/>
                <a:sym typeface="Arial"/>
              </a:defRPr>
            </a:lvl8pPr>
            <a:lvl9pPr marL="0" lvl="8" indent="0" algn="r">
              <a:spcBef>
                <a:spcPts val="0"/>
              </a:spcBef>
              <a:buNone/>
              <a:defRPr sz="1000" b="0" i="0" u="none" strike="noStrike" cap="none">
                <a:solidFill>
                  <a:srgbClr val="D445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8"/>
          <p:cNvSpPr txBox="1">
            <a:spLocks noGrp="1"/>
          </p:cNvSpPr>
          <p:nvPr>
            <p:ph type="title"/>
          </p:nvPr>
        </p:nvSpPr>
        <p:spPr>
          <a:xfrm>
            <a:off x="457200" y="2362200"/>
            <a:ext cx="5060092" cy="2444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8"/>
          <p:cNvSpPr>
            <a:spLocks noGrp="1"/>
          </p:cNvSpPr>
          <p:nvPr>
            <p:ph type="pic" idx="2"/>
          </p:nvPr>
        </p:nvSpPr>
        <p:spPr>
          <a:xfrm>
            <a:off x="6096000" y="1"/>
            <a:ext cx="6096000" cy="619691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8" name="Google Shape;38;p8" descr="Official Syracuse University identity wordmark"/>
          <p:cNvPicPr preferRelativeResize="0"/>
          <p:nvPr/>
        </p:nvPicPr>
        <p:blipFill rotWithShape="1">
          <a:blip r:embed="rId2">
            <a:alphaModFix/>
          </a:blip>
          <a:srcRect/>
          <a:stretch/>
        </p:blipFill>
        <p:spPr>
          <a:xfrm>
            <a:off x="558800" y="6417231"/>
            <a:ext cx="1363304" cy="173971"/>
          </a:xfrm>
          <a:prstGeom prst="rect">
            <a:avLst/>
          </a:prstGeom>
          <a:noFill/>
          <a:ln>
            <a:noFill/>
          </a:ln>
        </p:spPr>
      </p:pic>
      <p:sp>
        <p:nvSpPr>
          <p:cNvPr id="39" name="Google Shape;39;p8"/>
          <p:cNvSpPr txBox="1">
            <a:spLocks noGrp="1"/>
          </p:cNvSpPr>
          <p:nvPr>
            <p:ph type="body" idx="1"/>
          </p:nvPr>
        </p:nvSpPr>
        <p:spPr>
          <a:xfrm>
            <a:off x="1988966" y="6335892"/>
            <a:ext cx="8907052" cy="36512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6F777D"/>
              </a:buClr>
              <a:buSzPts val="1100"/>
              <a:buFont typeface="Arial"/>
              <a:buNone/>
              <a:defRPr sz="1100" b="0" i="0" u="none" strike="noStrike" cap="none">
                <a:solidFill>
                  <a:srgbClr val="6F77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493941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no photo)" preserve="1">
  <p:cSld name="Section Title (no photo)">
    <p:spTree>
      <p:nvGrpSpPr>
        <p:cNvPr id="1" name="Shape 40"/>
        <p:cNvGrpSpPr/>
        <p:nvPr/>
      </p:nvGrpSpPr>
      <p:grpSpPr>
        <a:xfrm>
          <a:off x="0" y="0"/>
          <a:ext cx="0" cy="0"/>
          <a:chOff x="0" y="0"/>
          <a:chExt cx="0" cy="0"/>
        </a:xfrm>
      </p:grpSpPr>
      <p:sp>
        <p:nvSpPr>
          <p:cNvPr id="41" name="Google Shape;41;p10"/>
          <p:cNvSpPr/>
          <p:nvPr/>
        </p:nvSpPr>
        <p:spPr>
          <a:xfrm>
            <a:off x="0" y="0"/>
            <a:ext cx="12192000" cy="6196914"/>
          </a:xfrm>
          <a:prstGeom prst="rect">
            <a:avLst/>
          </a:prstGeom>
          <a:solidFill>
            <a:srgbClr val="D44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10"/>
          <p:cNvSpPr/>
          <p:nvPr/>
        </p:nvSpPr>
        <p:spPr>
          <a:xfrm>
            <a:off x="0" y="6196914"/>
            <a:ext cx="12192000" cy="661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 name="Google Shape;43;p10"/>
          <p:cNvSpPr txBox="1">
            <a:spLocks noGrp="1"/>
          </p:cNvSpPr>
          <p:nvPr>
            <p:ph type="sldNum" idx="12"/>
          </p:nvPr>
        </p:nvSpPr>
        <p:spPr>
          <a:xfrm>
            <a:off x="10896018" y="6332717"/>
            <a:ext cx="8387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D44500"/>
                </a:solidFill>
                <a:latin typeface="Arial"/>
                <a:ea typeface="Arial"/>
                <a:cs typeface="Arial"/>
                <a:sym typeface="Arial"/>
              </a:defRPr>
            </a:lvl1pPr>
            <a:lvl2pPr marL="0" lvl="1" indent="0" algn="r">
              <a:spcBef>
                <a:spcPts val="0"/>
              </a:spcBef>
              <a:buNone/>
              <a:defRPr sz="1000" b="0" i="0" u="none" strike="noStrike" cap="none">
                <a:solidFill>
                  <a:srgbClr val="D44500"/>
                </a:solidFill>
                <a:latin typeface="Arial"/>
                <a:ea typeface="Arial"/>
                <a:cs typeface="Arial"/>
                <a:sym typeface="Arial"/>
              </a:defRPr>
            </a:lvl2pPr>
            <a:lvl3pPr marL="0" lvl="2" indent="0" algn="r">
              <a:spcBef>
                <a:spcPts val="0"/>
              </a:spcBef>
              <a:buNone/>
              <a:defRPr sz="1000" b="0" i="0" u="none" strike="noStrike" cap="none">
                <a:solidFill>
                  <a:srgbClr val="D44500"/>
                </a:solidFill>
                <a:latin typeface="Arial"/>
                <a:ea typeface="Arial"/>
                <a:cs typeface="Arial"/>
                <a:sym typeface="Arial"/>
              </a:defRPr>
            </a:lvl3pPr>
            <a:lvl4pPr marL="0" lvl="3" indent="0" algn="r">
              <a:spcBef>
                <a:spcPts val="0"/>
              </a:spcBef>
              <a:buNone/>
              <a:defRPr sz="1000" b="0" i="0" u="none" strike="noStrike" cap="none">
                <a:solidFill>
                  <a:srgbClr val="D44500"/>
                </a:solidFill>
                <a:latin typeface="Arial"/>
                <a:ea typeface="Arial"/>
                <a:cs typeface="Arial"/>
                <a:sym typeface="Arial"/>
              </a:defRPr>
            </a:lvl4pPr>
            <a:lvl5pPr marL="0" lvl="4" indent="0" algn="r">
              <a:spcBef>
                <a:spcPts val="0"/>
              </a:spcBef>
              <a:buNone/>
              <a:defRPr sz="1000" b="0" i="0" u="none" strike="noStrike" cap="none">
                <a:solidFill>
                  <a:srgbClr val="D44500"/>
                </a:solidFill>
                <a:latin typeface="Arial"/>
                <a:ea typeface="Arial"/>
                <a:cs typeface="Arial"/>
                <a:sym typeface="Arial"/>
              </a:defRPr>
            </a:lvl5pPr>
            <a:lvl6pPr marL="0" lvl="5" indent="0" algn="r">
              <a:spcBef>
                <a:spcPts val="0"/>
              </a:spcBef>
              <a:buNone/>
              <a:defRPr sz="1000" b="0" i="0" u="none" strike="noStrike" cap="none">
                <a:solidFill>
                  <a:srgbClr val="D44500"/>
                </a:solidFill>
                <a:latin typeface="Arial"/>
                <a:ea typeface="Arial"/>
                <a:cs typeface="Arial"/>
                <a:sym typeface="Arial"/>
              </a:defRPr>
            </a:lvl6pPr>
            <a:lvl7pPr marL="0" lvl="6" indent="0" algn="r">
              <a:spcBef>
                <a:spcPts val="0"/>
              </a:spcBef>
              <a:buNone/>
              <a:defRPr sz="1000" b="0" i="0" u="none" strike="noStrike" cap="none">
                <a:solidFill>
                  <a:srgbClr val="D44500"/>
                </a:solidFill>
                <a:latin typeface="Arial"/>
                <a:ea typeface="Arial"/>
                <a:cs typeface="Arial"/>
                <a:sym typeface="Arial"/>
              </a:defRPr>
            </a:lvl7pPr>
            <a:lvl8pPr marL="0" lvl="7" indent="0" algn="r">
              <a:spcBef>
                <a:spcPts val="0"/>
              </a:spcBef>
              <a:buNone/>
              <a:defRPr sz="1000" b="0" i="0" u="none" strike="noStrike" cap="none">
                <a:solidFill>
                  <a:srgbClr val="D44500"/>
                </a:solidFill>
                <a:latin typeface="Arial"/>
                <a:ea typeface="Arial"/>
                <a:cs typeface="Arial"/>
                <a:sym typeface="Arial"/>
              </a:defRPr>
            </a:lvl8pPr>
            <a:lvl9pPr marL="0" lvl="8" indent="0" algn="r">
              <a:spcBef>
                <a:spcPts val="0"/>
              </a:spcBef>
              <a:buNone/>
              <a:defRPr sz="1000" b="0" i="0" u="none" strike="noStrike" cap="none">
                <a:solidFill>
                  <a:srgbClr val="D445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10"/>
          <p:cNvSpPr txBox="1">
            <a:spLocks noGrp="1"/>
          </p:cNvSpPr>
          <p:nvPr>
            <p:ph type="title"/>
          </p:nvPr>
        </p:nvSpPr>
        <p:spPr>
          <a:xfrm>
            <a:off x="457200" y="2362200"/>
            <a:ext cx="10438818" cy="2444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45" name="Google Shape;45;p10" descr="Official Syracuse University identity wordmark"/>
          <p:cNvPicPr preferRelativeResize="0"/>
          <p:nvPr/>
        </p:nvPicPr>
        <p:blipFill rotWithShape="1">
          <a:blip r:embed="rId2">
            <a:alphaModFix/>
          </a:blip>
          <a:srcRect/>
          <a:stretch/>
        </p:blipFill>
        <p:spPr>
          <a:xfrm>
            <a:off x="558800" y="6417231"/>
            <a:ext cx="1363304" cy="173971"/>
          </a:xfrm>
          <a:prstGeom prst="rect">
            <a:avLst/>
          </a:prstGeom>
          <a:noFill/>
          <a:ln>
            <a:noFill/>
          </a:ln>
        </p:spPr>
      </p:pic>
      <p:sp>
        <p:nvSpPr>
          <p:cNvPr id="46" name="Google Shape;46;p10"/>
          <p:cNvSpPr txBox="1">
            <a:spLocks noGrp="1"/>
          </p:cNvSpPr>
          <p:nvPr>
            <p:ph type="body" idx="1"/>
          </p:nvPr>
        </p:nvSpPr>
        <p:spPr>
          <a:xfrm>
            <a:off x="1988966" y="6335892"/>
            <a:ext cx="8907052" cy="36512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6F777D"/>
              </a:buClr>
              <a:buSzPts val="1100"/>
              <a:buFont typeface="Arial"/>
              <a:buNone/>
              <a:defRPr sz="1100" b="0" i="0" u="none" strike="noStrike" cap="none">
                <a:solidFill>
                  <a:srgbClr val="6F77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305375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ing w/ Bullets + Photo" preserve="1">
  <p:cSld name="Heading w/ Bullets + Photo">
    <p:spTree>
      <p:nvGrpSpPr>
        <p:cNvPr id="1" name="Shape 47"/>
        <p:cNvGrpSpPr/>
        <p:nvPr/>
      </p:nvGrpSpPr>
      <p:grpSpPr>
        <a:xfrm>
          <a:off x="0" y="0"/>
          <a:ext cx="0" cy="0"/>
          <a:chOff x="0" y="0"/>
          <a:chExt cx="0" cy="0"/>
        </a:xfrm>
      </p:grpSpPr>
      <p:sp>
        <p:nvSpPr>
          <p:cNvPr id="48" name="Google Shape;48;p11"/>
          <p:cNvSpPr/>
          <p:nvPr/>
        </p:nvSpPr>
        <p:spPr>
          <a:xfrm>
            <a:off x="0" y="6196914"/>
            <a:ext cx="12192000" cy="661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11"/>
          <p:cNvSpPr txBox="1">
            <a:spLocks noGrp="1"/>
          </p:cNvSpPr>
          <p:nvPr>
            <p:ph type="sldNum" idx="12"/>
          </p:nvPr>
        </p:nvSpPr>
        <p:spPr>
          <a:xfrm>
            <a:off x="10896018" y="6332717"/>
            <a:ext cx="8387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D44500"/>
                </a:solidFill>
                <a:latin typeface="Arial"/>
                <a:ea typeface="Arial"/>
                <a:cs typeface="Arial"/>
                <a:sym typeface="Arial"/>
              </a:defRPr>
            </a:lvl1pPr>
            <a:lvl2pPr marL="0" lvl="1" indent="0" algn="r">
              <a:spcBef>
                <a:spcPts val="0"/>
              </a:spcBef>
              <a:buNone/>
              <a:defRPr sz="1000" b="0" i="0" u="none" strike="noStrike" cap="none">
                <a:solidFill>
                  <a:srgbClr val="D44500"/>
                </a:solidFill>
                <a:latin typeface="Arial"/>
                <a:ea typeface="Arial"/>
                <a:cs typeface="Arial"/>
                <a:sym typeface="Arial"/>
              </a:defRPr>
            </a:lvl2pPr>
            <a:lvl3pPr marL="0" lvl="2" indent="0" algn="r">
              <a:spcBef>
                <a:spcPts val="0"/>
              </a:spcBef>
              <a:buNone/>
              <a:defRPr sz="1000" b="0" i="0" u="none" strike="noStrike" cap="none">
                <a:solidFill>
                  <a:srgbClr val="D44500"/>
                </a:solidFill>
                <a:latin typeface="Arial"/>
                <a:ea typeface="Arial"/>
                <a:cs typeface="Arial"/>
                <a:sym typeface="Arial"/>
              </a:defRPr>
            </a:lvl3pPr>
            <a:lvl4pPr marL="0" lvl="3" indent="0" algn="r">
              <a:spcBef>
                <a:spcPts val="0"/>
              </a:spcBef>
              <a:buNone/>
              <a:defRPr sz="1000" b="0" i="0" u="none" strike="noStrike" cap="none">
                <a:solidFill>
                  <a:srgbClr val="D44500"/>
                </a:solidFill>
                <a:latin typeface="Arial"/>
                <a:ea typeface="Arial"/>
                <a:cs typeface="Arial"/>
                <a:sym typeface="Arial"/>
              </a:defRPr>
            </a:lvl4pPr>
            <a:lvl5pPr marL="0" lvl="4" indent="0" algn="r">
              <a:spcBef>
                <a:spcPts val="0"/>
              </a:spcBef>
              <a:buNone/>
              <a:defRPr sz="1000" b="0" i="0" u="none" strike="noStrike" cap="none">
                <a:solidFill>
                  <a:srgbClr val="D44500"/>
                </a:solidFill>
                <a:latin typeface="Arial"/>
                <a:ea typeface="Arial"/>
                <a:cs typeface="Arial"/>
                <a:sym typeface="Arial"/>
              </a:defRPr>
            </a:lvl5pPr>
            <a:lvl6pPr marL="0" lvl="5" indent="0" algn="r">
              <a:spcBef>
                <a:spcPts val="0"/>
              </a:spcBef>
              <a:buNone/>
              <a:defRPr sz="1000" b="0" i="0" u="none" strike="noStrike" cap="none">
                <a:solidFill>
                  <a:srgbClr val="D44500"/>
                </a:solidFill>
                <a:latin typeface="Arial"/>
                <a:ea typeface="Arial"/>
                <a:cs typeface="Arial"/>
                <a:sym typeface="Arial"/>
              </a:defRPr>
            </a:lvl6pPr>
            <a:lvl7pPr marL="0" lvl="6" indent="0" algn="r">
              <a:spcBef>
                <a:spcPts val="0"/>
              </a:spcBef>
              <a:buNone/>
              <a:defRPr sz="1000" b="0" i="0" u="none" strike="noStrike" cap="none">
                <a:solidFill>
                  <a:srgbClr val="D44500"/>
                </a:solidFill>
                <a:latin typeface="Arial"/>
                <a:ea typeface="Arial"/>
                <a:cs typeface="Arial"/>
                <a:sym typeface="Arial"/>
              </a:defRPr>
            </a:lvl7pPr>
            <a:lvl8pPr marL="0" lvl="7" indent="0" algn="r">
              <a:spcBef>
                <a:spcPts val="0"/>
              </a:spcBef>
              <a:buNone/>
              <a:defRPr sz="1000" b="0" i="0" u="none" strike="noStrike" cap="none">
                <a:solidFill>
                  <a:srgbClr val="D44500"/>
                </a:solidFill>
                <a:latin typeface="Arial"/>
                <a:ea typeface="Arial"/>
                <a:cs typeface="Arial"/>
                <a:sym typeface="Arial"/>
              </a:defRPr>
            </a:lvl8pPr>
            <a:lvl9pPr marL="0" lvl="8" indent="0" algn="r">
              <a:spcBef>
                <a:spcPts val="0"/>
              </a:spcBef>
              <a:buNone/>
              <a:defRPr sz="1000" b="0" i="0" u="none" strike="noStrike" cap="none">
                <a:solidFill>
                  <a:srgbClr val="D445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1"/>
          <p:cNvSpPr txBox="1">
            <a:spLocks noGrp="1"/>
          </p:cNvSpPr>
          <p:nvPr>
            <p:ph type="title"/>
          </p:nvPr>
        </p:nvSpPr>
        <p:spPr>
          <a:xfrm>
            <a:off x="457200" y="253938"/>
            <a:ext cx="11277600" cy="6329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11"/>
          <p:cNvSpPr txBox="1">
            <a:spLocks noGrp="1"/>
          </p:cNvSpPr>
          <p:nvPr>
            <p:ph type="body" idx="1"/>
          </p:nvPr>
        </p:nvSpPr>
        <p:spPr>
          <a:xfrm>
            <a:off x="457200" y="1093152"/>
            <a:ext cx="5401434" cy="4612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E3D3C"/>
              </a:buClr>
              <a:buSzPts val="2400"/>
              <a:buFont typeface="Arial"/>
              <a:buNone/>
              <a:defRPr sz="2400" b="0" i="1" u="none" strike="noStrike" cap="none">
                <a:solidFill>
                  <a:srgbClr val="3E3D3C"/>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1"/>
          <p:cNvSpPr txBox="1">
            <a:spLocks noGrp="1"/>
          </p:cNvSpPr>
          <p:nvPr>
            <p:ph type="body" idx="2"/>
          </p:nvPr>
        </p:nvSpPr>
        <p:spPr>
          <a:xfrm>
            <a:off x="457200" y="1844691"/>
            <a:ext cx="5401434" cy="35122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E3D3C"/>
              </a:buClr>
              <a:buSzPts val="2800"/>
              <a:buFont typeface="Arial"/>
              <a:buNone/>
              <a:defRPr sz="2800" b="0" i="0" u="none" strike="noStrike" cap="none">
                <a:solidFill>
                  <a:srgbClr val="3E3D3C"/>
                </a:solidFill>
                <a:latin typeface="Arial"/>
                <a:ea typeface="Arial"/>
                <a:cs typeface="Arial"/>
                <a:sym typeface="Arial"/>
              </a:defRPr>
            </a:lvl1pPr>
            <a:lvl2pPr marL="914400" marR="0" lvl="1" indent="-320040" algn="l" rtl="0">
              <a:lnSpc>
                <a:spcPct val="90000"/>
              </a:lnSpc>
              <a:spcBef>
                <a:spcPts val="600"/>
              </a:spcBef>
              <a:spcAft>
                <a:spcPts val="0"/>
              </a:spcAft>
              <a:buClr>
                <a:srgbClr val="3E3D3C"/>
              </a:buClr>
              <a:buSzPts val="1440"/>
              <a:buFont typeface="Arial"/>
              <a:buChar char="•"/>
              <a:defRPr sz="2400" b="0" i="0" u="none" strike="noStrike" cap="none">
                <a:solidFill>
                  <a:srgbClr val="3E3D3C"/>
                </a:solidFill>
                <a:latin typeface="Arial"/>
                <a:ea typeface="Arial"/>
                <a:cs typeface="Arial"/>
                <a:sym typeface="Arial"/>
              </a:defRPr>
            </a:lvl2pPr>
            <a:lvl3pPr marL="1371600" marR="0" lvl="2" indent="-304800" algn="l" rtl="0">
              <a:lnSpc>
                <a:spcPct val="90000"/>
              </a:lnSpc>
              <a:spcBef>
                <a:spcPts val="500"/>
              </a:spcBef>
              <a:spcAft>
                <a:spcPts val="0"/>
              </a:spcAft>
              <a:buClr>
                <a:srgbClr val="3E3D3C"/>
              </a:buClr>
              <a:buSzPts val="1200"/>
              <a:buFont typeface="Arial"/>
              <a:buChar char="•"/>
              <a:defRPr sz="2000" b="0" i="0" u="none" strike="noStrike" cap="none">
                <a:solidFill>
                  <a:srgbClr val="3E3D3C"/>
                </a:solidFill>
                <a:latin typeface="Arial"/>
                <a:ea typeface="Arial"/>
                <a:cs typeface="Arial"/>
                <a:sym typeface="Arial"/>
              </a:defRPr>
            </a:lvl3pPr>
            <a:lvl4pPr marL="1828800" marR="0" lvl="3" indent="-297180" algn="l" rtl="0">
              <a:lnSpc>
                <a:spcPct val="90000"/>
              </a:lnSpc>
              <a:spcBef>
                <a:spcPts val="500"/>
              </a:spcBef>
              <a:spcAft>
                <a:spcPts val="0"/>
              </a:spcAft>
              <a:buClr>
                <a:srgbClr val="3E3D3C"/>
              </a:buClr>
              <a:buSzPts val="1080"/>
              <a:buFont typeface="Arial"/>
              <a:buChar char="•"/>
              <a:defRPr sz="1800" b="0" i="0" u="none" strike="noStrike" cap="none">
                <a:solidFill>
                  <a:srgbClr val="3E3D3C"/>
                </a:solidFill>
                <a:latin typeface="Arial"/>
                <a:ea typeface="Arial"/>
                <a:cs typeface="Arial"/>
                <a:sym typeface="Arial"/>
              </a:defRPr>
            </a:lvl4pPr>
            <a:lvl5pPr marL="2286000" marR="0" lvl="4" indent="-297179" algn="l" rtl="0">
              <a:lnSpc>
                <a:spcPct val="90000"/>
              </a:lnSpc>
              <a:spcBef>
                <a:spcPts val="500"/>
              </a:spcBef>
              <a:spcAft>
                <a:spcPts val="0"/>
              </a:spcAft>
              <a:buClr>
                <a:srgbClr val="3E3D3C"/>
              </a:buClr>
              <a:buSzPts val="1080"/>
              <a:buFont typeface="Arial"/>
              <a:buChar char="•"/>
              <a:defRPr sz="1800" b="0" i="0" u="none" strike="noStrike" cap="none">
                <a:solidFill>
                  <a:srgbClr val="3E3D3C"/>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1"/>
          <p:cNvSpPr>
            <a:spLocks noGrp="1"/>
          </p:cNvSpPr>
          <p:nvPr>
            <p:ph type="pic" idx="3"/>
          </p:nvPr>
        </p:nvSpPr>
        <p:spPr>
          <a:xfrm>
            <a:off x="6096000" y="914401"/>
            <a:ext cx="6096000" cy="528251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4" name="Google Shape;54;p11" descr="Official Syracuse University identity wordmark"/>
          <p:cNvPicPr preferRelativeResize="0"/>
          <p:nvPr/>
        </p:nvPicPr>
        <p:blipFill rotWithShape="1">
          <a:blip r:embed="rId2">
            <a:alphaModFix/>
          </a:blip>
          <a:srcRect/>
          <a:stretch/>
        </p:blipFill>
        <p:spPr>
          <a:xfrm>
            <a:off x="558800" y="6417231"/>
            <a:ext cx="1363304" cy="173971"/>
          </a:xfrm>
          <a:prstGeom prst="rect">
            <a:avLst/>
          </a:prstGeom>
          <a:noFill/>
          <a:ln>
            <a:noFill/>
          </a:ln>
        </p:spPr>
      </p:pic>
      <p:sp>
        <p:nvSpPr>
          <p:cNvPr id="55" name="Google Shape;55;p11"/>
          <p:cNvSpPr txBox="1">
            <a:spLocks noGrp="1"/>
          </p:cNvSpPr>
          <p:nvPr>
            <p:ph type="body" idx="4"/>
          </p:nvPr>
        </p:nvSpPr>
        <p:spPr>
          <a:xfrm>
            <a:off x="1988966" y="6334305"/>
            <a:ext cx="8907052" cy="36353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6F777D"/>
              </a:buClr>
              <a:buSzPts val="1100"/>
              <a:buFont typeface="Arial"/>
              <a:buNone/>
              <a:defRPr sz="1100" b="0" i="0" u="none" strike="noStrike" cap="none">
                <a:solidFill>
                  <a:srgbClr val="6F777D"/>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166052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ing w/ Bullets (no photo)" preserve="1">
  <p:cSld name="Heading w/ Bullets (no photo)">
    <p:spTree>
      <p:nvGrpSpPr>
        <p:cNvPr id="1" name="Shape 56"/>
        <p:cNvGrpSpPr/>
        <p:nvPr/>
      </p:nvGrpSpPr>
      <p:grpSpPr>
        <a:xfrm>
          <a:off x="0" y="0"/>
          <a:ext cx="0" cy="0"/>
          <a:chOff x="0" y="0"/>
          <a:chExt cx="0" cy="0"/>
        </a:xfrm>
      </p:grpSpPr>
      <p:sp>
        <p:nvSpPr>
          <p:cNvPr id="57" name="Google Shape;57;p12"/>
          <p:cNvSpPr/>
          <p:nvPr/>
        </p:nvSpPr>
        <p:spPr>
          <a:xfrm>
            <a:off x="0" y="6196914"/>
            <a:ext cx="12192000" cy="661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12"/>
          <p:cNvSpPr txBox="1">
            <a:spLocks noGrp="1"/>
          </p:cNvSpPr>
          <p:nvPr>
            <p:ph type="sldNum" idx="12"/>
          </p:nvPr>
        </p:nvSpPr>
        <p:spPr>
          <a:xfrm>
            <a:off x="10896018" y="6332717"/>
            <a:ext cx="8387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D44500"/>
                </a:solidFill>
                <a:latin typeface="Arial"/>
                <a:ea typeface="Arial"/>
                <a:cs typeface="Arial"/>
                <a:sym typeface="Arial"/>
              </a:defRPr>
            </a:lvl1pPr>
            <a:lvl2pPr marL="0" lvl="1" indent="0" algn="r">
              <a:spcBef>
                <a:spcPts val="0"/>
              </a:spcBef>
              <a:buNone/>
              <a:defRPr sz="1000" b="0" i="0" u="none" strike="noStrike" cap="none">
                <a:solidFill>
                  <a:srgbClr val="D44500"/>
                </a:solidFill>
                <a:latin typeface="Arial"/>
                <a:ea typeface="Arial"/>
                <a:cs typeface="Arial"/>
                <a:sym typeface="Arial"/>
              </a:defRPr>
            </a:lvl2pPr>
            <a:lvl3pPr marL="0" lvl="2" indent="0" algn="r">
              <a:spcBef>
                <a:spcPts val="0"/>
              </a:spcBef>
              <a:buNone/>
              <a:defRPr sz="1000" b="0" i="0" u="none" strike="noStrike" cap="none">
                <a:solidFill>
                  <a:srgbClr val="D44500"/>
                </a:solidFill>
                <a:latin typeface="Arial"/>
                <a:ea typeface="Arial"/>
                <a:cs typeface="Arial"/>
                <a:sym typeface="Arial"/>
              </a:defRPr>
            </a:lvl3pPr>
            <a:lvl4pPr marL="0" lvl="3" indent="0" algn="r">
              <a:spcBef>
                <a:spcPts val="0"/>
              </a:spcBef>
              <a:buNone/>
              <a:defRPr sz="1000" b="0" i="0" u="none" strike="noStrike" cap="none">
                <a:solidFill>
                  <a:srgbClr val="D44500"/>
                </a:solidFill>
                <a:latin typeface="Arial"/>
                <a:ea typeface="Arial"/>
                <a:cs typeface="Arial"/>
                <a:sym typeface="Arial"/>
              </a:defRPr>
            </a:lvl4pPr>
            <a:lvl5pPr marL="0" lvl="4" indent="0" algn="r">
              <a:spcBef>
                <a:spcPts val="0"/>
              </a:spcBef>
              <a:buNone/>
              <a:defRPr sz="1000" b="0" i="0" u="none" strike="noStrike" cap="none">
                <a:solidFill>
                  <a:srgbClr val="D44500"/>
                </a:solidFill>
                <a:latin typeface="Arial"/>
                <a:ea typeface="Arial"/>
                <a:cs typeface="Arial"/>
                <a:sym typeface="Arial"/>
              </a:defRPr>
            </a:lvl5pPr>
            <a:lvl6pPr marL="0" lvl="5" indent="0" algn="r">
              <a:spcBef>
                <a:spcPts val="0"/>
              </a:spcBef>
              <a:buNone/>
              <a:defRPr sz="1000" b="0" i="0" u="none" strike="noStrike" cap="none">
                <a:solidFill>
                  <a:srgbClr val="D44500"/>
                </a:solidFill>
                <a:latin typeface="Arial"/>
                <a:ea typeface="Arial"/>
                <a:cs typeface="Arial"/>
                <a:sym typeface="Arial"/>
              </a:defRPr>
            </a:lvl6pPr>
            <a:lvl7pPr marL="0" lvl="6" indent="0" algn="r">
              <a:spcBef>
                <a:spcPts val="0"/>
              </a:spcBef>
              <a:buNone/>
              <a:defRPr sz="1000" b="0" i="0" u="none" strike="noStrike" cap="none">
                <a:solidFill>
                  <a:srgbClr val="D44500"/>
                </a:solidFill>
                <a:latin typeface="Arial"/>
                <a:ea typeface="Arial"/>
                <a:cs typeface="Arial"/>
                <a:sym typeface="Arial"/>
              </a:defRPr>
            </a:lvl7pPr>
            <a:lvl8pPr marL="0" lvl="7" indent="0" algn="r">
              <a:spcBef>
                <a:spcPts val="0"/>
              </a:spcBef>
              <a:buNone/>
              <a:defRPr sz="1000" b="0" i="0" u="none" strike="noStrike" cap="none">
                <a:solidFill>
                  <a:srgbClr val="D44500"/>
                </a:solidFill>
                <a:latin typeface="Arial"/>
                <a:ea typeface="Arial"/>
                <a:cs typeface="Arial"/>
                <a:sym typeface="Arial"/>
              </a:defRPr>
            </a:lvl8pPr>
            <a:lvl9pPr marL="0" lvl="8" indent="0" algn="r">
              <a:spcBef>
                <a:spcPts val="0"/>
              </a:spcBef>
              <a:buNone/>
              <a:defRPr sz="1000" b="0" i="0" u="none" strike="noStrike" cap="none">
                <a:solidFill>
                  <a:srgbClr val="D445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12"/>
          <p:cNvSpPr txBox="1">
            <a:spLocks noGrp="1"/>
          </p:cNvSpPr>
          <p:nvPr>
            <p:ph type="title"/>
          </p:nvPr>
        </p:nvSpPr>
        <p:spPr>
          <a:xfrm>
            <a:off x="457200" y="253938"/>
            <a:ext cx="11277600" cy="6329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2"/>
          <p:cNvSpPr txBox="1">
            <a:spLocks noGrp="1"/>
          </p:cNvSpPr>
          <p:nvPr>
            <p:ph type="body" idx="1"/>
          </p:nvPr>
        </p:nvSpPr>
        <p:spPr>
          <a:xfrm>
            <a:off x="457200" y="1093152"/>
            <a:ext cx="5401434" cy="4612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E3D3C"/>
              </a:buClr>
              <a:buSzPts val="2400"/>
              <a:buFont typeface="Arial"/>
              <a:buNone/>
              <a:defRPr sz="2400" b="0" i="1" u="none" strike="noStrike" cap="none">
                <a:solidFill>
                  <a:srgbClr val="3E3D3C"/>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12"/>
          <p:cNvSpPr txBox="1">
            <a:spLocks noGrp="1"/>
          </p:cNvSpPr>
          <p:nvPr>
            <p:ph type="body" idx="2"/>
          </p:nvPr>
        </p:nvSpPr>
        <p:spPr>
          <a:xfrm>
            <a:off x="468931" y="1816100"/>
            <a:ext cx="11265868" cy="35122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E3D3C"/>
              </a:buClr>
              <a:buSzPts val="2160"/>
              <a:buFont typeface="Arial"/>
              <a:buNone/>
              <a:defRPr sz="3600" b="0" i="0" u="none" strike="noStrike" cap="none">
                <a:solidFill>
                  <a:srgbClr val="3E3D3C"/>
                </a:solidFill>
                <a:latin typeface="Arial"/>
                <a:ea typeface="Arial"/>
                <a:cs typeface="Arial"/>
                <a:sym typeface="Arial"/>
              </a:defRPr>
            </a:lvl1pPr>
            <a:lvl2pPr marL="914400" marR="0" lvl="1" indent="-350519" algn="l" rtl="0">
              <a:lnSpc>
                <a:spcPct val="90000"/>
              </a:lnSpc>
              <a:spcBef>
                <a:spcPts val="600"/>
              </a:spcBef>
              <a:spcAft>
                <a:spcPts val="0"/>
              </a:spcAft>
              <a:buClr>
                <a:srgbClr val="3E3D3C"/>
              </a:buClr>
              <a:buSzPts val="1920"/>
              <a:buFont typeface="Arial"/>
              <a:buChar char="•"/>
              <a:defRPr sz="3200" b="0" i="0" u="none" strike="noStrike" cap="none">
                <a:solidFill>
                  <a:srgbClr val="3E3D3C"/>
                </a:solidFill>
                <a:latin typeface="Arial"/>
                <a:ea typeface="Arial"/>
                <a:cs typeface="Arial"/>
                <a:sym typeface="Arial"/>
              </a:defRPr>
            </a:lvl2pPr>
            <a:lvl3pPr marL="1371600" marR="0" lvl="2" indent="-320039" algn="l" rtl="0">
              <a:lnSpc>
                <a:spcPct val="90000"/>
              </a:lnSpc>
              <a:spcBef>
                <a:spcPts val="500"/>
              </a:spcBef>
              <a:spcAft>
                <a:spcPts val="0"/>
              </a:spcAft>
              <a:buClr>
                <a:srgbClr val="3E3D3C"/>
              </a:buClr>
              <a:buSzPts val="1440"/>
              <a:buFont typeface="Arial"/>
              <a:buChar char="•"/>
              <a:defRPr sz="2400" b="0" i="0" u="none" strike="noStrike" cap="none">
                <a:solidFill>
                  <a:srgbClr val="3E3D3C"/>
                </a:solidFill>
                <a:latin typeface="Arial"/>
                <a:ea typeface="Arial"/>
                <a:cs typeface="Arial"/>
                <a:sym typeface="Arial"/>
              </a:defRPr>
            </a:lvl3pPr>
            <a:lvl4pPr marL="1828800" marR="0" lvl="3" indent="-304800" algn="l" rtl="0">
              <a:lnSpc>
                <a:spcPct val="90000"/>
              </a:lnSpc>
              <a:spcBef>
                <a:spcPts val="500"/>
              </a:spcBef>
              <a:spcAft>
                <a:spcPts val="0"/>
              </a:spcAft>
              <a:buClr>
                <a:srgbClr val="3E3D3C"/>
              </a:buClr>
              <a:buSzPts val="1200"/>
              <a:buFont typeface="Arial"/>
              <a:buChar char="•"/>
              <a:defRPr sz="2000" b="0" i="0" u="none" strike="noStrike" cap="none">
                <a:solidFill>
                  <a:srgbClr val="3E3D3C"/>
                </a:solidFill>
                <a:latin typeface="Arial"/>
                <a:ea typeface="Arial"/>
                <a:cs typeface="Arial"/>
                <a:sym typeface="Arial"/>
              </a:defRPr>
            </a:lvl4pPr>
            <a:lvl5pPr marL="2286000" marR="0" lvl="4" indent="-304800" algn="l" rtl="0">
              <a:lnSpc>
                <a:spcPct val="90000"/>
              </a:lnSpc>
              <a:spcBef>
                <a:spcPts val="500"/>
              </a:spcBef>
              <a:spcAft>
                <a:spcPts val="0"/>
              </a:spcAft>
              <a:buClr>
                <a:srgbClr val="3E3D3C"/>
              </a:buClr>
              <a:buSzPts val="1200"/>
              <a:buFont typeface="Arial"/>
              <a:buChar char="•"/>
              <a:defRPr sz="2000" b="0" i="0" u="none" strike="noStrike" cap="none">
                <a:solidFill>
                  <a:srgbClr val="3E3D3C"/>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2" name="Google Shape;62;p12" descr="Official Syracuse University identity wordmark"/>
          <p:cNvPicPr preferRelativeResize="0"/>
          <p:nvPr/>
        </p:nvPicPr>
        <p:blipFill rotWithShape="1">
          <a:blip r:embed="rId2">
            <a:alphaModFix/>
          </a:blip>
          <a:srcRect/>
          <a:stretch/>
        </p:blipFill>
        <p:spPr>
          <a:xfrm>
            <a:off x="558800" y="6417231"/>
            <a:ext cx="1363304" cy="173971"/>
          </a:xfrm>
          <a:prstGeom prst="rect">
            <a:avLst/>
          </a:prstGeom>
          <a:noFill/>
          <a:ln>
            <a:noFill/>
          </a:ln>
        </p:spPr>
      </p:pic>
      <p:sp>
        <p:nvSpPr>
          <p:cNvPr id="63" name="Google Shape;63;p12"/>
          <p:cNvSpPr txBox="1">
            <a:spLocks noGrp="1"/>
          </p:cNvSpPr>
          <p:nvPr>
            <p:ph type="body" idx="3"/>
          </p:nvPr>
        </p:nvSpPr>
        <p:spPr>
          <a:xfrm>
            <a:off x="1988966" y="6334305"/>
            <a:ext cx="8907052" cy="36353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6F777D"/>
              </a:buClr>
              <a:buSzPts val="1100"/>
              <a:buFont typeface="Arial"/>
              <a:buNone/>
              <a:defRPr sz="1100" b="0" i="0" u="none" strike="noStrike" cap="none">
                <a:solidFill>
                  <a:srgbClr val="6F777D"/>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24495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arge Photo w/ Sidebar" preserve="1">
  <p:cSld name="Large Photo w/ Sidebar">
    <p:spTree>
      <p:nvGrpSpPr>
        <p:cNvPr id="1" name="Shape 64"/>
        <p:cNvGrpSpPr/>
        <p:nvPr/>
      </p:nvGrpSpPr>
      <p:grpSpPr>
        <a:xfrm>
          <a:off x="0" y="0"/>
          <a:ext cx="0" cy="0"/>
          <a:chOff x="0" y="0"/>
          <a:chExt cx="0" cy="0"/>
        </a:xfrm>
      </p:grpSpPr>
      <p:sp>
        <p:nvSpPr>
          <p:cNvPr id="65" name="Google Shape;65;p13"/>
          <p:cNvSpPr/>
          <p:nvPr/>
        </p:nvSpPr>
        <p:spPr>
          <a:xfrm>
            <a:off x="8645302" y="0"/>
            <a:ext cx="3546699" cy="6196914"/>
          </a:xfrm>
          <a:prstGeom prst="rect">
            <a:avLst/>
          </a:prstGeom>
          <a:solidFill>
            <a:srgbClr val="D44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13"/>
          <p:cNvSpPr/>
          <p:nvPr/>
        </p:nvSpPr>
        <p:spPr>
          <a:xfrm>
            <a:off x="0" y="6196914"/>
            <a:ext cx="12192000" cy="661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 name="Google Shape;67;p13"/>
          <p:cNvSpPr txBox="1">
            <a:spLocks noGrp="1"/>
          </p:cNvSpPr>
          <p:nvPr>
            <p:ph type="sldNum" idx="12"/>
          </p:nvPr>
        </p:nvSpPr>
        <p:spPr>
          <a:xfrm>
            <a:off x="10896018" y="6332717"/>
            <a:ext cx="8387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D44500"/>
                </a:solidFill>
                <a:latin typeface="Arial"/>
                <a:ea typeface="Arial"/>
                <a:cs typeface="Arial"/>
                <a:sym typeface="Arial"/>
              </a:defRPr>
            </a:lvl1pPr>
            <a:lvl2pPr marL="0" lvl="1" indent="0" algn="r">
              <a:spcBef>
                <a:spcPts val="0"/>
              </a:spcBef>
              <a:buNone/>
              <a:defRPr sz="1000" b="0" i="0" u="none" strike="noStrike" cap="none">
                <a:solidFill>
                  <a:srgbClr val="D44500"/>
                </a:solidFill>
                <a:latin typeface="Arial"/>
                <a:ea typeface="Arial"/>
                <a:cs typeface="Arial"/>
                <a:sym typeface="Arial"/>
              </a:defRPr>
            </a:lvl2pPr>
            <a:lvl3pPr marL="0" lvl="2" indent="0" algn="r">
              <a:spcBef>
                <a:spcPts val="0"/>
              </a:spcBef>
              <a:buNone/>
              <a:defRPr sz="1000" b="0" i="0" u="none" strike="noStrike" cap="none">
                <a:solidFill>
                  <a:srgbClr val="D44500"/>
                </a:solidFill>
                <a:latin typeface="Arial"/>
                <a:ea typeface="Arial"/>
                <a:cs typeface="Arial"/>
                <a:sym typeface="Arial"/>
              </a:defRPr>
            </a:lvl3pPr>
            <a:lvl4pPr marL="0" lvl="3" indent="0" algn="r">
              <a:spcBef>
                <a:spcPts val="0"/>
              </a:spcBef>
              <a:buNone/>
              <a:defRPr sz="1000" b="0" i="0" u="none" strike="noStrike" cap="none">
                <a:solidFill>
                  <a:srgbClr val="D44500"/>
                </a:solidFill>
                <a:latin typeface="Arial"/>
                <a:ea typeface="Arial"/>
                <a:cs typeface="Arial"/>
                <a:sym typeface="Arial"/>
              </a:defRPr>
            </a:lvl4pPr>
            <a:lvl5pPr marL="0" lvl="4" indent="0" algn="r">
              <a:spcBef>
                <a:spcPts val="0"/>
              </a:spcBef>
              <a:buNone/>
              <a:defRPr sz="1000" b="0" i="0" u="none" strike="noStrike" cap="none">
                <a:solidFill>
                  <a:srgbClr val="D44500"/>
                </a:solidFill>
                <a:latin typeface="Arial"/>
                <a:ea typeface="Arial"/>
                <a:cs typeface="Arial"/>
                <a:sym typeface="Arial"/>
              </a:defRPr>
            </a:lvl5pPr>
            <a:lvl6pPr marL="0" lvl="5" indent="0" algn="r">
              <a:spcBef>
                <a:spcPts val="0"/>
              </a:spcBef>
              <a:buNone/>
              <a:defRPr sz="1000" b="0" i="0" u="none" strike="noStrike" cap="none">
                <a:solidFill>
                  <a:srgbClr val="D44500"/>
                </a:solidFill>
                <a:latin typeface="Arial"/>
                <a:ea typeface="Arial"/>
                <a:cs typeface="Arial"/>
                <a:sym typeface="Arial"/>
              </a:defRPr>
            </a:lvl6pPr>
            <a:lvl7pPr marL="0" lvl="6" indent="0" algn="r">
              <a:spcBef>
                <a:spcPts val="0"/>
              </a:spcBef>
              <a:buNone/>
              <a:defRPr sz="1000" b="0" i="0" u="none" strike="noStrike" cap="none">
                <a:solidFill>
                  <a:srgbClr val="D44500"/>
                </a:solidFill>
                <a:latin typeface="Arial"/>
                <a:ea typeface="Arial"/>
                <a:cs typeface="Arial"/>
                <a:sym typeface="Arial"/>
              </a:defRPr>
            </a:lvl7pPr>
            <a:lvl8pPr marL="0" lvl="7" indent="0" algn="r">
              <a:spcBef>
                <a:spcPts val="0"/>
              </a:spcBef>
              <a:buNone/>
              <a:defRPr sz="1000" b="0" i="0" u="none" strike="noStrike" cap="none">
                <a:solidFill>
                  <a:srgbClr val="D44500"/>
                </a:solidFill>
                <a:latin typeface="Arial"/>
                <a:ea typeface="Arial"/>
                <a:cs typeface="Arial"/>
                <a:sym typeface="Arial"/>
              </a:defRPr>
            </a:lvl8pPr>
            <a:lvl9pPr marL="0" lvl="8" indent="0" algn="r">
              <a:spcBef>
                <a:spcPts val="0"/>
              </a:spcBef>
              <a:buNone/>
              <a:defRPr sz="1000" b="0" i="0" u="none" strike="noStrike" cap="none">
                <a:solidFill>
                  <a:srgbClr val="D445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3"/>
          <p:cNvSpPr>
            <a:spLocks noGrp="1"/>
          </p:cNvSpPr>
          <p:nvPr>
            <p:ph type="pic" idx="2"/>
          </p:nvPr>
        </p:nvSpPr>
        <p:spPr>
          <a:xfrm>
            <a:off x="1" y="0"/>
            <a:ext cx="8645302" cy="619691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9" name="Google Shape;69;p13" descr="Official Syracuse University identity wordmark"/>
          <p:cNvPicPr preferRelativeResize="0"/>
          <p:nvPr/>
        </p:nvPicPr>
        <p:blipFill rotWithShape="1">
          <a:blip r:embed="rId2">
            <a:alphaModFix/>
          </a:blip>
          <a:srcRect/>
          <a:stretch/>
        </p:blipFill>
        <p:spPr>
          <a:xfrm>
            <a:off x="558800" y="6417231"/>
            <a:ext cx="1363304" cy="173971"/>
          </a:xfrm>
          <a:prstGeom prst="rect">
            <a:avLst/>
          </a:prstGeom>
          <a:noFill/>
          <a:ln>
            <a:noFill/>
          </a:ln>
        </p:spPr>
      </p:pic>
      <p:sp>
        <p:nvSpPr>
          <p:cNvPr id="70" name="Google Shape;70;p13"/>
          <p:cNvSpPr txBox="1">
            <a:spLocks noGrp="1"/>
          </p:cNvSpPr>
          <p:nvPr>
            <p:ph type="title"/>
          </p:nvPr>
        </p:nvSpPr>
        <p:spPr>
          <a:xfrm>
            <a:off x="8839201" y="914399"/>
            <a:ext cx="2895598" cy="112014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3"/>
          <p:cNvSpPr txBox="1">
            <a:spLocks noGrp="1"/>
          </p:cNvSpPr>
          <p:nvPr>
            <p:ph type="body" idx="1"/>
          </p:nvPr>
        </p:nvSpPr>
        <p:spPr>
          <a:xfrm>
            <a:off x="8839200" y="2362200"/>
            <a:ext cx="2895600" cy="3467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3"/>
          <p:cNvSpPr txBox="1">
            <a:spLocks noGrp="1"/>
          </p:cNvSpPr>
          <p:nvPr>
            <p:ph type="body" idx="3"/>
          </p:nvPr>
        </p:nvSpPr>
        <p:spPr>
          <a:xfrm>
            <a:off x="1988966" y="6334305"/>
            <a:ext cx="8907052" cy="36353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6F777D"/>
              </a:buClr>
              <a:buSzPts val="1100"/>
              <a:buFont typeface="Arial"/>
              <a:buNone/>
              <a:defRPr sz="1100" b="0" i="0" u="none" strike="noStrike" cap="none">
                <a:solidFill>
                  <a:srgbClr val="6F777D"/>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91474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reserve="1">
  <p:cSld name="Table">
    <p:spTree>
      <p:nvGrpSpPr>
        <p:cNvPr id="1" name="Shape 73"/>
        <p:cNvGrpSpPr/>
        <p:nvPr/>
      </p:nvGrpSpPr>
      <p:grpSpPr>
        <a:xfrm>
          <a:off x="0" y="0"/>
          <a:ext cx="0" cy="0"/>
          <a:chOff x="0" y="0"/>
          <a:chExt cx="0" cy="0"/>
        </a:xfrm>
      </p:grpSpPr>
      <p:sp>
        <p:nvSpPr>
          <p:cNvPr id="74" name="Google Shape;74;p14"/>
          <p:cNvSpPr/>
          <p:nvPr/>
        </p:nvSpPr>
        <p:spPr>
          <a:xfrm>
            <a:off x="0" y="6196914"/>
            <a:ext cx="12192000" cy="661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14"/>
          <p:cNvSpPr txBox="1">
            <a:spLocks noGrp="1"/>
          </p:cNvSpPr>
          <p:nvPr>
            <p:ph type="sldNum" idx="12"/>
          </p:nvPr>
        </p:nvSpPr>
        <p:spPr>
          <a:xfrm>
            <a:off x="10896018" y="6332717"/>
            <a:ext cx="8387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D44500"/>
                </a:solidFill>
                <a:latin typeface="Arial"/>
                <a:ea typeface="Arial"/>
                <a:cs typeface="Arial"/>
                <a:sym typeface="Arial"/>
              </a:defRPr>
            </a:lvl1pPr>
            <a:lvl2pPr marL="0" lvl="1" indent="0" algn="r">
              <a:spcBef>
                <a:spcPts val="0"/>
              </a:spcBef>
              <a:buNone/>
              <a:defRPr sz="1000" b="0" i="0" u="none" strike="noStrike" cap="none">
                <a:solidFill>
                  <a:srgbClr val="D44500"/>
                </a:solidFill>
                <a:latin typeface="Arial"/>
                <a:ea typeface="Arial"/>
                <a:cs typeface="Arial"/>
                <a:sym typeface="Arial"/>
              </a:defRPr>
            </a:lvl2pPr>
            <a:lvl3pPr marL="0" lvl="2" indent="0" algn="r">
              <a:spcBef>
                <a:spcPts val="0"/>
              </a:spcBef>
              <a:buNone/>
              <a:defRPr sz="1000" b="0" i="0" u="none" strike="noStrike" cap="none">
                <a:solidFill>
                  <a:srgbClr val="D44500"/>
                </a:solidFill>
                <a:latin typeface="Arial"/>
                <a:ea typeface="Arial"/>
                <a:cs typeface="Arial"/>
                <a:sym typeface="Arial"/>
              </a:defRPr>
            </a:lvl3pPr>
            <a:lvl4pPr marL="0" lvl="3" indent="0" algn="r">
              <a:spcBef>
                <a:spcPts val="0"/>
              </a:spcBef>
              <a:buNone/>
              <a:defRPr sz="1000" b="0" i="0" u="none" strike="noStrike" cap="none">
                <a:solidFill>
                  <a:srgbClr val="D44500"/>
                </a:solidFill>
                <a:latin typeface="Arial"/>
                <a:ea typeface="Arial"/>
                <a:cs typeface="Arial"/>
                <a:sym typeface="Arial"/>
              </a:defRPr>
            </a:lvl4pPr>
            <a:lvl5pPr marL="0" lvl="4" indent="0" algn="r">
              <a:spcBef>
                <a:spcPts val="0"/>
              </a:spcBef>
              <a:buNone/>
              <a:defRPr sz="1000" b="0" i="0" u="none" strike="noStrike" cap="none">
                <a:solidFill>
                  <a:srgbClr val="D44500"/>
                </a:solidFill>
                <a:latin typeface="Arial"/>
                <a:ea typeface="Arial"/>
                <a:cs typeface="Arial"/>
                <a:sym typeface="Arial"/>
              </a:defRPr>
            </a:lvl5pPr>
            <a:lvl6pPr marL="0" lvl="5" indent="0" algn="r">
              <a:spcBef>
                <a:spcPts val="0"/>
              </a:spcBef>
              <a:buNone/>
              <a:defRPr sz="1000" b="0" i="0" u="none" strike="noStrike" cap="none">
                <a:solidFill>
                  <a:srgbClr val="D44500"/>
                </a:solidFill>
                <a:latin typeface="Arial"/>
                <a:ea typeface="Arial"/>
                <a:cs typeface="Arial"/>
                <a:sym typeface="Arial"/>
              </a:defRPr>
            </a:lvl6pPr>
            <a:lvl7pPr marL="0" lvl="6" indent="0" algn="r">
              <a:spcBef>
                <a:spcPts val="0"/>
              </a:spcBef>
              <a:buNone/>
              <a:defRPr sz="1000" b="0" i="0" u="none" strike="noStrike" cap="none">
                <a:solidFill>
                  <a:srgbClr val="D44500"/>
                </a:solidFill>
                <a:latin typeface="Arial"/>
                <a:ea typeface="Arial"/>
                <a:cs typeface="Arial"/>
                <a:sym typeface="Arial"/>
              </a:defRPr>
            </a:lvl7pPr>
            <a:lvl8pPr marL="0" lvl="7" indent="0" algn="r">
              <a:spcBef>
                <a:spcPts val="0"/>
              </a:spcBef>
              <a:buNone/>
              <a:defRPr sz="1000" b="0" i="0" u="none" strike="noStrike" cap="none">
                <a:solidFill>
                  <a:srgbClr val="D44500"/>
                </a:solidFill>
                <a:latin typeface="Arial"/>
                <a:ea typeface="Arial"/>
                <a:cs typeface="Arial"/>
                <a:sym typeface="Arial"/>
              </a:defRPr>
            </a:lvl8pPr>
            <a:lvl9pPr marL="0" lvl="8" indent="0" algn="r">
              <a:spcBef>
                <a:spcPts val="0"/>
              </a:spcBef>
              <a:buNone/>
              <a:defRPr sz="1000" b="0" i="0" u="none" strike="noStrike" cap="none">
                <a:solidFill>
                  <a:srgbClr val="D445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4"/>
          <p:cNvSpPr txBox="1">
            <a:spLocks noGrp="1"/>
          </p:cNvSpPr>
          <p:nvPr>
            <p:ph type="title"/>
          </p:nvPr>
        </p:nvSpPr>
        <p:spPr>
          <a:xfrm>
            <a:off x="457200" y="253938"/>
            <a:ext cx="11277600" cy="6329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4"/>
          <p:cNvSpPr>
            <a:spLocks noGrp="1"/>
          </p:cNvSpPr>
          <p:nvPr>
            <p:ph type="tbl" idx="2"/>
          </p:nvPr>
        </p:nvSpPr>
        <p:spPr>
          <a:xfrm>
            <a:off x="457201" y="1806575"/>
            <a:ext cx="11277600" cy="38582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78" name="Google Shape;78;p14" descr="Official Syracuse University identity wordmark"/>
          <p:cNvPicPr preferRelativeResize="0"/>
          <p:nvPr/>
        </p:nvPicPr>
        <p:blipFill rotWithShape="1">
          <a:blip r:embed="rId2">
            <a:alphaModFix/>
          </a:blip>
          <a:srcRect/>
          <a:stretch/>
        </p:blipFill>
        <p:spPr>
          <a:xfrm>
            <a:off x="558800" y="6417231"/>
            <a:ext cx="1363304" cy="173971"/>
          </a:xfrm>
          <a:prstGeom prst="rect">
            <a:avLst/>
          </a:prstGeom>
          <a:noFill/>
          <a:ln>
            <a:noFill/>
          </a:ln>
        </p:spPr>
      </p:pic>
      <p:sp>
        <p:nvSpPr>
          <p:cNvPr id="79" name="Google Shape;79;p14"/>
          <p:cNvSpPr txBox="1">
            <a:spLocks noGrp="1"/>
          </p:cNvSpPr>
          <p:nvPr>
            <p:ph type="body" idx="1"/>
          </p:nvPr>
        </p:nvSpPr>
        <p:spPr>
          <a:xfrm>
            <a:off x="1988966" y="6334305"/>
            <a:ext cx="8907052" cy="36353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6F777D"/>
              </a:buClr>
              <a:buSzPts val="1100"/>
              <a:buFont typeface="Arial"/>
              <a:buNone/>
              <a:defRPr sz="1100" b="0" i="0" u="none" strike="noStrike" cap="none">
                <a:solidFill>
                  <a:srgbClr val="6F777D"/>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633894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alpha val="0"/>
          </a:schemeClr>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sldNum" idx="12"/>
          </p:nvPr>
        </p:nvSpPr>
        <p:spPr>
          <a:xfrm>
            <a:off x="8991600" y="632546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1" i="0" u="none" strike="noStrike" cap="none">
                <a:solidFill>
                  <a:srgbClr val="D44500"/>
                </a:solidFill>
                <a:latin typeface="Trebuchet MS"/>
                <a:ea typeface="Trebuchet MS"/>
                <a:cs typeface="Trebuchet MS"/>
                <a:sym typeface="Trebuchet MS"/>
              </a:defRPr>
            </a:lvl1pPr>
            <a:lvl2pPr marL="0" marR="0" lvl="1" indent="0" algn="r" rtl="0">
              <a:spcBef>
                <a:spcPts val="0"/>
              </a:spcBef>
              <a:buNone/>
              <a:defRPr sz="1000" b="1" i="0" u="none" strike="noStrike" cap="none">
                <a:solidFill>
                  <a:srgbClr val="D44500"/>
                </a:solidFill>
                <a:latin typeface="Trebuchet MS"/>
                <a:ea typeface="Trebuchet MS"/>
                <a:cs typeface="Trebuchet MS"/>
                <a:sym typeface="Trebuchet MS"/>
              </a:defRPr>
            </a:lvl2pPr>
            <a:lvl3pPr marL="0" marR="0" lvl="2" indent="0" algn="r" rtl="0">
              <a:spcBef>
                <a:spcPts val="0"/>
              </a:spcBef>
              <a:buNone/>
              <a:defRPr sz="1000" b="1" i="0" u="none" strike="noStrike" cap="none">
                <a:solidFill>
                  <a:srgbClr val="D44500"/>
                </a:solidFill>
                <a:latin typeface="Trebuchet MS"/>
                <a:ea typeface="Trebuchet MS"/>
                <a:cs typeface="Trebuchet MS"/>
                <a:sym typeface="Trebuchet MS"/>
              </a:defRPr>
            </a:lvl3pPr>
            <a:lvl4pPr marL="0" marR="0" lvl="3" indent="0" algn="r" rtl="0">
              <a:spcBef>
                <a:spcPts val="0"/>
              </a:spcBef>
              <a:buNone/>
              <a:defRPr sz="1000" b="1" i="0" u="none" strike="noStrike" cap="none">
                <a:solidFill>
                  <a:srgbClr val="D44500"/>
                </a:solidFill>
                <a:latin typeface="Trebuchet MS"/>
                <a:ea typeface="Trebuchet MS"/>
                <a:cs typeface="Trebuchet MS"/>
                <a:sym typeface="Trebuchet MS"/>
              </a:defRPr>
            </a:lvl4pPr>
            <a:lvl5pPr marL="0" marR="0" lvl="4" indent="0" algn="r" rtl="0">
              <a:spcBef>
                <a:spcPts val="0"/>
              </a:spcBef>
              <a:buNone/>
              <a:defRPr sz="1000" b="1" i="0" u="none" strike="noStrike" cap="none">
                <a:solidFill>
                  <a:srgbClr val="D44500"/>
                </a:solidFill>
                <a:latin typeface="Trebuchet MS"/>
                <a:ea typeface="Trebuchet MS"/>
                <a:cs typeface="Trebuchet MS"/>
                <a:sym typeface="Trebuchet MS"/>
              </a:defRPr>
            </a:lvl5pPr>
            <a:lvl6pPr marL="0" marR="0" lvl="5" indent="0" algn="r" rtl="0">
              <a:spcBef>
                <a:spcPts val="0"/>
              </a:spcBef>
              <a:buNone/>
              <a:defRPr sz="1000" b="1" i="0" u="none" strike="noStrike" cap="none">
                <a:solidFill>
                  <a:srgbClr val="D44500"/>
                </a:solidFill>
                <a:latin typeface="Trebuchet MS"/>
                <a:ea typeface="Trebuchet MS"/>
                <a:cs typeface="Trebuchet MS"/>
                <a:sym typeface="Trebuchet MS"/>
              </a:defRPr>
            </a:lvl6pPr>
            <a:lvl7pPr marL="0" marR="0" lvl="6" indent="0" algn="r" rtl="0">
              <a:spcBef>
                <a:spcPts val="0"/>
              </a:spcBef>
              <a:buNone/>
              <a:defRPr sz="1000" b="1" i="0" u="none" strike="noStrike" cap="none">
                <a:solidFill>
                  <a:srgbClr val="D44500"/>
                </a:solidFill>
                <a:latin typeface="Trebuchet MS"/>
                <a:ea typeface="Trebuchet MS"/>
                <a:cs typeface="Trebuchet MS"/>
                <a:sym typeface="Trebuchet MS"/>
              </a:defRPr>
            </a:lvl7pPr>
            <a:lvl8pPr marL="0" marR="0" lvl="7" indent="0" algn="r" rtl="0">
              <a:spcBef>
                <a:spcPts val="0"/>
              </a:spcBef>
              <a:buNone/>
              <a:defRPr sz="1000" b="1" i="0" u="none" strike="noStrike" cap="none">
                <a:solidFill>
                  <a:srgbClr val="D44500"/>
                </a:solidFill>
                <a:latin typeface="Trebuchet MS"/>
                <a:ea typeface="Trebuchet MS"/>
                <a:cs typeface="Trebuchet MS"/>
                <a:sym typeface="Trebuchet MS"/>
              </a:defRPr>
            </a:lvl8pPr>
            <a:lvl9pPr marL="0" marR="0" lvl="8" indent="0" algn="r" rtl="0">
              <a:spcBef>
                <a:spcPts val="0"/>
              </a:spcBef>
              <a:buNone/>
              <a:defRPr sz="1000" b="1" i="0" u="none" strike="noStrike" cap="none">
                <a:solidFill>
                  <a:srgbClr val="D44500"/>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4"/>
          <p:cNvSpPr/>
          <p:nvPr/>
        </p:nvSpPr>
        <p:spPr>
          <a:xfrm>
            <a:off x="0" y="0"/>
            <a:ext cx="12192000" cy="6857999"/>
          </a:xfrm>
          <a:prstGeom prst="rect">
            <a:avLst/>
          </a:prstGeom>
          <a:solidFill>
            <a:srgbClr val="E8EA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4"/>
          <p:cNvSpPr/>
          <p:nvPr/>
        </p:nvSpPr>
        <p:spPr>
          <a:xfrm>
            <a:off x="0" y="0"/>
            <a:ext cx="12192000" cy="914400"/>
          </a:xfrm>
          <a:prstGeom prst="rect">
            <a:avLst/>
          </a:prstGeom>
          <a:solidFill>
            <a:srgbClr val="D44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676322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88">
          <p15:clr>
            <a:srgbClr val="F26B43"/>
          </p15:clr>
        </p15:guide>
        <p15:guide id="3" pos="7392">
          <p15:clr>
            <a:srgbClr val="F26B43"/>
          </p15:clr>
        </p15:guide>
        <p15:guide id="4" orient="horz" pos="2376">
          <p15:clr>
            <a:srgbClr val="F26B43"/>
          </p15:clr>
        </p15:guide>
        <p15:guide id="5" orient="horz" pos="3264">
          <p15:clr>
            <a:srgbClr val="F26B43"/>
          </p15:clr>
        </p15:guide>
        <p15:guide id="6" orient="horz" pos="1488">
          <p15:clr>
            <a:srgbClr val="F26B43"/>
          </p15:clr>
        </p15:guide>
        <p15:guide id="7" orient="horz" pos="4128">
          <p15:clr>
            <a:srgbClr val="F26B43"/>
          </p15:clr>
        </p15:guide>
        <p15:guide id="8" orient="horz" pos="576">
          <p15:clr>
            <a:srgbClr val="F26B43"/>
          </p15:clr>
        </p15:guide>
        <p15:guide id="9" pos="55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file:////var/folders/b4/k4m5nrg91c52r4dv4zt4jg1sck8khp/T/com.microsoft.Word/WebArchiveCopyPasteTempFiles/page16image17484016" TargetMode="Externa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file:////var/folders/b4/k4m5nrg91c52r4dv4zt4jg1sck8khp/T/com.microsoft.Word/WebArchiveCopyPasteTempFiles/page3image1763750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8" name="Google Shape;98;p1" descr="Aerial photo of the Quad during summer at Syracuse University."/>
          <p:cNvPicPr preferRelativeResize="0">
            <a:picLocks noGrp="1"/>
          </p:cNvPicPr>
          <p:nvPr>
            <p:ph type="pic" idx="2"/>
          </p:nvPr>
        </p:nvPicPr>
        <p:blipFill rotWithShape="1">
          <a:blip r:embed="rId3">
            <a:alphaModFix/>
          </a:blip>
          <a:srcRect l="11" r="10"/>
          <a:stretch/>
        </p:blipFill>
        <p:spPr>
          <a:xfrm>
            <a:off x="6091706" y="0"/>
            <a:ext cx="6100293" cy="6858000"/>
          </a:xfrm>
          <a:prstGeom prst="rect">
            <a:avLst/>
          </a:prstGeom>
          <a:noFill/>
          <a:ln>
            <a:noFill/>
          </a:ln>
        </p:spPr>
      </p:pic>
      <p:sp>
        <p:nvSpPr>
          <p:cNvPr id="100" name="Google Shape;100;p1"/>
          <p:cNvSpPr txBox="1">
            <a:spLocks noGrp="1"/>
          </p:cNvSpPr>
          <p:nvPr>
            <p:ph type="body" idx="4"/>
          </p:nvPr>
        </p:nvSpPr>
        <p:spPr>
          <a:xfrm>
            <a:off x="457198" y="2550728"/>
            <a:ext cx="4757982" cy="57992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2400"/>
              <a:buNone/>
            </a:pPr>
            <a:r>
              <a:rPr lang="en-US" sz="4000" b="1" dirty="0">
                <a:latin typeface="+mj-lt"/>
              </a:rPr>
              <a:t>Portfolio Milestone</a:t>
            </a:r>
            <a:endParaRPr sz="4000" b="1" dirty="0">
              <a:latin typeface="+mj-lt"/>
            </a:endParaRPr>
          </a:p>
        </p:txBody>
      </p:sp>
      <p:sp>
        <p:nvSpPr>
          <p:cNvPr id="2" name="TextBox 1">
            <a:extLst>
              <a:ext uri="{FF2B5EF4-FFF2-40B4-BE49-F238E27FC236}">
                <a16:creationId xmlns:a16="http://schemas.microsoft.com/office/drawing/2014/main" id="{638AB799-EE6F-B347-82A3-E96EAB971E99}"/>
              </a:ext>
            </a:extLst>
          </p:cNvPr>
          <p:cNvSpPr txBox="1"/>
          <p:nvPr/>
        </p:nvSpPr>
        <p:spPr>
          <a:xfrm>
            <a:off x="457200" y="5510345"/>
            <a:ext cx="2263329" cy="338554"/>
          </a:xfrm>
          <a:prstGeom prst="rect">
            <a:avLst/>
          </a:prstGeom>
          <a:noFill/>
        </p:spPr>
        <p:txBody>
          <a:bodyPr wrap="square" rtlCol="0">
            <a:spAutoFit/>
          </a:bodyPr>
          <a:lstStyle/>
          <a:p>
            <a:r>
              <a:rPr lang="en-US" sz="1600" i="1" dirty="0">
                <a:solidFill>
                  <a:schemeClr val="bg1"/>
                </a:solidFill>
                <a:latin typeface="Calibri" panose="020F0502020204030204" pitchFamily="34" charset="0"/>
                <a:cs typeface="Calibri" panose="020F0502020204030204" pitchFamily="34" charset="0"/>
              </a:rPr>
              <a:t>Jason Min-Liang Kang</a:t>
            </a:r>
          </a:p>
        </p:txBody>
      </p:sp>
      <p:sp>
        <p:nvSpPr>
          <p:cNvPr id="9" name="TextBox 8">
            <a:extLst>
              <a:ext uri="{FF2B5EF4-FFF2-40B4-BE49-F238E27FC236}">
                <a16:creationId xmlns:a16="http://schemas.microsoft.com/office/drawing/2014/main" id="{9120B1FF-A2EE-C24E-A960-E9E9F27874BF}"/>
              </a:ext>
            </a:extLst>
          </p:cNvPr>
          <p:cNvSpPr txBox="1"/>
          <p:nvPr/>
        </p:nvSpPr>
        <p:spPr>
          <a:xfrm>
            <a:off x="457199" y="5843875"/>
            <a:ext cx="2263329" cy="338554"/>
          </a:xfrm>
          <a:prstGeom prst="rect">
            <a:avLst/>
          </a:prstGeom>
          <a:noFill/>
        </p:spPr>
        <p:txBody>
          <a:bodyPr wrap="square" rtlCol="0">
            <a:spAutoFit/>
          </a:bodyPr>
          <a:lstStyle/>
          <a:p>
            <a:r>
              <a:rPr lang="en-US" sz="1600" i="1" dirty="0">
                <a:solidFill>
                  <a:schemeClr val="bg1"/>
                </a:solidFill>
                <a:latin typeface="Calibri" panose="020F0502020204030204" pitchFamily="34" charset="0"/>
                <a:cs typeface="Calibri" panose="020F0502020204030204" pitchFamily="34" charset="0"/>
              </a:rPr>
              <a:t>SUID 894583556</a:t>
            </a:r>
          </a:p>
        </p:txBody>
      </p:sp>
    </p:spTree>
    <p:extLst>
      <p:ext uri="{BB962C8B-B14F-4D97-AF65-F5344CB8AC3E}">
        <p14:creationId xmlns:p14="http://schemas.microsoft.com/office/powerpoint/2010/main" val="41824226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659 Data Admin Concept</a:t>
            </a:r>
          </a:p>
        </p:txBody>
      </p:sp>
      <p:sp>
        <p:nvSpPr>
          <p:cNvPr id="3" name="Rectangle 2">
            <a:extLst>
              <a:ext uri="{FF2B5EF4-FFF2-40B4-BE49-F238E27FC236}">
                <a16:creationId xmlns:a16="http://schemas.microsoft.com/office/drawing/2014/main" id="{975E100F-A7B2-2944-B6C2-3C3F7CE5244D}"/>
              </a:ext>
            </a:extLst>
          </p:cNvPr>
          <p:cNvSpPr>
            <a:spLocks noChangeArrowheads="1"/>
          </p:cNvSpPr>
          <p:nvPr/>
        </p:nvSpPr>
        <p:spPr bwMode="auto">
          <a:xfrm>
            <a:off x="2743200" y="2212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3AAFA8B-3FAD-8E40-BDD0-72D0B05B1331}"/>
              </a:ext>
            </a:extLst>
          </p:cNvPr>
          <p:cNvSpPr>
            <a:spLocks noChangeArrowheads="1"/>
          </p:cNvSpPr>
          <p:nvPr/>
        </p:nvSpPr>
        <p:spPr bwMode="auto">
          <a:xfrm>
            <a:off x="5894479" y="3132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page3image17637504">
            <a:extLst>
              <a:ext uri="{FF2B5EF4-FFF2-40B4-BE49-F238E27FC236}">
                <a16:creationId xmlns:a16="http://schemas.microsoft.com/office/drawing/2014/main" id="{33C2EDFC-ADE9-FD4B-BA18-E08AD66DD664}"/>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612691" y="3285790"/>
            <a:ext cx="2540000" cy="279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990B551-C460-4845-893C-3C8323F76181}"/>
              </a:ext>
            </a:extLst>
          </p:cNvPr>
          <p:cNvPicPr>
            <a:picLocks noChangeAspect="1"/>
          </p:cNvPicPr>
          <p:nvPr/>
        </p:nvPicPr>
        <p:blipFill>
          <a:blip r:embed="rId5"/>
          <a:stretch>
            <a:fillRect/>
          </a:stretch>
        </p:blipFill>
        <p:spPr>
          <a:xfrm>
            <a:off x="7186013" y="1004822"/>
            <a:ext cx="2663185" cy="2643574"/>
          </a:xfrm>
          <a:prstGeom prst="rect">
            <a:avLst/>
          </a:prstGeom>
        </p:spPr>
      </p:pic>
      <p:pic>
        <p:nvPicPr>
          <p:cNvPr id="5" name="Picture 4">
            <a:extLst>
              <a:ext uri="{FF2B5EF4-FFF2-40B4-BE49-F238E27FC236}">
                <a16:creationId xmlns:a16="http://schemas.microsoft.com/office/drawing/2014/main" id="{F5959290-FC93-5247-B49B-4463E843C4C3}"/>
              </a:ext>
            </a:extLst>
          </p:cNvPr>
          <p:cNvPicPr>
            <a:picLocks noChangeAspect="1"/>
          </p:cNvPicPr>
          <p:nvPr/>
        </p:nvPicPr>
        <p:blipFill>
          <a:blip r:embed="rId6"/>
          <a:stretch>
            <a:fillRect/>
          </a:stretch>
        </p:blipFill>
        <p:spPr>
          <a:xfrm>
            <a:off x="1700203" y="1139853"/>
            <a:ext cx="4194276" cy="1999026"/>
          </a:xfrm>
          <a:prstGeom prst="rect">
            <a:avLst/>
          </a:prstGeom>
        </p:spPr>
      </p:pic>
      <p:pic>
        <p:nvPicPr>
          <p:cNvPr id="1027" name="Picture 2" descr="page16image17484016">
            <a:extLst>
              <a:ext uri="{FF2B5EF4-FFF2-40B4-BE49-F238E27FC236}">
                <a16:creationId xmlns:a16="http://schemas.microsoft.com/office/drawing/2014/main" id="{F9C8CCAA-7919-AC40-A874-CDA9976596C6}"/>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681959" y="3869990"/>
            <a:ext cx="2882900" cy="2209800"/>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a:extLst>
              <a:ext uri="{FF2B5EF4-FFF2-40B4-BE49-F238E27FC236}">
                <a16:creationId xmlns:a16="http://schemas.microsoft.com/office/drawing/2014/main" id="{AFE0621E-4697-CC42-9919-5EEC21C84DA9}"/>
              </a:ext>
            </a:extLst>
          </p:cNvPr>
          <p:cNvSpPr/>
          <p:nvPr/>
        </p:nvSpPr>
        <p:spPr>
          <a:xfrm>
            <a:off x="6152827" y="2007630"/>
            <a:ext cx="891153" cy="263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A47F103B-D47B-9449-8D47-7654C9E7FE46}"/>
              </a:ext>
            </a:extLst>
          </p:cNvPr>
          <p:cNvSpPr/>
          <p:nvPr/>
        </p:nvSpPr>
        <p:spPr>
          <a:xfrm rot="8585788">
            <a:off x="5419684" y="3787410"/>
            <a:ext cx="1596918" cy="334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5FDFF9E6-A3CD-D94B-BEB9-D092D776B689}"/>
              </a:ext>
            </a:extLst>
          </p:cNvPr>
          <p:cNvSpPr/>
          <p:nvPr/>
        </p:nvSpPr>
        <p:spPr>
          <a:xfrm>
            <a:off x="5756891" y="5158952"/>
            <a:ext cx="1320868" cy="280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145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latin typeface="+mj-lt"/>
              </a:rPr>
              <a:t>Acquisition</a:t>
            </a:r>
          </a:p>
        </p:txBody>
      </p:sp>
      <p:sp>
        <p:nvSpPr>
          <p:cNvPr id="11" name="Text Placeholder 4">
            <a:extLst>
              <a:ext uri="{FF2B5EF4-FFF2-40B4-BE49-F238E27FC236}">
                <a16:creationId xmlns:a16="http://schemas.microsoft.com/office/drawing/2014/main" id="{51D0B9C9-7C8B-534B-86B1-2F0A4E683798}"/>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First step in data science process</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“Garbage in garbage out”</a:t>
            </a:r>
          </a:p>
          <a:p>
            <a:pPr marL="514350" indent="-285750">
              <a:buClr>
                <a:schemeClr val="tx1">
                  <a:lumMod val="75000"/>
                  <a:lumOff val="25000"/>
                </a:schemeClr>
              </a:buClr>
              <a:buFont typeface="Arial" panose="020B0604020202020204" pitchFamily="34" charset="0"/>
              <a:buChar char="•"/>
            </a:pPr>
            <a:endParaRPr lang="en-US" sz="3200" kern="0" dirty="0">
              <a:solidFill>
                <a:schemeClr val="tx1">
                  <a:lumMod val="75000"/>
                  <a:lumOff val="25000"/>
                </a:schemeClr>
              </a:solidFill>
              <a:latin typeface="Calibri" panose="020F0502020204030204" pitchFamily="34" charset="0"/>
              <a:cs typeface="Calibri" panose="020F0502020204030204" pitchFamily="34" charset="0"/>
            </a:endParaRPr>
          </a:p>
          <a:p>
            <a:pPr marL="800100" indent="-571500">
              <a:buClr>
                <a:schemeClr val="tx1">
                  <a:lumMod val="75000"/>
                  <a:lumOff val="25000"/>
                </a:schemeClr>
              </a:buClr>
              <a:buFont typeface="Arial" panose="020B0604020202020204" pitchFamily="34" charset="0"/>
              <a:buChar char="•"/>
            </a:pPr>
            <a:endParaRPr lang="en-US" sz="3200" kern="0" dirty="0">
              <a:solidFill>
                <a:schemeClr val="tx1">
                  <a:lumMod val="75000"/>
                  <a:lumOff val="25000"/>
                </a:schemeClr>
              </a:solidFill>
              <a:latin typeface="Calibri" panose="020F0502020204030204" pitchFamily="34" charset="0"/>
              <a:cs typeface="Calibri" panose="020F0502020204030204" pitchFamily="34" charset="0"/>
            </a:endParaRPr>
          </a:p>
          <a:p>
            <a:pPr>
              <a:buClr>
                <a:schemeClr val="tx1">
                  <a:lumMod val="75000"/>
                  <a:lumOff val="25000"/>
                </a:schemeClr>
              </a:buClr>
            </a:pPr>
            <a:endParaRPr lang="en-US" sz="32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9023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B5C96-CC55-F24C-B4CE-0887FE9E3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itle 2">
            <a:extLst>
              <a:ext uri="{FF2B5EF4-FFF2-40B4-BE49-F238E27FC236}">
                <a16:creationId xmlns:a16="http://schemas.microsoft.com/office/drawing/2014/main" id="{815C5863-2FC7-534B-A71A-FBFD6B341930}"/>
              </a:ext>
            </a:extLst>
          </p:cNvPr>
          <p:cNvSpPr>
            <a:spLocks noGrp="1"/>
          </p:cNvSpPr>
          <p:nvPr>
            <p:ph type="title"/>
          </p:nvPr>
        </p:nvSpPr>
        <p:spPr>
          <a:xfrm>
            <a:off x="457200" y="2501685"/>
            <a:ext cx="5398576" cy="2444750"/>
          </a:xfrm>
        </p:spPr>
        <p:txBody>
          <a:bodyPr/>
          <a:lstStyle/>
          <a:p>
            <a:r>
              <a:rPr lang="en-US" dirty="0"/>
              <a:t>NBA Data Analytic</a:t>
            </a:r>
          </a:p>
        </p:txBody>
      </p:sp>
      <p:sp>
        <p:nvSpPr>
          <p:cNvPr id="6" name="Title 2">
            <a:extLst>
              <a:ext uri="{FF2B5EF4-FFF2-40B4-BE49-F238E27FC236}">
                <a16:creationId xmlns:a16="http://schemas.microsoft.com/office/drawing/2014/main" id="{8E8485FF-5A66-C448-8B43-4985BF00B754}"/>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687 Introduction to Data Science</a:t>
            </a:r>
          </a:p>
        </p:txBody>
      </p:sp>
      <p:sp>
        <p:nvSpPr>
          <p:cNvPr id="7" name="Text Placeholder 4">
            <a:extLst>
              <a:ext uri="{FF2B5EF4-FFF2-40B4-BE49-F238E27FC236}">
                <a16:creationId xmlns:a16="http://schemas.microsoft.com/office/drawing/2014/main" id="{99933984-1114-EC46-BFF5-3B5FA3821FD2}"/>
              </a:ext>
            </a:extLst>
          </p:cNvPr>
          <p:cNvSpPr txBox="1">
            <a:spLocks/>
          </p:cNvSpPr>
          <p:nvPr/>
        </p:nvSpPr>
        <p:spPr>
          <a:xfrm>
            <a:off x="6096000" y="1565329"/>
            <a:ext cx="6096000" cy="46184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What</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Under guidance of Professor Mohammed Syed</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Find correlation between NBA team stats and winnings</a:t>
            </a:r>
          </a:p>
          <a:p>
            <a:pPr marL="228600">
              <a:buClr>
                <a:schemeClr val="tx1">
                  <a:lumMod val="75000"/>
                  <a:lumOff val="25000"/>
                </a:schemeClr>
              </a:buCl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Tech</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R</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Regression</a:t>
            </a:r>
          </a:p>
          <a:p>
            <a:pPr marL="571500" indent="-3429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685800" indent="-4572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87121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687 Introduction to Data Science</a:t>
            </a:r>
          </a:p>
        </p:txBody>
      </p:sp>
      <p:sp>
        <p:nvSpPr>
          <p:cNvPr id="3" name="Rectangle 2">
            <a:extLst>
              <a:ext uri="{FF2B5EF4-FFF2-40B4-BE49-F238E27FC236}">
                <a16:creationId xmlns:a16="http://schemas.microsoft.com/office/drawing/2014/main" id="{975E100F-A7B2-2944-B6C2-3C3F7CE5244D}"/>
              </a:ext>
            </a:extLst>
          </p:cNvPr>
          <p:cNvSpPr>
            <a:spLocks noChangeArrowheads="1"/>
          </p:cNvSpPr>
          <p:nvPr/>
        </p:nvSpPr>
        <p:spPr bwMode="auto">
          <a:xfrm>
            <a:off x="2743200" y="2212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3AAFA8B-3FAD-8E40-BDD0-72D0B05B1331}"/>
              </a:ext>
            </a:extLst>
          </p:cNvPr>
          <p:cNvSpPr>
            <a:spLocks noChangeArrowheads="1"/>
          </p:cNvSpPr>
          <p:nvPr/>
        </p:nvSpPr>
        <p:spPr bwMode="auto">
          <a:xfrm>
            <a:off x="5894479" y="3132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47A88EE5-0577-4E47-A925-0316596F4F9E}"/>
              </a:ext>
            </a:extLst>
          </p:cNvPr>
          <p:cNvPicPr>
            <a:picLocks noChangeAspect="1"/>
          </p:cNvPicPr>
          <p:nvPr/>
        </p:nvPicPr>
        <p:blipFill rotWithShape="1">
          <a:blip r:embed="rId3"/>
          <a:srcRect r="7061"/>
          <a:stretch/>
        </p:blipFill>
        <p:spPr bwMode="auto">
          <a:xfrm>
            <a:off x="317718" y="1173643"/>
            <a:ext cx="7818895" cy="4732323"/>
          </a:xfrm>
          <a:prstGeom prst="rect">
            <a:avLst/>
          </a:prstGeom>
          <a:ln>
            <a:noFill/>
          </a:ln>
          <a:extLst>
            <a:ext uri="{53640926-AAD7-44D8-BBD7-CCE9431645EC}">
              <a14:shadowObscured xmlns:a14="http://schemas.microsoft.com/office/drawing/2010/main"/>
            </a:ext>
          </a:extLst>
        </p:spPr>
      </p:pic>
      <p:pic>
        <p:nvPicPr>
          <p:cNvPr id="2049" name="Picture 1" descr="page19image17024096">
            <a:extLst>
              <a:ext uri="{FF2B5EF4-FFF2-40B4-BE49-F238E27FC236}">
                <a16:creationId xmlns:a16="http://schemas.microsoft.com/office/drawing/2014/main" id="{FAA204AB-29F4-4F4E-8635-CA54BBDBB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902" y="1844921"/>
            <a:ext cx="3517380" cy="338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507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Exploration</a:t>
            </a:r>
          </a:p>
        </p:txBody>
      </p:sp>
      <p:sp>
        <p:nvSpPr>
          <p:cNvPr id="11" name="Text Placeholder 4">
            <a:extLst>
              <a:ext uri="{FF2B5EF4-FFF2-40B4-BE49-F238E27FC236}">
                <a16:creationId xmlns:a16="http://schemas.microsoft.com/office/drawing/2014/main" id="{51D0B9C9-7C8B-534B-86B1-2F0A4E683798}"/>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Font typeface="Arial" panose="020B0604020202020204" pitchFamily="34" charset="0"/>
              <a:buChar char="•"/>
            </a:pPr>
            <a:endParaRPr lang="en-US" sz="3200" kern="0" dirty="0">
              <a:latin typeface="Calibri" panose="020F0502020204030204" pitchFamily="34" charset="0"/>
              <a:cs typeface="Calibri" panose="020F0502020204030204" pitchFamily="34" charset="0"/>
            </a:endParaRPr>
          </a:p>
          <a:p>
            <a:pPr marL="800100" indent="-571500">
              <a:buFont typeface="Arial" panose="020B0604020202020204" pitchFamily="34" charset="0"/>
              <a:buChar char="•"/>
            </a:pPr>
            <a:endParaRPr lang="en-US" kern="0" dirty="0"/>
          </a:p>
          <a:p>
            <a:endParaRPr lang="en-US" kern="0" dirty="0"/>
          </a:p>
        </p:txBody>
      </p:sp>
      <p:sp>
        <p:nvSpPr>
          <p:cNvPr id="6" name="Text Placeholder 4">
            <a:extLst>
              <a:ext uri="{FF2B5EF4-FFF2-40B4-BE49-F238E27FC236}">
                <a16:creationId xmlns:a16="http://schemas.microsoft.com/office/drawing/2014/main" id="{94AEDCFC-FD3F-9E45-9626-CC9F5C94C922}"/>
              </a:ext>
            </a:extLst>
          </p:cNvPr>
          <p:cNvSpPr txBox="1">
            <a:spLocks/>
          </p:cNvSpPr>
          <p:nvPr/>
        </p:nvSpPr>
        <p:spPr>
          <a:xfrm>
            <a:off x="773731" y="21209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Data cleaning</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feature identification</a:t>
            </a:r>
          </a:p>
        </p:txBody>
      </p:sp>
    </p:spTree>
    <p:extLst>
      <p:ext uri="{BB962C8B-B14F-4D97-AF65-F5344CB8AC3E}">
        <p14:creationId xmlns:p14="http://schemas.microsoft.com/office/powerpoint/2010/main" val="12032140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B5C96-CC55-F24C-B4CE-0887FE9E3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itle 2">
            <a:extLst>
              <a:ext uri="{FF2B5EF4-FFF2-40B4-BE49-F238E27FC236}">
                <a16:creationId xmlns:a16="http://schemas.microsoft.com/office/drawing/2014/main" id="{815C5863-2FC7-534B-A71A-FBFD6B341930}"/>
              </a:ext>
            </a:extLst>
          </p:cNvPr>
          <p:cNvSpPr>
            <a:spLocks noGrp="1"/>
          </p:cNvSpPr>
          <p:nvPr>
            <p:ph type="title"/>
          </p:nvPr>
        </p:nvSpPr>
        <p:spPr>
          <a:xfrm>
            <a:off x="457200" y="2501685"/>
            <a:ext cx="5398576" cy="2444750"/>
          </a:xfrm>
        </p:spPr>
        <p:txBody>
          <a:bodyPr/>
          <a:lstStyle/>
          <a:p>
            <a:r>
              <a:rPr lang="en-US" sz="4000" dirty="0"/>
              <a:t>In-Game Assessment Scoring Engine</a:t>
            </a:r>
          </a:p>
        </p:txBody>
      </p:sp>
      <p:sp>
        <p:nvSpPr>
          <p:cNvPr id="6" name="Title 2">
            <a:extLst>
              <a:ext uri="{FF2B5EF4-FFF2-40B4-BE49-F238E27FC236}">
                <a16:creationId xmlns:a16="http://schemas.microsoft.com/office/drawing/2014/main" id="{8E8485FF-5A66-C448-8B43-4985BF00B754}"/>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687 Big Data Analytics</a:t>
            </a:r>
          </a:p>
        </p:txBody>
      </p:sp>
      <p:sp>
        <p:nvSpPr>
          <p:cNvPr id="7" name="Text Placeholder 4">
            <a:extLst>
              <a:ext uri="{FF2B5EF4-FFF2-40B4-BE49-F238E27FC236}">
                <a16:creationId xmlns:a16="http://schemas.microsoft.com/office/drawing/2014/main" id="{99933984-1114-EC46-BFF5-3B5FA3821FD2}"/>
              </a:ext>
            </a:extLst>
          </p:cNvPr>
          <p:cNvSpPr txBox="1">
            <a:spLocks/>
          </p:cNvSpPr>
          <p:nvPr/>
        </p:nvSpPr>
        <p:spPr>
          <a:xfrm>
            <a:off x="6096000" y="1239864"/>
            <a:ext cx="6096000" cy="49439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What</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Under guidance of Professor Jillian </a:t>
            </a:r>
            <a:r>
              <a:rPr lang="en-US" sz="2400" kern="0" dirty="0" err="1">
                <a:solidFill>
                  <a:schemeClr val="tx1">
                    <a:lumMod val="75000"/>
                    <a:lumOff val="25000"/>
                  </a:schemeClr>
                </a:solidFill>
                <a:latin typeface="Calibri" panose="020F0502020204030204" pitchFamily="34" charset="0"/>
                <a:cs typeface="Calibri" panose="020F0502020204030204" pitchFamily="34" charset="0"/>
              </a:rPr>
              <a:t>Lando</a:t>
            </a: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Kaggle 2019 Data Science competition problem</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Gain insights into how gaming can help children learn</a:t>
            </a:r>
          </a:p>
          <a:p>
            <a:pPr marL="228600">
              <a:buClr>
                <a:schemeClr val="tx1">
                  <a:lumMod val="75000"/>
                  <a:lumOff val="25000"/>
                </a:schemeClr>
              </a:buCl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Tech</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Python</a:t>
            </a:r>
          </a:p>
          <a:p>
            <a:pPr marL="571500" indent="-342900">
              <a:buClr>
                <a:schemeClr val="tx1">
                  <a:lumMod val="75000"/>
                  <a:lumOff val="25000"/>
                </a:schemeClr>
              </a:buClr>
              <a:buFont typeface="Arial" panose="020B0604020202020204" pitchFamily="34" charset="0"/>
              <a:buChar char="•"/>
            </a:pPr>
            <a:r>
              <a:rPr lang="en-US" sz="2400" kern="0" dirty="0" err="1">
                <a:solidFill>
                  <a:schemeClr val="tx1">
                    <a:lumMod val="75000"/>
                    <a:lumOff val="25000"/>
                  </a:schemeClr>
                </a:solidFill>
                <a:latin typeface="Calibri" panose="020F0502020204030204" pitchFamily="34" charset="0"/>
                <a:cs typeface="Calibri" panose="020F0502020204030204" pitchFamily="34" charset="0"/>
              </a:rPr>
              <a:t>Jupyter</a:t>
            </a:r>
            <a:r>
              <a:rPr lang="en-US" sz="2400" kern="0" dirty="0">
                <a:solidFill>
                  <a:schemeClr val="tx1">
                    <a:lumMod val="75000"/>
                    <a:lumOff val="25000"/>
                  </a:schemeClr>
                </a:solidFill>
                <a:latin typeface="Calibri" panose="020F0502020204030204" pitchFamily="34" charset="0"/>
                <a:cs typeface="Calibri" panose="020F0502020204030204" pitchFamily="34" charset="0"/>
              </a:rPr>
              <a:t> Notebook</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Exploration: histogram, boxplot, heat map</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Modeling: </a:t>
            </a:r>
            <a:r>
              <a:rPr lang="en-US" sz="2400" kern="0" dirty="0" err="1">
                <a:solidFill>
                  <a:schemeClr val="tx1">
                    <a:lumMod val="75000"/>
                    <a:lumOff val="25000"/>
                  </a:schemeClr>
                </a:solidFill>
                <a:latin typeface="Calibri" panose="020F0502020204030204" pitchFamily="34" charset="0"/>
                <a:cs typeface="Calibri" panose="020F0502020204030204" pitchFamily="34" charset="0"/>
              </a:rPr>
              <a:t>CatBoost</a:t>
            </a:r>
            <a:r>
              <a:rPr lang="en-US" sz="2400" kern="0" dirty="0">
                <a:solidFill>
                  <a:schemeClr val="tx1">
                    <a:lumMod val="75000"/>
                    <a:lumOff val="25000"/>
                  </a:schemeClr>
                </a:solidFill>
                <a:latin typeface="Calibri" panose="020F0502020204030204" pitchFamily="34" charset="0"/>
                <a:cs typeface="Calibri" panose="020F0502020204030204" pitchFamily="34" charset="0"/>
              </a:rPr>
              <a:t>, </a:t>
            </a:r>
            <a:r>
              <a:rPr lang="en-US" sz="2400" kern="0" dirty="0" err="1">
                <a:solidFill>
                  <a:schemeClr val="tx1">
                    <a:lumMod val="75000"/>
                    <a:lumOff val="25000"/>
                  </a:schemeClr>
                </a:solidFill>
                <a:latin typeface="Calibri" panose="020F0502020204030204" pitchFamily="34" charset="0"/>
                <a:cs typeface="Calibri" panose="020F0502020204030204" pitchFamily="34" charset="0"/>
              </a:rPr>
              <a:t>XGBoost</a:t>
            </a:r>
            <a:r>
              <a:rPr lang="en-US" sz="2400" kern="0" dirty="0">
                <a:solidFill>
                  <a:schemeClr val="tx1">
                    <a:lumMod val="75000"/>
                    <a:lumOff val="25000"/>
                  </a:schemeClr>
                </a:solidFill>
                <a:latin typeface="Calibri" panose="020F0502020204030204" pitchFamily="34" charset="0"/>
                <a:cs typeface="Calibri" panose="020F0502020204030204" pitchFamily="34" charset="0"/>
              </a:rPr>
              <a:t> Classifier, Decision Tree</a:t>
            </a:r>
          </a:p>
          <a:p>
            <a:pPr marL="571500" indent="-3429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685800" indent="-4572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66793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718 Big Data Analytics</a:t>
            </a:r>
          </a:p>
        </p:txBody>
      </p:sp>
      <p:sp>
        <p:nvSpPr>
          <p:cNvPr id="3" name="Rectangle 2">
            <a:extLst>
              <a:ext uri="{FF2B5EF4-FFF2-40B4-BE49-F238E27FC236}">
                <a16:creationId xmlns:a16="http://schemas.microsoft.com/office/drawing/2014/main" id="{975E100F-A7B2-2944-B6C2-3C3F7CE5244D}"/>
              </a:ext>
            </a:extLst>
          </p:cNvPr>
          <p:cNvSpPr>
            <a:spLocks noChangeArrowheads="1"/>
          </p:cNvSpPr>
          <p:nvPr/>
        </p:nvSpPr>
        <p:spPr bwMode="auto">
          <a:xfrm>
            <a:off x="2743200" y="2212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3AAFA8B-3FAD-8E40-BDD0-72D0B05B1331}"/>
              </a:ext>
            </a:extLst>
          </p:cNvPr>
          <p:cNvSpPr>
            <a:spLocks noChangeArrowheads="1"/>
          </p:cNvSpPr>
          <p:nvPr/>
        </p:nvSpPr>
        <p:spPr bwMode="auto">
          <a:xfrm>
            <a:off x="5894479" y="3132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image25.png">
            <a:extLst>
              <a:ext uri="{FF2B5EF4-FFF2-40B4-BE49-F238E27FC236}">
                <a16:creationId xmlns:a16="http://schemas.microsoft.com/office/drawing/2014/main" id="{05F38287-C81A-CC4C-81E3-6993AFA4D934}"/>
              </a:ext>
            </a:extLst>
          </p:cNvPr>
          <p:cNvPicPr>
            <a:picLocks noChangeAspect="1"/>
          </p:cNvPicPr>
          <p:nvPr/>
        </p:nvPicPr>
        <p:blipFill>
          <a:blip r:embed="rId3"/>
          <a:srcRect/>
          <a:stretch>
            <a:fillRect/>
          </a:stretch>
        </p:blipFill>
        <p:spPr>
          <a:xfrm>
            <a:off x="167652" y="1069347"/>
            <a:ext cx="5191167" cy="2429111"/>
          </a:xfrm>
          <a:prstGeom prst="rect">
            <a:avLst/>
          </a:prstGeom>
          <a:ln/>
        </p:spPr>
      </p:pic>
      <p:pic>
        <p:nvPicPr>
          <p:cNvPr id="9" name="image4.png">
            <a:extLst>
              <a:ext uri="{FF2B5EF4-FFF2-40B4-BE49-F238E27FC236}">
                <a16:creationId xmlns:a16="http://schemas.microsoft.com/office/drawing/2014/main" id="{D33A5675-29B6-C444-8B8F-B28FDDF74D20}"/>
              </a:ext>
            </a:extLst>
          </p:cNvPr>
          <p:cNvPicPr>
            <a:picLocks noChangeAspect="1"/>
          </p:cNvPicPr>
          <p:nvPr/>
        </p:nvPicPr>
        <p:blipFill>
          <a:blip r:embed="rId4"/>
          <a:srcRect/>
          <a:stretch>
            <a:fillRect/>
          </a:stretch>
        </p:blipFill>
        <p:spPr>
          <a:xfrm>
            <a:off x="167653" y="3680879"/>
            <a:ext cx="4109880" cy="2344740"/>
          </a:xfrm>
          <a:prstGeom prst="rect">
            <a:avLst/>
          </a:prstGeom>
          <a:ln/>
        </p:spPr>
      </p:pic>
      <p:pic>
        <p:nvPicPr>
          <p:cNvPr id="11" name="image16.png">
            <a:extLst>
              <a:ext uri="{FF2B5EF4-FFF2-40B4-BE49-F238E27FC236}">
                <a16:creationId xmlns:a16="http://schemas.microsoft.com/office/drawing/2014/main" id="{FDFE2CC1-6F1E-DE4E-8704-3658C88375CE}"/>
              </a:ext>
            </a:extLst>
          </p:cNvPr>
          <p:cNvPicPr>
            <a:picLocks noChangeAspect="1"/>
          </p:cNvPicPr>
          <p:nvPr/>
        </p:nvPicPr>
        <p:blipFill>
          <a:blip r:embed="rId5"/>
          <a:srcRect/>
          <a:stretch>
            <a:fillRect/>
          </a:stretch>
        </p:blipFill>
        <p:spPr>
          <a:xfrm>
            <a:off x="6599695" y="2641363"/>
            <a:ext cx="2776220" cy="1266825"/>
          </a:xfrm>
          <a:prstGeom prst="rect">
            <a:avLst/>
          </a:prstGeom>
          <a:ln/>
        </p:spPr>
      </p:pic>
      <p:pic>
        <p:nvPicPr>
          <p:cNvPr id="12" name="image24.png">
            <a:extLst>
              <a:ext uri="{FF2B5EF4-FFF2-40B4-BE49-F238E27FC236}">
                <a16:creationId xmlns:a16="http://schemas.microsoft.com/office/drawing/2014/main" id="{65FC3D5B-97FB-9641-8241-C3976B76BACA}"/>
              </a:ext>
            </a:extLst>
          </p:cNvPr>
          <p:cNvPicPr>
            <a:picLocks noChangeAspect="1"/>
          </p:cNvPicPr>
          <p:nvPr/>
        </p:nvPicPr>
        <p:blipFill>
          <a:blip r:embed="rId6"/>
          <a:srcRect/>
          <a:stretch>
            <a:fillRect/>
          </a:stretch>
        </p:blipFill>
        <p:spPr>
          <a:xfrm>
            <a:off x="4748686" y="4560412"/>
            <a:ext cx="2767965" cy="1461770"/>
          </a:xfrm>
          <a:prstGeom prst="rect">
            <a:avLst/>
          </a:prstGeom>
          <a:ln/>
        </p:spPr>
      </p:pic>
      <p:pic>
        <p:nvPicPr>
          <p:cNvPr id="13" name="image18.png">
            <a:extLst>
              <a:ext uri="{FF2B5EF4-FFF2-40B4-BE49-F238E27FC236}">
                <a16:creationId xmlns:a16="http://schemas.microsoft.com/office/drawing/2014/main" id="{E3C651B5-32E9-5140-B43C-D99E91392C9E}"/>
              </a:ext>
            </a:extLst>
          </p:cNvPr>
          <p:cNvPicPr>
            <a:picLocks noChangeAspect="1"/>
          </p:cNvPicPr>
          <p:nvPr/>
        </p:nvPicPr>
        <p:blipFill>
          <a:blip r:embed="rId7"/>
          <a:srcRect/>
          <a:stretch>
            <a:fillRect/>
          </a:stretch>
        </p:blipFill>
        <p:spPr>
          <a:xfrm>
            <a:off x="7987805" y="4297149"/>
            <a:ext cx="2274570" cy="1728470"/>
          </a:xfrm>
          <a:prstGeom prst="rect">
            <a:avLst/>
          </a:prstGeom>
          <a:ln/>
        </p:spPr>
      </p:pic>
      <p:pic>
        <p:nvPicPr>
          <p:cNvPr id="14" name="image17.png">
            <a:extLst>
              <a:ext uri="{FF2B5EF4-FFF2-40B4-BE49-F238E27FC236}">
                <a16:creationId xmlns:a16="http://schemas.microsoft.com/office/drawing/2014/main" id="{51432F91-661E-AF42-A284-80167761B727}"/>
              </a:ext>
            </a:extLst>
          </p:cNvPr>
          <p:cNvPicPr/>
          <p:nvPr/>
        </p:nvPicPr>
        <p:blipFill>
          <a:blip r:embed="rId8"/>
          <a:srcRect/>
          <a:stretch>
            <a:fillRect/>
          </a:stretch>
        </p:blipFill>
        <p:spPr>
          <a:xfrm>
            <a:off x="6599695" y="988204"/>
            <a:ext cx="2387600" cy="1409700"/>
          </a:xfrm>
          <a:prstGeom prst="rect">
            <a:avLst/>
          </a:prstGeom>
          <a:ln/>
        </p:spPr>
      </p:pic>
    </p:spTree>
    <p:extLst>
      <p:ext uri="{BB962C8B-B14F-4D97-AF65-F5344CB8AC3E}">
        <p14:creationId xmlns:p14="http://schemas.microsoft.com/office/powerpoint/2010/main" val="758766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Analytics and Modeling</a:t>
            </a:r>
          </a:p>
        </p:txBody>
      </p:sp>
      <p:sp>
        <p:nvSpPr>
          <p:cNvPr id="11" name="Text Placeholder 4">
            <a:extLst>
              <a:ext uri="{FF2B5EF4-FFF2-40B4-BE49-F238E27FC236}">
                <a16:creationId xmlns:a16="http://schemas.microsoft.com/office/drawing/2014/main" id="{51D0B9C9-7C8B-534B-86B1-2F0A4E683798}"/>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Descriptive, predictive, prescriptive</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Predictive – regression, classification, clustering, neural network</a:t>
            </a:r>
          </a:p>
        </p:txBody>
      </p:sp>
    </p:spTree>
    <p:extLst>
      <p:ext uri="{BB962C8B-B14F-4D97-AF65-F5344CB8AC3E}">
        <p14:creationId xmlns:p14="http://schemas.microsoft.com/office/powerpoint/2010/main" val="19989898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B5C96-CC55-F24C-B4CE-0887FE9E3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Title 2">
            <a:extLst>
              <a:ext uri="{FF2B5EF4-FFF2-40B4-BE49-F238E27FC236}">
                <a16:creationId xmlns:a16="http://schemas.microsoft.com/office/drawing/2014/main" id="{815C5863-2FC7-534B-A71A-FBFD6B341930}"/>
              </a:ext>
            </a:extLst>
          </p:cNvPr>
          <p:cNvSpPr>
            <a:spLocks noGrp="1"/>
          </p:cNvSpPr>
          <p:nvPr>
            <p:ph type="title"/>
          </p:nvPr>
        </p:nvSpPr>
        <p:spPr>
          <a:xfrm>
            <a:off x="224726" y="2532681"/>
            <a:ext cx="5703376" cy="896319"/>
          </a:xfrm>
        </p:spPr>
        <p:txBody>
          <a:bodyPr/>
          <a:lstStyle/>
          <a:p>
            <a:r>
              <a:rPr lang="en-US" sz="4000" dirty="0"/>
              <a:t>Severe Weather Events</a:t>
            </a:r>
          </a:p>
        </p:txBody>
      </p:sp>
      <p:sp>
        <p:nvSpPr>
          <p:cNvPr id="6" name="Title 2">
            <a:extLst>
              <a:ext uri="{FF2B5EF4-FFF2-40B4-BE49-F238E27FC236}">
                <a16:creationId xmlns:a16="http://schemas.microsoft.com/office/drawing/2014/main" id="{8E8485FF-5A66-C448-8B43-4985BF00B754}"/>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707 Data Analytics</a:t>
            </a:r>
          </a:p>
        </p:txBody>
      </p:sp>
      <p:sp>
        <p:nvSpPr>
          <p:cNvPr id="7" name="Text Placeholder 4">
            <a:extLst>
              <a:ext uri="{FF2B5EF4-FFF2-40B4-BE49-F238E27FC236}">
                <a16:creationId xmlns:a16="http://schemas.microsoft.com/office/drawing/2014/main" id="{99933984-1114-EC46-BFF5-3B5FA3821FD2}"/>
              </a:ext>
            </a:extLst>
          </p:cNvPr>
          <p:cNvSpPr txBox="1">
            <a:spLocks/>
          </p:cNvSpPr>
          <p:nvPr/>
        </p:nvSpPr>
        <p:spPr>
          <a:xfrm>
            <a:off x="6096000" y="1565329"/>
            <a:ext cx="6096000" cy="46184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What</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Under guidance of Professor Amy Gates</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Predict which events are most harmful to population health, and have greatest economic consequences</a:t>
            </a:r>
          </a:p>
          <a:p>
            <a:pPr marL="228600">
              <a:buClr>
                <a:schemeClr val="tx1">
                  <a:lumMod val="75000"/>
                  <a:lumOff val="25000"/>
                </a:schemeClr>
              </a:buCl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Tools</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R, </a:t>
            </a:r>
            <a:r>
              <a:rPr lang="en-US" sz="2400" kern="0" dirty="0" err="1">
                <a:solidFill>
                  <a:schemeClr val="tx1">
                    <a:lumMod val="75000"/>
                    <a:lumOff val="25000"/>
                  </a:schemeClr>
                </a:solidFill>
                <a:latin typeface="Calibri" panose="020F0502020204030204" pitchFamily="34" charset="0"/>
                <a:cs typeface="Calibri" panose="020F0502020204030204" pitchFamily="34" charset="0"/>
              </a:rPr>
              <a:t>rdoc</a:t>
            </a: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Modeling: Decision Tree, Random Forest, SVM, Naive Bayes, K Means, Association Rule Mining</a:t>
            </a:r>
          </a:p>
          <a:p>
            <a:pPr marL="571500" indent="-3429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685800" indent="-4572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82897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707 Data Analytics</a:t>
            </a:r>
          </a:p>
        </p:txBody>
      </p:sp>
      <p:sp>
        <p:nvSpPr>
          <p:cNvPr id="3" name="Rectangle 2">
            <a:extLst>
              <a:ext uri="{FF2B5EF4-FFF2-40B4-BE49-F238E27FC236}">
                <a16:creationId xmlns:a16="http://schemas.microsoft.com/office/drawing/2014/main" id="{975E100F-A7B2-2944-B6C2-3C3F7CE5244D}"/>
              </a:ext>
            </a:extLst>
          </p:cNvPr>
          <p:cNvSpPr>
            <a:spLocks noChangeArrowheads="1"/>
          </p:cNvSpPr>
          <p:nvPr/>
        </p:nvSpPr>
        <p:spPr bwMode="auto">
          <a:xfrm>
            <a:off x="2743200" y="2212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3AAFA8B-3FAD-8E40-BDD0-72D0B05B1331}"/>
              </a:ext>
            </a:extLst>
          </p:cNvPr>
          <p:cNvSpPr>
            <a:spLocks noChangeArrowheads="1"/>
          </p:cNvSpPr>
          <p:nvPr/>
        </p:nvSpPr>
        <p:spPr bwMode="auto">
          <a:xfrm>
            <a:off x="5894479" y="3132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1F2ED7F-4D43-1647-A4E5-DA087A60C01F}"/>
              </a:ext>
            </a:extLst>
          </p:cNvPr>
          <p:cNvPicPr>
            <a:picLocks noChangeAspect="1"/>
          </p:cNvPicPr>
          <p:nvPr/>
        </p:nvPicPr>
        <p:blipFill>
          <a:blip r:embed="rId3"/>
          <a:stretch>
            <a:fillRect/>
          </a:stretch>
        </p:blipFill>
        <p:spPr>
          <a:xfrm>
            <a:off x="1588215" y="1020099"/>
            <a:ext cx="9015569" cy="5071134"/>
          </a:xfrm>
          <a:prstGeom prst="rect">
            <a:avLst/>
          </a:prstGeom>
        </p:spPr>
      </p:pic>
    </p:spTree>
    <p:extLst>
      <p:ext uri="{BB962C8B-B14F-4D97-AF65-F5344CB8AC3E}">
        <p14:creationId xmlns:p14="http://schemas.microsoft.com/office/powerpoint/2010/main" val="31077625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latin typeface="+mj-lt"/>
              </a:rPr>
              <a:t>Agenda</a:t>
            </a:r>
          </a:p>
        </p:txBody>
      </p:sp>
      <p:sp>
        <p:nvSpPr>
          <p:cNvPr id="9" name="Text Placeholder 4">
            <a:extLst>
              <a:ext uri="{FF2B5EF4-FFF2-40B4-BE49-F238E27FC236}">
                <a16:creationId xmlns:a16="http://schemas.microsoft.com/office/drawing/2014/main" id="{9634FB43-3F6F-9A45-8358-E5F847B28E5F}"/>
              </a:ext>
            </a:extLst>
          </p:cNvPr>
          <p:cNvSpPr txBox="1">
            <a:spLocks/>
          </p:cNvSpPr>
          <p:nvPr/>
        </p:nvSpPr>
        <p:spPr>
          <a:xfrm>
            <a:off x="468931" y="18161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kern="0" dirty="0"/>
          </a:p>
        </p:txBody>
      </p:sp>
      <p:sp>
        <p:nvSpPr>
          <p:cNvPr id="10" name="Text Placeholder 4">
            <a:extLst>
              <a:ext uri="{FF2B5EF4-FFF2-40B4-BE49-F238E27FC236}">
                <a16:creationId xmlns:a16="http://schemas.microsoft.com/office/drawing/2014/main" id="{A569C3E0-5E8E-1242-AD9B-556EE49F5740}"/>
              </a:ext>
            </a:extLst>
          </p:cNvPr>
          <p:cNvSpPr txBox="1">
            <a:spLocks/>
          </p:cNvSpPr>
          <p:nvPr/>
        </p:nvSpPr>
        <p:spPr>
          <a:xfrm>
            <a:off x="195127" y="1147089"/>
            <a:ext cx="11831558" cy="485850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About myself</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My journey to data science</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Data Science Process</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Problem formulation</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Acquisition</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Exploration</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Analytics and Modeling</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Interpretation</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Moving forward</a:t>
            </a:r>
          </a:p>
        </p:txBody>
      </p:sp>
    </p:spTree>
    <p:extLst>
      <p:ext uri="{BB962C8B-B14F-4D97-AF65-F5344CB8AC3E}">
        <p14:creationId xmlns:p14="http://schemas.microsoft.com/office/powerpoint/2010/main" val="9062118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Interpretation and Reporting</a:t>
            </a:r>
          </a:p>
        </p:txBody>
      </p:sp>
      <p:sp>
        <p:nvSpPr>
          <p:cNvPr id="5" name="Text Placeholder 4">
            <a:extLst>
              <a:ext uri="{FF2B5EF4-FFF2-40B4-BE49-F238E27FC236}">
                <a16:creationId xmlns:a16="http://schemas.microsoft.com/office/drawing/2014/main" id="{BF90CCB3-9F9A-A341-B074-207A12547324}"/>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finding solution</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present solution with evidence</a:t>
            </a:r>
          </a:p>
        </p:txBody>
      </p:sp>
    </p:spTree>
    <p:extLst>
      <p:ext uri="{BB962C8B-B14F-4D97-AF65-F5344CB8AC3E}">
        <p14:creationId xmlns:p14="http://schemas.microsoft.com/office/powerpoint/2010/main" val="20072864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B5C96-CC55-F24C-B4CE-0887FE9E3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3" name="Title 2">
            <a:extLst>
              <a:ext uri="{FF2B5EF4-FFF2-40B4-BE49-F238E27FC236}">
                <a16:creationId xmlns:a16="http://schemas.microsoft.com/office/drawing/2014/main" id="{815C5863-2FC7-534B-A71A-FBFD6B341930}"/>
              </a:ext>
            </a:extLst>
          </p:cNvPr>
          <p:cNvSpPr>
            <a:spLocks noGrp="1"/>
          </p:cNvSpPr>
          <p:nvPr>
            <p:ph type="title"/>
          </p:nvPr>
        </p:nvSpPr>
        <p:spPr>
          <a:xfrm>
            <a:off x="457200" y="2501685"/>
            <a:ext cx="5398576" cy="2444750"/>
          </a:xfrm>
        </p:spPr>
        <p:txBody>
          <a:bodyPr/>
          <a:lstStyle/>
          <a:p>
            <a:r>
              <a:rPr lang="en-US" sz="3400" dirty="0"/>
              <a:t>Improvement on Software Development Process</a:t>
            </a:r>
          </a:p>
        </p:txBody>
      </p:sp>
      <p:sp>
        <p:nvSpPr>
          <p:cNvPr id="6" name="Title 2">
            <a:extLst>
              <a:ext uri="{FF2B5EF4-FFF2-40B4-BE49-F238E27FC236}">
                <a16:creationId xmlns:a16="http://schemas.microsoft.com/office/drawing/2014/main" id="{8E8485FF-5A66-C448-8B43-4985BF00B754}"/>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MBC 638 Data Analysis and Decision Making</a:t>
            </a:r>
          </a:p>
        </p:txBody>
      </p:sp>
      <p:sp>
        <p:nvSpPr>
          <p:cNvPr id="7" name="Text Placeholder 4">
            <a:extLst>
              <a:ext uri="{FF2B5EF4-FFF2-40B4-BE49-F238E27FC236}">
                <a16:creationId xmlns:a16="http://schemas.microsoft.com/office/drawing/2014/main" id="{99933984-1114-EC46-BFF5-3B5FA3821FD2}"/>
              </a:ext>
            </a:extLst>
          </p:cNvPr>
          <p:cNvSpPr txBox="1">
            <a:spLocks/>
          </p:cNvSpPr>
          <p:nvPr/>
        </p:nvSpPr>
        <p:spPr>
          <a:xfrm>
            <a:off x="6096000" y="1565329"/>
            <a:ext cx="6096000" cy="46184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What</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Under guidance of Professor Marc Miller</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Identify issue in process</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Collect measurements</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Analyze measurements</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Improve measurements</a:t>
            </a:r>
          </a:p>
          <a:p>
            <a:pPr marL="228600">
              <a:buClr>
                <a:schemeClr val="tx1">
                  <a:lumMod val="75000"/>
                  <a:lumOff val="25000"/>
                </a:schemeClr>
              </a:buCl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Tools</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R</a:t>
            </a:r>
          </a:p>
          <a:p>
            <a:pPr marL="571500" indent="-342900">
              <a:buClr>
                <a:schemeClr val="tx1">
                  <a:lumMod val="75000"/>
                  <a:lumOff val="25000"/>
                </a:schemeClr>
              </a:buClr>
              <a:buFont typeface="Arial" panose="020B0604020202020204" pitchFamily="34" charset="0"/>
              <a:buChar char="•"/>
            </a:pPr>
            <a:r>
              <a:rPr lang="en-US" sz="2400" kern="0" dirty="0" err="1">
                <a:solidFill>
                  <a:schemeClr val="tx1">
                    <a:lumMod val="75000"/>
                    <a:lumOff val="25000"/>
                  </a:schemeClr>
                </a:solidFill>
                <a:latin typeface="Calibri" panose="020F0502020204030204" pitchFamily="34" charset="0"/>
                <a:cs typeface="Calibri" panose="020F0502020204030204" pitchFamily="34" charset="0"/>
              </a:rPr>
              <a:t>Powerpoint</a:t>
            </a: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571500" indent="-3429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685800" indent="-4572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8491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MBC 638 Data Analysis and Decision Making</a:t>
            </a:r>
          </a:p>
        </p:txBody>
      </p:sp>
      <p:sp>
        <p:nvSpPr>
          <p:cNvPr id="3" name="Rectangle 2">
            <a:extLst>
              <a:ext uri="{FF2B5EF4-FFF2-40B4-BE49-F238E27FC236}">
                <a16:creationId xmlns:a16="http://schemas.microsoft.com/office/drawing/2014/main" id="{975E100F-A7B2-2944-B6C2-3C3F7CE5244D}"/>
              </a:ext>
            </a:extLst>
          </p:cNvPr>
          <p:cNvSpPr>
            <a:spLocks noChangeArrowheads="1"/>
          </p:cNvSpPr>
          <p:nvPr/>
        </p:nvSpPr>
        <p:spPr bwMode="auto">
          <a:xfrm>
            <a:off x="2743200" y="2212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3AAFA8B-3FAD-8E40-BDD0-72D0B05B1331}"/>
              </a:ext>
            </a:extLst>
          </p:cNvPr>
          <p:cNvSpPr>
            <a:spLocks noChangeArrowheads="1"/>
          </p:cNvSpPr>
          <p:nvPr/>
        </p:nvSpPr>
        <p:spPr bwMode="auto">
          <a:xfrm>
            <a:off x="5894479" y="3132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840AF36F-1D46-2E43-8E92-CA081E757C57}"/>
              </a:ext>
            </a:extLst>
          </p:cNvPr>
          <p:cNvPicPr>
            <a:picLocks noChangeAspect="1"/>
          </p:cNvPicPr>
          <p:nvPr/>
        </p:nvPicPr>
        <p:blipFill rotWithShape="1">
          <a:blip r:embed="rId3"/>
          <a:srcRect l="14636" t="9118" r="14771" b="1234"/>
          <a:stretch/>
        </p:blipFill>
        <p:spPr bwMode="auto">
          <a:xfrm>
            <a:off x="2438357" y="1086394"/>
            <a:ext cx="6912244" cy="49376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84514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Moving Forward</a:t>
            </a:r>
          </a:p>
        </p:txBody>
      </p:sp>
      <p:sp>
        <p:nvSpPr>
          <p:cNvPr id="11" name="Text Placeholder 4">
            <a:extLst>
              <a:ext uri="{FF2B5EF4-FFF2-40B4-BE49-F238E27FC236}">
                <a16:creationId xmlns:a16="http://schemas.microsoft.com/office/drawing/2014/main" id="{51D0B9C9-7C8B-534B-86B1-2F0A4E683798}"/>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Information security</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Data analytic algorithms</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Apply what I have learnt in work</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volunteering in community projects such as the ones from </a:t>
            </a:r>
            <a:r>
              <a:rPr lang="en-US" sz="3200" kern="0" dirty="0" err="1">
                <a:solidFill>
                  <a:schemeClr val="tx1">
                    <a:lumMod val="75000"/>
                    <a:lumOff val="25000"/>
                  </a:schemeClr>
                </a:solidFill>
                <a:latin typeface="Calibri" panose="020F0502020204030204" pitchFamily="34" charset="0"/>
                <a:cs typeface="Calibri" panose="020F0502020204030204" pitchFamily="34" charset="0"/>
              </a:rPr>
              <a:t>datakind.org</a:t>
            </a:r>
            <a:endParaRPr lang="en-US" sz="32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07920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8751E4-CB84-224A-80C0-0E09ABAE6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pic>
        <p:nvPicPr>
          <p:cNvPr id="8" name="Picture Placeholder 7">
            <a:extLst>
              <a:ext uri="{FF2B5EF4-FFF2-40B4-BE49-F238E27FC236}">
                <a16:creationId xmlns:a16="http://schemas.microsoft.com/office/drawing/2014/main" id="{3659ABEB-99C3-7949-8AB1-25158C5F1B12}"/>
              </a:ext>
            </a:extLst>
          </p:cNvPr>
          <p:cNvPicPr>
            <a:picLocks noGrp="1" noChangeAspect="1"/>
          </p:cNvPicPr>
          <p:nvPr>
            <p:ph type="pic" idx="2"/>
          </p:nvPr>
        </p:nvPicPr>
        <p:blipFill rotWithShape="1">
          <a:blip r:embed="rId3"/>
          <a:srcRect l="25874" t="32077" r="24738" b="7516"/>
          <a:stretch/>
        </p:blipFill>
        <p:spPr>
          <a:xfrm>
            <a:off x="8728364" y="1366426"/>
            <a:ext cx="3372950" cy="4125148"/>
          </a:xfrm>
        </p:spPr>
      </p:pic>
      <p:sp>
        <p:nvSpPr>
          <p:cNvPr id="9" name="Text Placeholder 4">
            <a:extLst>
              <a:ext uri="{FF2B5EF4-FFF2-40B4-BE49-F238E27FC236}">
                <a16:creationId xmlns:a16="http://schemas.microsoft.com/office/drawing/2014/main" id="{EC3D8980-D7A9-0349-8D91-A52E603A7C66}"/>
              </a:ext>
            </a:extLst>
          </p:cNvPr>
          <p:cNvSpPr txBox="1">
            <a:spLocks/>
          </p:cNvSpPr>
          <p:nvPr/>
        </p:nvSpPr>
        <p:spPr>
          <a:xfrm>
            <a:off x="356835" y="1564304"/>
            <a:ext cx="7925664"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rPr>
              <a:t>From Los Angeles California</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rPr>
              <a:t>Software Engineer at JPL</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rPr>
              <a:t>BS and MS in Computer Science</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rPr>
              <a:t>Started Applied Data Science 2018</a:t>
            </a:r>
          </a:p>
          <a:p>
            <a:pPr marL="514350" indent="-285750">
              <a:buClr>
                <a:schemeClr val="tx1">
                  <a:lumMod val="75000"/>
                  <a:lumOff val="25000"/>
                </a:schemeClr>
              </a:buClr>
              <a:buFont typeface="Arial" panose="020B0604020202020204" pitchFamily="34" charset="0"/>
              <a:buChar char="•"/>
            </a:pPr>
            <a:endParaRPr lang="en-US" sz="3200" kern="0" dirty="0">
              <a:solidFill>
                <a:schemeClr val="tx1">
                  <a:lumMod val="75000"/>
                  <a:lumOff val="25000"/>
                </a:schemeClr>
              </a:solidFill>
            </a:endParaRPr>
          </a:p>
          <a:p>
            <a:pPr>
              <a:buClr>
                <a:schemeClr val="tx1">
                  <a:lumMod val="75000"/>
                  <a:lumOff val="25000"/>
                </a:schemeClr>
              </a:buClr>
            </a:pPr>
            <a:endParaRPr lang="en-US" sz="3200" kern="0" dirty="0">
              <a:solidFill>
                <a:schemeClr val="tx1">
                  <a:lumMod val="75000"/>
                  <a:lumOff val="25000"/>
                </a:schemeClr>
              </a:solidFill>
            </a:endParaRPr>
          </a:p>
        </p:txBody>
      </p:sp>
      <p:sp>
        <p:nvSpPr>
          <p:cNvPr id="10" name="Title 2">
            <a:extLst>
              <a:ext uri="{FF2B5EF4-FFF2-40B4-BE49-F238E27FC236}">
                <a16:creationId xmlns:a16="http://schemas.microsoft.com/office/drawing/2014/main" id="{1818CF25-8AA1-0440-80C3-F0A567A6FB69}"/>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latin typeface="+mj-lt"/>
              </a:rPr>
              <a:t>About myself</a:t>
            </a:r>
          </a:p>
        </p:txBody>
      </p:sp>
    </p:spTree>
    <p:extLst>
      <p:ext uri="{BB962C8B-B14F-4D97-AF65-F5344CB8AC3E}">
        <p14:creationId xmlns:p14="http://schemas.microsoft.com/office/powerpoint/2010/main" val="4042300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Journey to Data Science</a:t>
            </a:r>
          </a:p>
        </p:txBody>
      </p:sp>
      <p:sp>
        <p:nvSpPr>
          <p:cNvPr id="11" name="Text Placeholder 4">
            <a:extLst>
              <a:ext uri="{FF2B5EF4-FFF2-40B4-BE49-F238E27FC236}">
                <a16:creationId xmlns:a16="http://schemas.microsoft.com/office/drawing/2014/main" id="{51D0B9C9-7C8B-534B-86B1-2F0A4E683798}"/>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85800" indent="-45720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The term data science </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was first coined in 2008</a:t>
            </a:r>
          </a:p>
          <a:p>
            <a:pPr marL="1143000" lvl="1" indent="-457200">
              <a:buClr>
                <a:schemeClr val="tx1">
                  <a:lumMod val="75000"/>
                  <a:lumOff val="25000"/>
                </a:schemeClr>
              </a:buClr>
              <a:buFont typeface="Courier New" panose="02070309020205020404" pitchFamily="49" charset="0"/>
              <a:buChar char="o"/>
            </a:pPr>
            <a:r>
              <a:rPr lang="en-US" sz="3200" kern="0" dirty="0">
                <a:solidFill>
                  <a:schemeClr val="tx1">
                    <a:lumMod val="75000"/>
                    <a:lumOff val="25000"/>
                  </a:schemeClr>
                </a:solidFill>
                <a:latin typeface="Calibri" panose="020F0502020204030204" pitchFamily="34" charset="0"/>
                <a:cs typeface="Calibri" panose="020F0502020204030204" pitchFamily="34" charset="0"/>
              </a:rPr>
              <a:t>became an entry in Wikipedia in 2012</a:t>
            </a:r>
          </a:p>
          <a:p>
            <a:pPr marL="685800" indent="-45720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I became aware of the term around 2015</a:t>
            </a:r>
          </a:p>
        </p:txBody>
      </p:sp>
    </p:spTree>
    <p:extLst>
      <p:ext uri="{BB962C8B-B14F-4D97-AF65-F5344CB8AC3E}">
        <p14:creationId xmlns:p14="http://schemas.microsoft.com/office/powerpoint/2010/main" val="37602624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Journey to Data Science</a:t>
            </a:r>
          </a:p>
        </p:txBody>
      </p:sp>
      <p:pic>
        <p:nvPicPr>
          <p:cNvPr id="4" name="Picture 3">
            <a:extLst>
              <a:ext uri="{FF2B5EF4-FFF2-40B4-BE49-F238E27FC236}">
                <a16:creationId xmlns:a16="http://schemas.microsoft.com/office/drawing/2014/main" id="{D1FCDBD9-41ED-8A42-8155-446EED92B3E6}"/>
              </a:ext>
            </a:extLst>
          </p:cNvPr>
          <p:cNvPicPr>
            <a:picLocks noChangeAspect="1"/>
          </p:cNvPicPr>
          <p:nvPr/>
        </p:nvPicPr>
        <p:blipFill>
          <a:blip r:embed="rId3"/>
          <a:stretch>
            <a:fillRect/>
          </a:stretch>
        </p:blipFill>
        <p:spPr>
          <a:xfrm>
            <a:off x="3688615" y="1325711"/>
            <a:ext cx="4948906" cy="4568221"/>
          </a:xfrm>
          <a:prstGeom prst="rect">
            <a:avLst/>
          </a:prstGeom>
        </p:spPr>
      </p:pic>
    </p:spTree>
    <p:extLst>
      <p:ext uri="{BB962C8B-B14F-4D97-AF65-F5344CB8AC3E}">
        <p14:creationId xmlns:p14="http://schemas.microsoft.com/office/powerpoint/2010/main" val="42832320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Journey to Data Science</a:t>
            </a:r>
          </a:p>
        </p:txBody>
      </p:sp>
      <p:pic>
        <p:nvPicPr>
          <p:cNvPr id="5" name="Picture 4">
            <a:extLst>
              <a:ext uri="{FF2B5EF4-FFF2-40B4-BE49-F238E27FC236}">
                <a16:creationId xmlns:a16="http://schemas.microsoft.com/office/drawing/2014/main" id="{C1B3AB32-61EC-A440-BE9B-FA47E4B57FC9}"/>
              </a:ext>
            </a:extLst>
          </p:cNvPr>
          <p:cNvPicPr>
            <a:picLocks noChangeAspect="1"/>
          </p:cNvPicPr>
          <p:nvPr/>
        </p:nvPicPr>
        <p:blipFill>
          <a:blip r:embed="rId3"/>
          <a:stretch>
            <a:fillRect/>
          </a:stretch>
        </p:blipFill>
        <p:spPr>
          <a:xfrm>
            <a:off x="1950634" y="1356317"/>
            <a:ext cx="8290732" cy="4145366"/>
          </a:xfrm>
          <a:prstGeom prst="rect">
            <a:avLst/>
          </a:prstGeom>
        </p:spPr>
      </p:pic>
      <p:sp>
        <p:nvSpPr>
          <p:cNvPr id="6" name="TextBox 5">
            <a:extLst>
              <a:ext uri="{FF2B5EF4-FFF2-40B4-BE49-F238E27FC236}">
                <a16:creationId xmlns:a16="http://schemas.microsoft.com/office/drawing/2014/main" id="{F9CAF276-8B43-744F-B949-E93E2D1239BC}"/>
              </a:ext>
            </a:extLst>
          </p:cNvPr>
          <p:cNvSpPr txBox="1"/>
          <p:nvPr/>
        </p:nvSpPr>
        <p:spPr>
          <a:xfrm>
            <a:off x="5049864" y="4423438"/>
            <a:ext cx="2092272" cy="1200329"/>
          </a:xfrm>
          <a:prstGeom prst="rect">
            <a:avLst/>
          </a:prstGeom>
          <a:noFill/>
        </p:spPr>
        <p:txBody>
          <a:bodyPr wrap="square" rtlCol="0">
            <a:spAutoFit/>
          </a:bodyPr>
          <a:lstStyle/>
          <a:p>
            <a:r>
              <a:rPr lang="en-US" sz="7200" b="1" dirty="0">
                <a:solidFill>
                  <a:schemeClr val="tx1">
                    <a:lumMod val="75000"/>
                    <a:lumOff val="25000"/>
                  </a:schemeClr>
                </a:solidFill>
                <a:latin typeface="Calibri" panose="020F0502020204030204" pitchFamily="34" charset="0"/>
                <a:cs typeface="Calibri" panose="020F0502020204030204" pitchFamily="34" charset="0"/>
              </a:rPr>
              <a:t>2017</a:t>
            </a:r>
          </a:p>
        </p:txBody>
      </p:sp>
    </p:spTree>
    <p:extLst>
      <p:ext uri="{BB962C8B-B14F-4D97-AF65-F5344CB8AC3E}">
        <p14:creationId xmlns:p14="http://schemas.microsoft.com/office/powerpoint/2010/main" val="1525366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Data Science Process</a:t>
            </a:r>
          </a:p>
        </p:txBody>
      </p:sp>
      <p:pic>
        <p:nvPicPr>
          <p:cNvPr id="5" name="Picture 4">
            <a:extLst>
              <a:ext uri="{FF2B5EF4-FFF2-40B4-BE49-F238E27FC236}">
                <a16:creationId xmlns:a16="http://schemas.microsoft.com/office/drawing/2014/main" id="{6A438CD3-E706-0044-832C-50E750A80177}"/>
              </a:ext>
            </a:extLst>
          </p:cNvPr>
          <p:cNvPicPr/>
          <p:nvPr/>
        </p:nvPicPr>
        <p:blipFill rotWithShape="1">
          <a:blip r:embed="rId3">
            <a:extLst>
              <a:ext uri="{28A0092B-C50C-407E-A947-70E740481C1C}">
                <a14:useLocalDpi xmlns:a14="http://schemas.microsoft.com/office/drawing/2010/main" val="0"/>
              </a:ext>
            </a:extLst>
          </a:blip>
          <a:srcRect l="25854" t="6111" r="9829" b="12830"/>
          <a:stretch/>
        </p:blipFill>
        <p:spPr bwMode="auto">
          <a:xfrm>
            <a:off x="2079586" y="1300306"/>
            <a:ext cx="8032828" cy="42573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03275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89A-3D55-7A4F-82E8-8D5EBBF0B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8" name="Title 2">
            <a:extLst>
              <a:ext uri="{FF2B5EF4-FFF2-40B4-BE49-F238E27FC236}">
                <a16:creationId xmlns:a16="http://schemas.microsoft.com/office/drawing/2014/main" id="{3C2E6FBC-0409-024F-9785-B29D22583523}"/>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latin typeface="+mj-lt"/>
              </a:rPr>
              <a:t>Problem Formulation</a:t>
            </a:r>
          </a:p>
        </p:txBody>
      </p:sp>
      <p:sp>
        <p:nvSpPr>
          <p:cNvPr id="11" name="Text Placeholder 4">
            <a:extLst>
              <a:ext uri="{FF2B5EF4-FFF2-40B4-BE49-F238E27FC236}">
                <a16:creationId xmlns:a16="http://schemas.microsoft.com/office/drawing/2014/main" id="{51D0B9C9-7C8B-534B-86B1-2F0A4E683798}"/>
              </a:ext>
            </a:extLst>
          </p:cNvPr>
          <p:cNvSpPr txBox="1">
            <a:spLocks/>
          </p:cNvSpPr>
          <p:nvPr/>
        </p:nvSpPr>
        <p:spPr>
          <a:xfrm>
            <a:off x="621331" y="1968500"/>
            <a:ext cx="11265868" cy="35122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Data Science process is problem solving process</a:t>
            </a:r>
          </a:p>
          <a:p>
            <a:pPr marL="514350" indent="-285750">
              <a:buClr>
                <a:schemeClr val="tx1">
                  <a:lumMod val="75000"/>
                  <a:lumOff val="25000"/>
                </a:schemeClr>
              </a:buClr>
              <a:buFont typeface="Arial" panose="020B0604020202020204" pitchFamily="34" charset="0"/>
              <a:buChar char="•"/>
            </a:pPr>
            <a:r>
              <a:rPr lang="en-US" sz="3200" kern="0" dirty="0">
                <a:solidFill>
                  <a:schemeClr val="tx1">
                    <a:lumMod val="75000"/>
                    <a:lumOff val="25000"/>
                  </a:schemeClr>
                </a:solidFill>
                <a:latin typeface="Calibri" panose="020F0502020204030204" pitchFamily="34" charset="0"/>
                <a:cs typeface="Calibri" panose="020F0502020204030204" pitchFamily="34" charset="0"/>
              </a:rPr>
              <a:t>Need well defined problem</a:t>
            </a:r>
          </a:p>
          <a:p>
            <a:pPr>
              <a:buClr>
                <a:schemeClr val="tx1">
                  <a:lumMod val="75000"/>
                  <a:lumOff val="25000"/>
                </a:schemeClr>
              </a:buClr>
            </a:pPr>
            <a:endParaRPr lang="en-US" sz="32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57887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B5C96-CC55-F24C-B4CE-0887FE9E3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itle 2">
            <a:extLst>
              <a:ext uri="{FF2B5EF4-FFF2-40B4-BE49-F238E27FC236}">
                <a16:creationId xmlns:a16="http://schemas.microsoft.com/office/drawing/2014/main" id="{815C5863-2FC7-534B-A71A-FBFD6B341930}"/>
              </a:ext>
            </a:extLst>
          </p:cNvPr>
          <p:cNvSpPr>
            <a:spLocks noGrp="1"/>
          </p:cNvSpPr>
          <p:nvPr>
            <p:ph type="title"/>
          </p:nvPr>
        </p:nvSpPr>
        <p:spPr>
          <a:xfrm>
            <a:off x="697424" y="2455190"/>
            <a:ext cx="5060092" cy="2444750"/>
          </a:xfrm>
        </p:spPr>
        <p:txBody>
          <a:bodyPr/>
          <a:lstStyle/>
          <a:p>
            <a:r>
              <a:rPr lang="en-US" dirty="0" err="1"/>
              <a:t>CodeXchange</a:t>
            </a:r>
            <a:endParaRPr lang="en-US" dirty="0"/>
          </a:p>
        </p:txBody>
      </p:sp>
      <p:sp>
        <p:nvSpPr>
          <p:cNvPr id="6" name="Title 2">
            <a:extLst>
              <a:ext uri="{FF2B5EF4-FFF2-40B4-BE49-F238E27FC236}">
                <a16:creationId xmlns:a16="http://schemas.microsoft.com/office/drawing/2014/main" id="{8E8485FF-5A66-C448-8B43-4985BF00B754}"/>
              </a:ext>
            </a:extLst>
          </p:cNvPr>
          <p:cNvSpPr txBox="1">
            <a:spLocks/>
          </p:cNvSpPr>
          <p:nvPr/>
        </p:nvSpPr>
        <p:spPr>
          <a:xfrm>
            <a:off x="457200" y="105798"/>
            <a:ext cx="11277600" cy="781128"/>
          </a:xfr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3600" kern="0" dirty="0">
                <a:solidFill>
                  <a:schemeClr val="bg1"/>
                </a:solidFill>
              </a:rPr>
              <a:t>IST 659 Data Admin Concept</a:t>
            </a:r>
          </a:p>
        </p:txBody>
      </p:sp>
      <p:sp>
        <p:nvSpPr>
          <p:cNvPr id="7" name="Text Placeholder 4">
            <a:extLst>
              <a:ext uri="{FF2B5EF4-FFF2-40B4-BE49-F238E27FC236}">
                <a16:creationId xmlns:a16="http://schemas.microsoft.com/office/drawing/2014/main" id="{99933984-1114-EC46-BFF5-3B5FA3821FD2}"/>
              </a:ext>
            </a:extLst>
          </p:cNvPr>
          <p:cNvSpPr txBox="1">
            <a:spLocks/>
          </p:cNvSpPr>
          <p:nvPr/>
        </p:nvSpPr>
        <p:spPr>
          <a:xfrm>
            <a:off x="6096000" y="1565329"/>
            <a:ext cx="6096000" cy="46184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What</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Under guidance of Professor Chad Harper</a:t>
            </a:r>
          </a:p>
          <a:p>
            <a:pPr marL="685800" indent="-4572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Web-based platform for software developers to ask for and to share solutions to coding errors</a:t>
            </a:r>
          </a:p>
          <a:p>
            <a:pPr marL="228600">
              <a:buClr>
                <a:schemeClr val="tx1">
                  <a:lumMod val="75000"/>
                  <a:lumOff val="25000"/>
                </a:schemeClr>
              </a:buCl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228600">
              <a:buClr>
                <a:schemeClr val="tx1">
                  <a:lumMod val="75000"/>
                  <a:lumOff val="25000"/>
                </a:schemeClr>
              </a:buClr>
            </a:pPr>
            <a:r>
              <a:rPr lang="en-US" sz="2400" b="1" kern="0" dirty="0">
                <a:solidFill>
                  <a:schemeClr val="tx1">
                    <a:lumMod val="75000"/>
                    <a:lumOff val="25000"/>
                  </a:schemeClr>
                </a:solidFill>
                <a:latin typeface="Calibri" panose="020F0502020204030204" pitchFamily="34" charset="0"/>
                <a:cs typeface="Calibri" panose="020F0502020204030204" pitchFamily="34" charset="0"/>
              </a:rPr>
              <a:t>Tech</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R</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SQL Server</a:t>
            </a:r>
          </a:p>
          <a:p>
            <a:pPr marL="571500" indent="-342900">
              <a:buClr>
                <a:schemeClr val="tx1">
                  <a:lumMod val="75000"/>
                  <a:lumOff val="25000"/>
                </a:schemeClr>
              </a:buClr>
              <a:buFont typeface="Arial" panose="020B0604020202020204" pitchFamily="34" charset="0"/>
              <a:buChar char="•"/>
            </a:pPr>
            <a:r>
              <a:rPr lang="en-US" sz="2400" kern="0" dirty="0">
                <a:solidFill>
                  <a:schemeClr val="tx1">
                    <a:lumMod val="75000"/>
                    <a:lumOff val="25000"/>
                  </a:schemeClr>
                </a:solidFill>
                <a:latin typeface="Calibri" panose="020F0502020204030204" pitchFamily="34" charset="0"/>
                <a:cs typeface="Calibri" panose="020F0502020204030204" pitchFamily="34" charset="0"/>
              </a:rPr>
              <a:t>SQL Access</a:t>
            </a:r>
          </a:p>
          <a:p>
            <a:pPr marL="571500" indent="-342900">
              <a:buClr>
                <a:schemeClr val="tx1">
                  <a:lumMod val="75000"/>
                  <a:lumOff val="25000"/>
                </a:schemeClr>
              </a:buClr>
              <a:buFont typeface="Arial" panose="020B0604020202020204" pitchFamily="34" charset="0"/>
              <a:buChar char="•"/>
            </a:pPr>
            <a:r>
              <a:rPr lang="en-US" sz="2400" kern="0" dirty="0" err="1">
                <a:solidFill>
                  <a:schemeClr val="tx1">
                    <a:lumMod val="75000"/>
                    <a:lumOff val="25000"/>
                  </a:schemeClr>
                </a:solidFill>
                <a:latin typeface="Calibri" panose="020F0502020204030204" pitchFamily="34" charset="0"/>
                <a:cs typeface="Calibri" panose="020F0502020204030204" pitchFamily="34" charset="0"/>
              </a:rPr>
              <a:t>Draw.io</a:t>
            </a: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571500" indent="-3429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571500" indent="-3429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a:p>
            <a:pPr marL="685800" indent="-457200">
              <a:buClr>
                <a:schemeClr val="tx1">
                  <a:lumMod val="75000"/>
                  <a:lumOff val="25000"/>
                </a:schemeClr>
              </a:buClr>
              <a:buFont typeface="Arial" panose="020B0604020202020204" pitchFamily="34" charset="0"/>
              <a:buChar char="•"/>
            </a:pPr>
            <a:endParaRPr lang="en-US" sz="2400" kern="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42677"/>
      </p:ext>
    </p:extLst>
  </p:cSld>
  <p:clrMapOvr>
    <a:masterClrMapping/>
  </p:clrMapOvr>
  <p:transition>
    <p:fade/>
  </p:transition>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3134</Words>
  <Application>Microsoft Macintosh PowerPoint</Application>
  <PresentationFormat>Widescreen</PresentationFormat>
  <Paragraphs>254</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Trebuchet MS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CodeXchange</vt:lpstr>
      <vt:lpstr>PowerPoint Presentation</vt:lpstr>
      <vt:lpstr>PowerPoint Presentation</vt:lpstr>
      <vt:lpstr>NBA Data Analytic</vt:lpstr>
      <vt:lpstr>PowerPoint Presentation</vt:lpstr>
      <vt:lpstr>PowerPoint Presentation</vt:lpstr>
      <vt:lpstr>In-Game Assessment Scoring Engine</vt:lpstr>
      <vt:lpstr>PowerPoint Presentation</vt:lpstr>
      <vt:lpstr>PowerPoint Presentation</vt:lpstr>
      <vt:lpstr>Severe Weather Events</vt:lpstr>
      <vt:lpstr>PowerPoint Presentation</vt:lpstr>
      <vt:lpstr>PowerPoint Presentation</vt:lpstr>
      <vt:lpstr>Improvement on Software Development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Kang</dc:creator>
  <cp:lastModifiedBy>Jason Kang</cp:lastModifiedBy>
  <cp:revision>67</cp:revision>
  <dcterms:created xsi:type="dcterms:W3CDTF">2020-12-07T01:10:33Z</dcterms:created>
  <dcterms:modified xsi:type="dcterms:W3CDTF">2020-12-07T09:12:05Z</dcterms:modified>
</cp:coreProperties>
</file>