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6" r:id="rId6"/>
    <p:sldId id="292" r:id="rId7"/>
    <p:sldId id="284" r:id="rId8"/>
    <p:sldId id="287" r:id="rId9"/>
    <p:sldId id="288" r:id="rId10"/>
    <p:sldId id="285" r:id="rId11"/>
    <p:sldId id="289" r:id="rId12"/>
    <p:sldId id="291" r:id="rId13"/>
    <p:sldId id="290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151DFC-9C2A-4D31-B77D-EE9097B9B97A}" v="1" dt="2021-03-11T07:28:51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hw.gov.au/reports/hospitals/ahs-2010-11-emergency-department-elective-surger/contents/table-of-cont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med.ncbi.nlm.nih.gov/29310983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Generic ED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EY Data challenge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ACC71C-9D6E-41C3-A83C-350586D1E013}"/>
              </a:ext>
            </a:extLst>
          </p:cNvPr>
          <p:cNvCxnSpPr/>
          <p:nvPr/>
        </p:nvCxnSpPr>
        <p:spPr>
          <a:xfrm>
            <a:off x="8109235" y="485775"/>
            <a:ext cx="3511233" cy="0"/>
          </a:xfrm>
          <a:prstGeom prst="line">
            <a:avLst/>
          </a:prstGeom>
          <a:ln w="1016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mergency Medicine | JAMA Network">
            <a:extLst>
              <a:ext uri="{FF2B5EF4-FFF2-40B4-BE49-F238E27FC236}">
                <a16:creationId xmlns:a16="http://schemas.microsoft.com/office/drawing/2014/main" id="{54E0AF2C-BD4C-4A70-858B-1DC404333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53" y="1265182"/>
            <a:ext cx="71437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9995"/>
            <a:ext cx="11029616" cy="1188720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Finding 3: NUMBER OF PATIENTS IN ED does not SUFFICIENTLY explain wait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The national median wait time to receive medical attention in ED is 23 minutes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dataset’s median wait time to receive medical attention in ED is 42 minutes</a:t>
            </a:r>
          </a:p>
          <a:p>
            <a:r>
              <a:rPr lang="en-AU" dirty="0">
                <a:solidFill>
                  <a:schemeClr val="bg1"/>
                </a:solidFill>
              </a:rPr>
              <a:t>There is a positive and significant correlation between number of patients presenting in ED and wait time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For each additional patient in ED, the wait time increases by 4 minutes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However, this factor can only explain 6% of the variance in wait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331425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In summary, adherence to patient priority ranking plays a significant role in explaining wait time relative to triage priority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A recommendation for an automated patient priority ranking system can be made along with proper training to ensure all healthcare staffs adhere strictly to the ranking system</a:t>
            </a:r>
          </a:p>
          <a:p>
            <a:r>
              <a:rPr lang="en-AU" dirty="0">
                <a:solidFill>
                  <a:schemeClr val="bg1"/>
                </a:solidFill>
              </a:rPr>
              <a:t>Seasonal differs in wait time relative to triage priority should be investigated further</a:t>
            </a:r>
          </a:p>
          <a:p>
            <a:r>
              <a:rPr lang="en-AU" dirty="0">
                <a:solidFill>
                  <a:schemeClr val="bg1"/>
                </a:solidFill>
              </a:rPr>
              <a:t>While number of patients in ED is positively correlated with wait time, it has insufficient explaining power</a:t>
            </a:r>
          </a:p>
          <a:p>
            <a:r>
              <a:rPr lang="en-AU" dirty="0">
                <a:solidFill>
                  <a:schemeClr val="bg1"/>
                </a:solidFill>
              </a:rPr>
              <a:t>Next steps: Analysis of a patient’s treatment time (time taken between first instance of doctor seen and departure from ED) to provide insights on potential bottlenecks and improvement opportunities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It is reasonable to assume that longer treatment time would be correlated with wait time for other patients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26745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Background and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Emergency Departments are often overcrowded, which impacts medical service delivery and patient experience</a:t>
            </a:r>
          </a:p>
          <a:p>
            <a:r>
              <a:rPr lang="en-AU" dirty="0">
                <a:solidFill>
                  <a:schemeClr val="bg1"/>
                </a:solidFill>
              </a:rPr>
              <a:t>Australian triage process follows ATS standards, whereby a 1 indicates highest severity and a 5 indicates lowest severity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triage priority rating also provides a guideline as to the timeframe within which a patient should receive medical attention after arrival to ED</a:t>
            </a:r>
          </a:p>
          <a:p>
            <a:r>
              <a:rPr lang="en-US" dirty="0">
                <a:solidFill>
                  <a:schemeClr val="bg1"/>
                </a:solidFill>
              </a:rPr>
              <a:t>Within Australia, 70% of patients receive treatment within an appropriate time relative to their triage category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3E1E0-5E7F-4AC8-88AC-C3F4A29F18EF}"/>
              </a:ext>
            </a:extLst>
          </p:cNvPr>
          <p:cNvSpPr txBox="1"/>
          <p:nvPr/>
        </p:nvSpPr>
        <p:spPr>
          <a:xfrm>
            <a:off x="623012" y="6333072"/>
            <a:ext cx="883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2"/>
              </a:rPr>
              <a:t>AIHW, </a:t>
            </a:r>
            <a:r>
              <a:rPr lang="en-US" sz="1400" i="1" dirty="0">
                <a:solidFill>
                  <a:schemeClr val="bg1"/>
                </a:solidFill>
                <a:hlinkClick r:id="rId2"/>
              </a:rPr>
              <a:t>Australian hospital statistics 2010-2011: emergency department care and elective surgery waiting times</a:t>
            </a:r>
            <a:endParaRPr lang="en-AU" sz="1400" dirty="0">
              <a:solidFill>
                <a:schemeClr val="bg1"/>
              </a:solidFill>
            </a:endParaRPr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25332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Dataset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Triage process follows the Australian standards, whereby a 1 indicates highest severity and a 5 indicates lowest severity</a:t>
            </a:r>
          </a:p>
          <a:p>
            <a:r>
              <a:rPr lang="en-AU" dirty="0">
                <a:solidFill>
                  <a:schemeClr val="bg1"/>
                </a:solidFill>
              </a:rPr>
              <a:t>All data is exported directly from ED’s database. None are calculated outside of database</a:t>
            </a:r>
          </a:p>
          <a:p>
            <a:r>
              <a:rPr lang="en-AU" dirty="0">
                <a:solidFill>
                  <a:schemeClr val="bg1"/>
                </a:solidFill>
              </a:rPr>
              <a:t>The time of being seen to by a doctor reflects the first instance a patient is seen to upon admission into 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208924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Data preparation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Identified data quality issues in calculated columns – recalculated using raw data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6727 incorrectly calculated rows</a:t>
            </a:r>
          </a:p>
          <a:p>
            <a:pPr lvl="1"/>
            <a:r>
              <a:rPr lang="en-AU" dirty="0" err="1">
                <a:solidFill>
                  <a:schemeClr val="bg1"/>
                </a:solidFill>
              </a:rPr>
              <a:t>TimeDiff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TreatDrNr</a:t>
            </a:r>
            <a:r>
              <a:rPr lang="en-AU" dirty="0">
                <a:solidFill>
                  <a:schemeClr val="bg1"/>
                </a:solidFill>
              </a:rPr>
              <a:t>-Act. Depart (mins)</a:t>
            </a:r>
          </a:p>
          <a:p>
            <a:r>
              <a:rPr lang="en-AU" dirty="0">
                <a:solidFill>
                  <a:schemeClr val="bg1"/>
                </a:solidFill>
              </a:rPr>
              <a:t>Cleansing of free text values in Diagnosis Desc. for standardisation (In progress)</a:t>
            </a:r>
          </a:p>
          <a:p>
            <a:r>
              <a:rPr lang="en-AU" dirty="0">
                <a:solidFill>
                  <a:schemeClr val="bg1"/>
                </a:solidFill>
              </a:rPr>
              <a:t>Create calculated fields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Arrival – Dr seen time in minutes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Number of patients presenting in ED at arrival time of new patience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Whether a patient is seen to later than their priority ranking</a:t>
            </a:r>
          </a:p>
          <a:p>
            <a:r>
              <a:rPr lang="en-AU" dirty="0">
                <a:solidFill>
                  <a:schemeClr val="bg1"/>
                </a:solidFill>
              </a:rPr>
              <a:t>Filter out patients with Departure Status Desc. as “</a:t>
            </a:r>
            <a:r>
              <a:rPr lang="en-US" dirty="0">
                <a:solidFill>
                  <a:schemeClr val="bg1"/>
                </a:solidFill>
              </a:rPr>
              <a:t>PATIENT FOR DELETION BY CAMPUS ADMINISTRATOR” or “DEAD ON ARRIVAL (NO TREATMENT PROVIDED IN ED)”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5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Focus: ed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Time based Emergency Department performance metrics include: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Length of time taken to receive medical attention from a doctor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Length of time between initial medical attention and ED departure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Overall length of stay in ED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Reference: </a:t>
            </a:r>
            <a:r>
              <a:rPr lang="en-AU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https://pubmed.ncbi.nlm.nih.gov/29310983/</a:t>
            </a:r>
            <a:r>
              <a:rPr lang="en-AU" dirty="0">
                <a:solidFill>
                  <a:schemeClr val="bg1"/>
                </a:solidFill>
              </a:rPr>
              <a:t> </a:t>
            </a:r>
          </a:p>
          <a:p>
            <a:r>
              <a:rPr lang="en-AU" dirty="0">
                <a:solidFill>
                  <a:schemeClr val="bg1"/>
                </a:solidFill>
              </a:rPr>
              <a:t>In order to account for the effect of presentation acuity, the ATS standards for triage priority turnaround time were deducted from the time taken to receive medical attention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standards indicate that a priority 1 patient should be seen to immediately or within 2 minutes, while a priority 5 patient should be seen to within 120 minutes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A new variable was created which deducted the expected turnaround time from the time taken to receive medical attention, according to the relative triage priority of the presentation visit</a:t>
            </a:r>
          </a:p>
          <a:p>
            <a:pPr lvl="1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166517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9995"/>
            <a:ext cx="11029616" cy="1188720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Finding 1: triage priority adherence impacts ability to meet ats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Within the dataset provided, 53% </a:t>
            </a:r>
            <a:r>
              <a:rPr lang="en-US" dirty="0">
                <a:solidFill>
                  <a:schemeClr val="bg1"/>
                </a:solidFill>
              </a:rPr>
              <a:t>of patients receive treatment within an appropriate time relative to their triage category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Compared to the national average (70%), this indicates that the hospital in question underperforms on this metric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A new variable was generated to rank the relative priority of a patient compared to those in ED at the same time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variable uses the patient’s arrival time and expected treatment wait time based on ATS standard triage guidelines</a:t>
            </a:r>
          </a:p>
          <a:p>
            <a:pPr lvl="1"/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It was found that when a patient was seen to later than their expected priority ranking, the likelihood of their wait time exceeding the recommended treatment timeframe significantly increased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85% vs 38.6%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322100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Finding 1: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The findings indicate that approximately 32.7% of the time, the patients are being seen to later than their expected priority ranking</a:t>
            </a:r>
          </a:p>
          <a:p>
            <a:r>
              <a:rPr lang="en-AU" dirty="0">
                <a:solidFill>
                  <a:schemeClr val="bg1"/>
                </a:solidFill>
              </a:rPr>
              <a:t>This accounts for 49.2% of all visits where the patient receives medical attention beyond the ATS timeframe </a:t>
            </a:r>
          </a:p>
          <a:p>
            <a:r>
              <a:rPr lang="en-AU" dirty="0">
                <a:solidFill>
                  <a:schemeClr val="bg1"/>
                </a:solidFill>
              </a:rPr>
              <a:t>It is recommended that an automated patient ranking system is implemented to support the prioritisation of patient visits, providing ED staff with clear visibility over which patient should be seen to next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system should calculate the relative priority of all patients presenting in ED, and automatically readjust once a new patient is triaged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Medical staffs should adhere strictly to this ranking system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This recommendation is based on the assumption that the triage process produces accurate triage priority for each patient</a:t>
            </a:r>
          </a:p>
        </p:txBody>
      </p:sp>
    </p:spTree>
    <p:extLst>
      <p:ext uri="{BB962C8B-B14F-4D97-AF65-F5344CB8AC3E}">
        <p14:creationId xmlns:p14="http://schemas.microsoft.com/office/powerpoint/2010/main" val="62023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Finding 2: PERFORMANCE metrics differ seasonally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>
                <a:solidFill>
                  <a:schemeClr val="bg1"/>
                </a:solidFill>
              </a:rPr>
              <a:t>Seasonal and weekday attributes were found to significantly impact a patient’s time taken to receive medical treatment </a:t>
            </a:r>
            <a:r>
              <a:rPr lang="en-US" dirty="0">
                <a:solidFill>
                  <a:schemeClr val="bg1"/>
                </a:solidFill>
              </a:rPr>
              <a:t>relative to their triage category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On Mondays, patients’ average wait time relative to their triage category is significantly higher than other days of the week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ED patient volumes were not found to be a possible explanation for this finding, as Monday volumes were reflective of the average ED volume throughout the week</a:t>
            </a:r>
          </a:p>
          <a:p>
            <a:pPr lvl="1"/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Within the month of July, patients’ average wait time relative to their triage category is significantly higher than other months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ED patient volumes were also found to not be a possible explanation for this finding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For May, patients’ average wait time relative to their triage category is significantly lower than other months, despite having comparable patient volumes to July</a:t>
            </a:r>
          </a:p>
          <a:p>
            <a:r>
              <a:rPr lang="en-AU" dirty="0">
                <a:solidFill>
                  <a:schemeClr val="bg1"/>
                </a:solidFill>
              </a:rPr>
              <a:t>Overall, the better months (where patients receive earlier treatment relative to their triage category) are April, May, June, October, November, and December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This potentially coincides with medicine/nursing students’ placements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397866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Finding 2: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Seasonal difference in treatment wait time should be investigated further to understand the underlying cause</a:t>
            </a:r>
          </a:p>
          <a:p>
            <a:r>
              <a:rPr lang="en-AU" dirty="0">
                <a:solidFill>
                  <a:schemeClr val="bg1"/>
                </a:solidFill>
              </a:rPr>
              <a:t>There is potential understaffing on Mondays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This aspect should be investigated further</a:t>
            </a:r>
          </a:p>
        </p:txBody>
      </p:sp>
    </p:spTree>
    <p:extLst>
      <p:ext uri="{BB962C8B-B14F-4D97-AF65-F5344CB8AC3E}">
        <p14:creationId xmlns:p14="http://schemas.microsoft.com/office/powerpoint/2010/main" val="27429631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2">
      <a:dk1>
        <a:sysClr val="windowText" lastClr="000000"/>
      </a:dk1>
      <a:lt1>
        <a:sysClr val="window" lastClr="FFFFFF"/>
      </a:lt1>
      <a:dk2>
        <a:srgbClr val="9C9B96"/>
      </a:dk2>
      <a:lt2>
        <a:srgbClr val="EBDDC3"/>
      </a:lt2>
      <a:accent1>
        <a:srgbClr val="FFFF00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000000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2be8c37-6170-4221-a416-4234ca1fbb8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5CA87BA5F8C4390CE7AED445FEF9E" ma:contentTypeVersion="12" ma:contentTypeDescription="Create a new document." ma:contentTypeScope="" ma:versionID="333f06e4aca8fe5bbdf382a296de391d">
  <xsd:schema xmlns:xsd="http://www.w3.org/2001/XMLSchema" xmlns:xs="http://www.w3.org/2001/XMLSchema" xmlns:p="http://schemas.microsoft.com/office/2006/metadata/properties" xmlns:ns3="32be8c37-6170-4221-a416-4234ca1fbb8b" xmlns:ns4="0f0005cc-4d76-4415-a506-4a03755ed952" targetNamespace="http://schemas.microsoft.com/office/2006/metadata/properties" ma:root="true" ma:fieldsID="c5b57053c865d79f8c207aa7076d15ce" ns3:_="" ns4:_="">
    <xsd:import namespace="32be8c37-6170-4221-a416-4234ca1fbb8b"/>
    <xsd:import namespace="0f0005cc-4d76-4415-a506-4a03755ed9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be8c37-6170-4221-a416-4234ca1fbb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005cc-4d76-4415-a506-4a03755ed9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  <ds:schemaRef ds:uri="0f0005cc-4d76-4415-a506-4a03755ed952"/>
    <ds:schemaRef ds:uri="32be8c37-6170-4221-a416-4234ca1fbb8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37EF0D-C764-4BB7-965A-1876948788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be8c37-6170-4221-a416-4234ca1fbb8b"/>
    <ds:schemaRef ds:uri="0f0005cc-4d76-4415-a506-4a03755ed9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{972E7E7A-563A-481B-98A1-E59954E43A43}tf11964407_win32</Template>
  <TotalTime>639</TotalTime>
  <Words>1102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Franklin Gothic Book</vt:lpstr>
      <vt:lpstr>Franklin Gothic Demi</vt:lpstr>
      <vt:lpstr>Gill Sans MT</vt:lpstr>
      <vt:lpstr>Wingdings 2</vt:lpstr>
      <vt:lpstr>DividendVTI</vt:lpstr>
      <vt:lpstr>Generic ED Data analysis</vt:lpstr>
      <vt:lpstr>Background and research</vt:lpstr>
      <vt:lpstr>Dataset Assumptions</vt:lpstr>
      <vt:lpstr>Data preparation and exploration</vt:lpstr>
      <vt:lpstr>Focus: ed performance metrics</vt:lpstr>
      <vt:lpstr>Finding 1: triage priority adherence impacts ability to meet ats standards</vt:lpstr>
      <vt:lpstr>Finding 1: Recommendation</vt:lpstr>
      <vt:lpstr>Finding 2: PERFORMANCE metrics differ seasonally</vt:lpstr>
      <vt:lpstr>Finding 2: Recommendation</vt:lpstr>
      <vt:lpstr>Finding 3: NUMBER OF PATIENTS IN ED does not SUFFICIENTLY explain wait time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Nguyen, Jason</dc:creator>
  <cp:lastModifiedBy>An Binh Nguyen</cp:lastModifiedBy>
  <cp:revision>35</cp:revision>
  <dcterms:created xsi:type="dcterms:W3CDTF">2021-03-11T04:36:54Z</dcterms:created>
  <dcterms:modified xsi:type="dcterms:W3CDTF">2021-03-15T16:03:19Z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0x0101007E95CA87BA5F8C4390CE7AED445FEF9E</vt:lpwstr>
  </property>
</Properties>
</file>