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7"/>
  </p:notesMasterIdLst>
  <p:sldIdLst>
    <p:sldId id="288" r:id="rId2"/>
    <p:sldId id="289" r:id="rId3"/>
    <p:sldId id="290" r:id="rId4"/>
    <p:sldId id="291" r:id="rId5"/>
    <p:sldId id="292" r:id="rId6"/>
    <p:sldId id="293" r:id="rId7"/>
    <p:sldId id="297" r:id="rId8"/>
    <p:sldId id="298" r:id="rId9"/>
    <p:sldId id="311" r:id="rId10"/>
    <p:sldId id="296" r:id="rId11"/>
    <p:sldId id="301" r:id="rId12"/>
    <p:sldId id="294" r:id="rId13"/>
    <p:sldId id="309" r:id="rId14"/>
    <p:sldId id="316" r:id="rId15"/>
    <p:sldId id="302" r:id="rId16"/>
    <p:sldId id="299" r:id="rId17"/>
    <p:sldId id="300" r:id="rId18"/>
    <p:sldId id="304" r:id="rId19"/>
    <p:sldId id="305" r:id="rId20"/>
    <p:sldId id="306" r:id="rId21"/>
    <p:sldId id="307" r:id="rId22"/>
    <p:sldId id="310" r:id="rId23"/>
    <p:sldId id="312" r:id="rId24"/>
    <p:sldId id="313" r:id="rId25"/>
    <p:sldId id="314" r:id="rId26"/>
  </p:sldIdLst>
  <p:sldSz cx="9144000" cy="6858000" type="screen4x3"/>
  <p:notesSz cx="6858000" cy="9144000"/>
  <p:custDataLst>
    <p:tags r:id="rId28"/>
  </p:custDataLst>
  <p:defaultTextStyle>
    <a:defPPr>
      <a:defRPr lang="da-DK"/>
    </a:defPPr>
    <a:lvl1pPr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98"/>
    <a:srgbClr val="6DA7A0"/>
    <a:srgbClr val="0049B2"/>
    <a:srgbClr val="CC7525"/>
    <a:srgbClr val="FF9123"/>
    <a:srgbClr val="7E7E7E"/>
    <a:srgbClr val="04933C"/>
    <a:srgbClr val="91826D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718" autoAdjust="0"/>
  </p:normalViewPr>
  <p:slideViewPr>
    <p:cSldViewPr snapToGrid="0">
      <p:cViewPr>
        <p:scale>
          <a:sx n="150" d="100"/>
          <a:sy n="150" d="100"/>
        </p:scale>
        <p:origin x="2016" y="564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fld id="{A34DD61A-B966-4567-AD1A-C6B29495437E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9757" y="1145894"/>
            <a:ext cx="8009682" cy="57121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157468"/>
            <a:ext cx="4572000" cy="57005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0" y="1169043"/>
            <a:ext cx="4572000" cy="568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893600"/>
            <a:ext cx="9144000" cy="45792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34318"/>
            <a:ext cx="9144000" cy="272005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854370"/>
            <a:ext cx="9144000" cy="300363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69303" y="471341"/>
            <a:ext cx="801171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756" y="1145894"/>
            <a:ext cx="8032831" cy="57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2" r:id="rId3"/>
    <p:sldLayoutId id="2147483682" r:id="rId4"/>
    <p:sldLayoutId id="2147483683" r:id="rId5"/>
    <p:sldLayoutId id="21474836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60000" indent="-360000" algn="l" rtl="0" eaLnBrk="1" fontAlgn="base" hangingPunct="1">
        <a:spcBef>
          <a:spcPts val="768"/>
        </a:spcBef>
        <a:spcAft>
          <a:spcPts val="1200"/>
        </a:spcAft>
        <a:buClr>
          <a:srgbClr val="808080"/>
        </a:buClr>
        <a:buFont typeface="Wingding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0795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8275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80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2447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7019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1591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6163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03" y="471341"/>
            <a:ext cx="8011710" cy="663575"/>
          </a:xfrm>
        </p:spPr>
        <p:txBody>
          <a:bodyPr/>
          <a:lstStyle/>
          <a:p>
            <a:r>
              <a:rPr lang="en-US" dirty="0" smtClean="0"/>
              <a:t>Modes of the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𝑓𝑜𝑟𝑐𝑒𝑑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−3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03" y="4270248"/>
            <a:ext cx="5090601" cy="188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7406" y="5416142"/>
                <a:ext cx="1448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06" y="5416142"/>
                <a:ext cx="1448217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6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1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757" y="1153986"/>
                <a:ext cx="8009682" cy="5712106"/>
              </a:xfrm>
            </p:spPr>
            <p:txBody>
              <a:bodyPr/>
              <a:lstStyle/>
              <a:p>
                <a:r>
                  <a:rPr lang="en-US" dirty="0" smtClean="0"/>
                  <a:t>Caley Hamilton theorem:</a:t>
                </a:r>
              </a:p>
              <a:p>
                <a:pPr lvl="1"/>
                <a:r>
                  <a:rPr lang="en-US" dirty="0"/>
                  <a:t>Simply stated, a matrix,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, satisfies its own characteristic equation</a:t>
                </a:r>
                <a:r>
                  <a:rPr lang="en-US" dirty="0" smtClean="0"/>
                  <a:t>.</a:t>
                </a:r>
              </a:p>
              <a:p>
                <a:pPr marL="36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36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360000" lvl="1" indent="0">
                  <a:buNone/>
                </a:pPr>
                <a:r>
                  <a:rPr lang="en-US" dirty="0" smtClean="0"/>
                  <a:t>Using this with rearrangement and manipulation will give this: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US" i="1">
                            <a:latin typeface="Cambria Math"/>
                          </a:rPr>
                          <m:t>𝐶𝑜𝑛𝑡𝑟𝑜𝑙𝑙𝑎𝑏𝑖𝑙𝑖𝑡𝑦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𝑀𝑎𝑡𝑟𝑖𝑥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𝒞</m:t>
                                </m:r>
                              </m:e>
                            </m:groupCh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×</m:t>
                            </m:r>
                            <m:r>
                              <a:rPr lang="en-US" i="1">
                                <a:latin typeface="Cambria Math"/>
                              </a:rPr>
                              <m:t>𝑛𝑝</m:t>
                            </m:r>
                          </m:lim>
                        </m:limLow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𝐴𝐵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⋯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groupCh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×</m:t>
                            </m:r>
                            <m:r>
                              <a:rPr lang="en-US" i="1">
                                <a:latin typeface="Cambria Math"/>
                              </a:rPr>
                              <m:t>𝑛𝑝</m:t>
                            </m:r>
                          </m:lim>
                        </m:limLow>
                      </m:e>
                    </m:borderBox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𝒞</m:t>
                    </m:r>
                  </m:oMath>
                </a14:m>
                <a:r>
                  <a:rPr lang="en-US" dirty="0"/>
                  <a:t> must be full </a:t>
                </a:r>
                <a:r>
                  <a:rPr lang="en-US" dirty="0" smtClean="0"/>
                  <a:t>rank, which means rank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for a system to be considered controllable.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Tex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757" y="1153986"/>
                <a:ext cx="8009682" cy="5712106"/>
              </a:xfrm>
              <a:blipFill rotWithShape="1">
                <a:blip r:embed="rId2"/>
                <a:stretch>
                  <a:fillRect l="-2283" t="-1601" r="-2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 – Controllability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𝒞</m:t>
                              </m:r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𝑛𝑝</m:t>
                          </m:r>
                        </m:lim>
                      </m:limLow>
                      <m:r>
                        <a:rPr lang="en-US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𝐴𝐵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⋯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𝑛𝑝</m:t>
                          </m:r>
                        </m:lim>
                      </m:limLow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has full column rank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.  i.e. don’t do this: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B has full column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𝑎𝑙𝑡𝑒𝑟𝑛𝑎𝑡𝑒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𝐴𝐵</m:t>
                        </m:r>
                        <m:r>
                          <a:rPr lang="en-US" b="0" i="1" smtClean="0">
                            <a:latin typeface="Cambria Math"/>
                          </a:rPr>
                          <m:t>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must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to be controllable, i.e. full row rank.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Controllability – Controllability </a:t>
            </a:r>
            <a:r>
              <a:rPr lang="en-US" dirty="0" smtClean="0"/>
              <a:t>Matrix 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9303" y="471341"/>
                <a:ext cx="8011710" cy="6635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 Nonsingular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9303" y="471341"/>
                <a:ext cx="8011710" cy="663575"/>
              </a:xfrm>
              <a:blipFill rotWithShape="0">
                <a:blip r:embed="rId2"/>
                <a:stretch>
                  <a:fillRect l="-989" t="-17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69303" y="1043426"/>
                <a:ext cx="7992044" cy="5814573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for some,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𝐵𝑢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𝐵𝑢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sup>
                    </m:sSup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 constant </a:t>
                </a:r>
                <a:r>
                  <a:rPr lang="en-US" dirty="0" smtClean="0"/>
                  <a:t>vector</a:t>
                </a:r>
                <a:r>
                  <a:rPr lang="en-US" dirty="0"/>
                  <a:t>. </a:t>
                </a:r>
                <a:r>
                  <a:rPr lang="en-US" dirty="0" smtClean="0"/>
                  <a:t> This choice produces good matrix properties.  Next </a:t>
                </a:r>
                <a:r>
                  <a:rPr lang="en-US" dirty="0" smtClean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solve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lim>
                      </m:limLow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lim>
                    </m:limLow>
                    <m:r>
                      <a:rPr lang="en-US" b="0" i="1" smtClean="0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nary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e>
                            </m:nary>
                          </m:e>
                        </m:groupChr>
                      </m:e>
                      <m:li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lim>
                    </m:limLow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69303" y="1043426"/>
                <a:ext cx="7992044" cy="5814573"/>
              </a:xfrm>
              <a:blipFill rotWithShape="0">
                <a:blip r:embed="rId3"/>
                <a:stretch>
                  <a:fillRect l="-2365" t="-1677" r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9303" y="471341"/>
                <a:ext cx="8011710" cy="6635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Nonsingular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9303" y="471341"/>
                <a:ext cx="8011710" cy="663575"/>
              </a:xfrm>
              <a:blipFill rotWithShape="0">
                <a:blip r:embed="rId2"/>
                <a:stretch>
                  <a:fillRect l="-989" t="-17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Solving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borderBox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For such input to exist we need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b="0" dirty="0" smtClean="0"/>
                  <a:t> to exist,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 smtClean="0"/>
                  <a:t> needs to be nonsingular. 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is full rank.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b="0" dirty="0" smtClean="0"/>
                  <a:t> all rows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𝐴𝑡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b="0" dirty="0" smtClean="0"/>
                  <a:t> are linearly independent for the system to be considered controllable.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3"/>
                <a:stretch>
                  <a:fillRect l="-2283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If all Eigen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have negative real parts, then the unique solution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positive definite.  This is called </a:t>
                </a:r>
                <a:r>
                  <a:rPr lang="en-US" dirty="0"/>
                  <a:t>the </a:t>
                </a:r>
                <a:r>
                  <a:rPr lang="en-US" i="1" dirty="0"/>
                  <a:t>Controllability </a:t>
                </a:r>
                <a:r>
                  <a:rPr lang="en-US" i="1" dirty="0" smtClean="0"/>
                  <a:t>Gramian </a:t>
                </a:r>
                <a:r>
                  <a:rPr lang="en-US" dirty="0" smtClean="0"/>
                  <a:t>and can be expressed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See Burl </a:t>
                </a:r>
                <a:r>
                  <a:rPr lang="en-US" i="1" dirty="0" smtClean="0"/>
                  <a:t>Linear Optimal Control</a:t>
                </a:r>
                <a:r>
                  <a:rPr lang="en-US" dirty="0" smtClean="0"/>
                  <a:t> section A7 page 443 in 1999 edition for proof.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 r="-2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 Gramian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satisfies: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&lt;0⇒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𝑙𝑦𝑎𝑝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or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94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 - Gramian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Without proof</a:t>
                </a:r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must have rank n, i.e. full rank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283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 – Popov-Belevitch-Hautus (PBH) rank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Controllability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𝒞</m:t>
                    </m:r>
                  </m:oMath>
                </a14:m>
                <a:r>
                  <a:rPr lang="en-US" dirty="0"/>
                  <a:t> has full rank,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/>
                              </a:rPr>
                              <m:t>𝒞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𝑛𝑝</m:t>
                        </m:r>
                      </m:lim>
                    </m:limLow>
                    <m:r>
                      <a:rPr lang="en-US" i="1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𝐴𝐵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𝑛𝑝</m:t>
                        </m:r>
                      </m:lim>
                    </m:limLow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 nonsingular, i.e. full rank</a:t>
                </a:r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lim>
                    </m:limLow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e>
                            </m:nary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lim>
                    </m:limLow>
                  </m:oMath>
                </a14:m>
                <a:endParaRPr lang="en-US" dirty="0" smtClean="0"/>
              </a:p>
              <a:p>
                <a:r>
                  <a:rPr lang="en-US" dirty="0"/>
                  <a:t>Popov-Belevitch-Hautus (PBH) rank </a:t>
                </a:r>
                <a:r>
                  <a:rPr lang="en-US" dirty="0" smtClean="0"/>
                  <a:t>test</a:t>
                </a:r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lim>
                                </m:limLow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limLow>
                                        <m:limLow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𝐵</m:t>
                                              </m:r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×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lim>
                                      </m:limLow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dirty="0"/>
                  <a:t> must have </a:t>
                </a:r>
                <a:r>
                  <a:rPr lang="en-US" dirty="0" smtClean="0"/>
                  <a:t>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i.e. full </a:t>
                </a:r>
                <a:r>
                  <a:rPr lang="en-US" dirty="0" smtClean="0"/>
                  <a:t>row rank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31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Observability gramian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360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  <a:p>
                <a:pPr marL="360000" lvl="1" indent="0">
                  <a:buNone/>
                </a:pPr>
                <a:r>
                  <a:rPr lang="en-US" dirty="0"/>
                  <a:t>For LTI: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must be nonsingular for system to be observable</a:t>
                </a:r>
              </a:p>
              <a:p>
                <a:r>
                  <a:rPr lang="en-US" dirty="0" smtClean="0"/>
                  <a:t>Properties: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b="0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360000" lvl="1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:pPr marL="360000" lvl="1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31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 – Dual of Observability Gramian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Equivalent conditions: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is said to be observable if</a:t>
                </a:r>
              </a:p>
              <a:p>
                <a:pPr marL="71950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𝐴𝐶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𝒪</m:t>
                    </m:r>
                  </m:oMath>
                </a14:m>
                <a:r>
                  <a:rPr lang="en-US" dirty="0" smtClean="0"/>
                  <a:t> is full column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71950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the number of outputs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31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 – Dual of Controllability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03" y="471341"/>
            <a:ext cx="8011710" cy="663575"/>
          </a:xfrm>
        </p:spPr>
        <p:txBody>
          <a:bodyPr/>
          <a:lstStyle/>
          <a:p>
            <a:r>
              <a:rPr lang="en-US" dirty="0" smtClean="0"/>
              <a:t>Poles and Zeros of MIMO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union of poles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(multiplicity not known)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If [A,B,C,D] is minimal realization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𝑒𝑖𝑔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 also give correct information of poles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757" y="1137802"/>
                <a:ext cx="8009682" cy="57121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that can take system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to zero in 2 seconds.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757" y="1137802"/>
                <a:ext cx="8009682" cy="5712106"/>
              </a:xfrm>
              <a:blipFill rotWithShape="1">
                <a:blip r:embed="rId2"/>
                <a:stretch>
                  <a:fillRect l="-2283" t="-1708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the controllability matrix and check the rank</a:t>
                </a:r>
              </a:p>
              <a:p>
                <a:pPr marL="3600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𝒞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𝐴𝐵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rank is 2</a:t>
                </a:r>
              </a:p>
              <a:p>
                <a:pPr marL="360000" lvl="1" indent="0">
                  <a:buNone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60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360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−0.5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𝜏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𝜏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−0.5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𝜏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𝜏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360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0.2162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0.3167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0.3167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0.4908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360000" lvl="1" indent="0">
                  <a:buNone/>
                </a:pPr>
                <a:endParaRPr lang="en-US" dirty="0" smtClean="0"/>
              </a:p>
              <a:p>
                <a:pPr marL="3600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31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71331" y="1134916"/>
                <a:ext cx="8009682" cy="57121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5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≈−</m:t>
                      </m:r>
                      <m:r>
                        <a:rPr lang="en-US" sz="2000" b="0" i="1" smtClean="0">
                          <a:latin typeface="Cambria Math"/>
                        </a:rPr>
                        <m:t>58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</a:rPr>
                        <m:t>82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27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r>
                        <a:rPr lang="en-US" sz="2000" b="0" i="1" smtClean="0">
                          <a:latin typeface="Cambria Math"/>
                        </a:rPr>
                        <m:t>96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example is from Chen’s </a:t>
                </a:r>
                <a:r>
                  <a:rPr lang="en-US" sz="2000" i="1" dirty="0" smtClean="0"/>
                  <a:t>Linear System Theory and </a:t>
                </a:r>
                <a:r>
                  <a:rPr lang="en-US" sz="2000" i="1" dirty="0" smtClean="0"/>
                  <a:t>Design 3</a:t>
                </a:r>
                <a:r>
                  <a:rPr lang="en-US" sz="2000" i="1" baseline="30000" dirty="0" smtClean="0"/>
                  <a:t>rd</a:t>
                </a:r>
                <a:r>
                  <a:rPr lang="en-US" sz="2000" i="1" dirty="0" smtClean="0"/>
                  <a:t> edition </a:t>
                </a:r>
                <a:r>
                  <a:rPr lang="en-US" sz="2000" dirty="0" smtClean="0"/>
                  <a:t>example 6.3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page 148-149.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71331" y="1134916"/>
                <a:ext cx="8009682" cy="5712106"/>
              </a:xfrm>
              <a:blipFill rotWithShape="0">
                <a:blip r:embed="rId2"/>
                <a:stretch>
                  <a:fillRect l="-2283" t="-1708" r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 -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2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756" y="1145894"/>
                <a:ext cx="8484243" cy="571210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-2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system controllable?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-2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-4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Rank = 4, controllable!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756" y="1145894"/>
                <a:ext cx="8484243" cy="5712106"/>
              </a:xfrm>
              <a:blipFill rotWithShape="0">
                <a:blip r:embed="rId2"/>
                <a:stretch>
                  <a:fillRect l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1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Check the controllability of the following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>
                  <a:buAutoNum type="alphaLcParenBoth"/>
                </a:pPr>
                <a:r>
                  <a:rPr lang="en-US" dirty="0" smtClean="0"/>
                  <a:t>Compute a control u(t) which takes the system state from the origin at 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at time 2.</a:t>
                </a:r>
              </a:p>
              <a:p>
                <a:pPr marL="457200" indent="-457200">
                  <a:buAutoNum type="alphaLcParenBoth"/>
                </a:pPr>
                <a:r>
                  <a:rPr lang="en-US" dirty="0" smtClean="0"/>
                  <a:t>Compute a control u(t) which takes the system state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at times 2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r>
                  <a:rPr lang="en-US" dirty="0" smtClean="0"/>
                  <a:t> at time 4.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27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Consider two carts of mass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 smtClean="0"/>
                  <a:t> on wheels which are joined by a spring of spring constant K.  The carts move in one line on level ground and are at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respectively.  One pair of wheels on each cart is powered by a DC electric motor of inertia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600" dirty="0" smtClean="0"/>
                  <a:t>, torque constant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 smtClean="0"/>
                  <a:t> and resistance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 smtClean="0"/>
                  <a:t>. The powered wheels on cart 1 are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and the powered wheels on cart 2 are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 smtClean="0"/>
                  <a:t> is the ratio of motor torque to linear force applied to the cart.  The system inputs are the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on the motors.  This system is described by the following differential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𝑟𝐽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𝑅𝐽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𝑟𝐽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𝑅𝐽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/>
              </a:p>
              <a:p>
                <a:pPr marL="342900" indent="-342900">
                  <a:spcAft>
                    <a:spcPts val="0"/>
                  </a:spcAft>
                  <a:buAutoNum type="alphaLcParenBoth"/>
                </a:pPr>
                <a:r>
                  <a:rPr lang="en-US" sz="1600" dirty="0" smtClean="0"/>
                  <a:t>Is the system controllable using only one motor?</a:t>
                </a:r>
              </a:p>
              <a:p>
                <a:pPr marL="342900" indent="-342900">
                  <a:spcAft>
                    <a:spcPts val="0"/>
                  </a:spcAft>
                  <a:buAutoNum type="alphaLcParenBoth"/>
                </a:pPr>
                <a:r>
                  <a:rPr lang="en-US" sz="1600" dirty="0" smtClean="0"/>
                  <a:t>Is the system controllable using both motors?</a:t>
                </a:r>
              </a:p>
              <a:p>
                <a:pPr marL="342900" indent="-342900">
                  <a:spcAft>
                    <a:spcPts val="0"/>
                  </a:spcAft>
                  <a:buAutoNum type="alphaLcParenBoth"/>
                </a:pPr>
                <a:r>
                  <a:rPr lang="en-US" sz="1600" dirty="0" smtClean="0"/>
                  <a:t>Is the system observable if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is measured?</a:t>
                </a:r>
              </a:p>
              <a:p>
                <a:pPr marL="342900" indent="-342900">
                  <a:spcAft>
                    <a:spcPts val="0"/>
                  </a:spcAft>
                  <a:buAutoNum type="alphaLcParenBoth"/>
                </a:pPr>
                <a:r>
                  <a:rPr lang="en-US" sz="1600" dirty="0" smtClean="0"/>
                  <a:t>Is the system observable if only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 smtClean="0"/>
                  <a:t> is measured?</a:t>
                </a:r>
              </a:p>
              <a:p>
                <a:pPr marL="342900" indent="-342900">
                  <a:spcAft>
                    <a:spcPts val="0"/>
                  </a:spcAft>
                  <a:buAutoNum type="alphaLcParenBoth"/>
                </a:pPr>
                <a:r>
                  <a:rPr lang="en-US" sz="1600" dirty="0" smtClean="0"/>
                  <a:t>Is the system observable if only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 smtClean="0"/>
                  <a:t> are measured?</a:t>
                </a:r>
                <a:endParaRPr lang="en-US" sz="16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522" t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03" y="471341"/>
            <a:ext cx="8011710" cy="663575"/>
          </a:xfrm>
        </p:spPr>
        <p:txBody>
          <a:bodyPr/>
          <a:lstStyle/>
          <a:p>
            <a:r>
              <a:rPr lang="en-US" dirty="0" err="1" smtClean="0"/>
              <a:t>Zeros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dirty="0" smtClean="0"/>
                  <a:t>Recall SISO: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→ </m:t>
                      </m:r>
                      <m:borderBox>
                        <m:borderBox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borderBox>
                      <m:r>
                        <a:rPr lang="en-US" sz="2000" b="0" i="1" smtClean="0">
                          <a:latin typeface="Cambria Math"/>
                        </a:rPr>
                        <m:t>→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+9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𝑠𝑠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/>
                              </a:rPr>
                              <m:t>+9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+4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𝑠𝑠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−4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903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1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03" y="471341"/>
            <a:ext cx="8011710" cy="663575"/>
          </a:xfrm>
        </p:spPr>
        <p:txBody>
          <a:bodyPr/>
          <a:lstStyle/>
          <a:p>
            <a:r>
              <a:rPr lang="en-US" smtClean="0"/>
              <a:t>MIMO Zeros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 smtClean="0"/>
                  <a:t>For MIMO: Similar concept. output = 0 for some nonzero input.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=0=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𝐵𝑢</m:t>
                    </m:r>
                  </m:oMath>
                </a14:m>
                <a:r>
                  <a:rPr lang="en-US" b="0" dirty="0" smtClean="0"/>
                  <a:t>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𝐵𝑈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𝐷𝑢</m:t>
                    </m:r>
                  </m:oMath>
                </a14:m>
                <a:r>
                  <a:rPr lang="en-US" b="0" dirty="0" smtClean="0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𝐷𝑈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0" dirty="0" smtClean="0"/>
                  <a:t> is minimal</a:t>
                </a:r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2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03" y="471341"/>
            <a:ext cx="8011710" cy="663575"/>
          </a:xfrm>
        </p:spPr>
        <p:txBody>
          <a:bodyPr/>
          <a:lstStyle/>
          <a:p>
            <a:r>
              <a:rPr lang="en-US" dirty="0" smtClean="0"/>
              <a:t>Internal Stability - SISO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25033" y="2100580"/>
                <a:ext cx="8044406" cy="4757419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20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7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lim>
                      </m:limLow>
                    </m:oMath>
                  </m:oMathPara>
                </a14:m>
                <a:endParaRPr lang="en-US" sz="1200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25033" y="2100580"/>
                <a:ext cx="8044406" cy="4757419"/>
              </a:xfrm>
              <a:blipFill rotWithShape="1">
                <a:blip r:embed="rId2"/>
                <a:stretch>
                  <a:fillRect l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 b="11059"/>
          <a:stretch/>
        </p:blipFill>
        <p:spPr>
          <a:xfrm>
            <a:off x="624840" y="1022006"/>
            <a:ext cx="5287314" cy="10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03" y="471341"/>
            <a:ext cx="8011710" cy="663575"/>
          </a:xfrm>
        </p:spPr>
        <p:txBody>
          <a:bodyPr/>
          <a:lstStyle/>
          <a:p>
            <a:r>
              <a:rPr lang="en-US" dirty="0" smtClean="0"/>
              <a:t>Internal Stability - MIMO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59757" y="2682240"/>
                <a:ext cx="8009682" cy="41757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MIMO </a:t>
                </a:r>
                <a:r>
                  <a:rPr lang="en-US" dirty="0" smtClean="0"/>
                  <a:t>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𝐼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𝐺𝐾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𝐺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𝐼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𝐺𝐾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𝐺𝐾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⋯⋯⋯⋯⋯⋯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⋯⋯⋯⋯⋯⋯</m:t>
                                        </m:r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𝐼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𝐾𝐺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𝐾𝐺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𝐼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𝐾𝐺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All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a:rPr lang="en-US">
                              <a:latin typeface="Cambria Math"/>
                            </a:rPr>
                            <m:t>4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TF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matrices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should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be</m:t>
                          </m:r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stable</m:t>
                          </m:r>
                          <m:r>
                            <a:rPr lang="en-US">
                              <a:latin typeface="Cambria Math"/>
                            </a:rPr>
                            <m:t>‼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59757" y="2682240"/>
                <a:ext cx="8009682" cy="4175760"/>
              </a:xfrm>
              <a:blipFill rotWithShape="0">
                <a:blip r:embed="rId2"/>
                <a:stretch>
                  <a:fillRect l="-2283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10743"/>
          <a:stretch/>
        </p:blipFill>
        <p:spPr>
          <a:xfrm>
            <a:off x="1524000" y="1028630"/>
            <a:ext cx="3837508" cy="16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Definition:A system is said to be controllable if and only if it is possible, by means of the input, to transfer the system from any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to any other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in a finite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&lt;∞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283" t="-1708" r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𝐵𝑢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states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inputs.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𝑠𝑡𝑎𝑡𝑒</m:t>
                      </m:r>
                    </m:oMath>
                  </m:oMathPara>
                </a14:m>
                <a:endParaRPr lang="en-US" b="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𝑖𝑛𝑝𝑢𝑡𝑠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lim>
                      </m:limLow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lim>
                      </m:limLow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lim>
                      </m:limLow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Controllability</a:t>
            </a:r>
          </a:p>
        </p:txBody>
      </p:sp>
    </p:spTree>
    <p:extLst>
      <p:ext uri="{BB962C8B-B14F-4D97-AF65-F5344CB8AC3E}">
        <p14:creationId xmlns:p14="http://schemas.microsoft.com/office/powerpoint/2010/main" val="35298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Controllability matrix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 is nonsingular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Controllability </a:t>
                </a:r>
                <a:r>
                  <a:rPr lang="en-US" dirty="0" smtClean="0"/>
                  <a:t>gramian</a:t>
                </a: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Popov-</a:t>
                </a:r>
                <a:r>
                  <a:rPr lang="en-US" dirty="0" err="1" smtClean="0"/>
                  <a:t>Belevitch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Hautus</a:t>
                </a:r>
                <a:r>
                  <a:rPr lang="en-US" dirty="0" smtClean="0"/>
                  <a:t> </a:t>
                </a:r>
                <a:r>
                  <a:rPr lang="en-US" dirty="0"/>
                  <a:t>(PBH) rank </a:t>
                </a:r>
                <a:r>
                  <a:rPr lang="en-US" dirty="0" smtClean="0"/>
                  <a:t>test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283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Controllability – Four Equivalent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47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nfoss Corporate New">
      <a:majorFont>
        <a:latin typeface="Verdana"/>
        <a:ea typeface="SimHei"/>
        <a:cs typeface="Arial"/>
      </a:majorFont>
      <a:minorFont>
        <a:latin typeface="Verdana"/>
        <a:ea typeface="Sim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2">
        <a:dk1>
          <a:srgbClr val="000000"/>
        </a:dk1>
        <a:lt1>
          <a:srgbClr val="FFFFFF"/>
        </a:lt1>
        <a:dk2>
          <a:srgbClr val="0049B2"/>
        </a:dk2>
        <a:lt2>
          <a:srgbClr val="7E7E7E"/>
        </a:lt2>
        <a:accent1>
          <a:srgbClr val="04933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8AF"/>
        </a:accent5>
        <a:accent6>
          <a:srgbClr val="E70000"/>
        </a:accent6>
        <a:hlink>
          <a:srgbClr val="FF9123"/>
        </a:hlink>
        <a:folHlink>
          <a:srgbClr val="FFF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853</TotalTime>
  <Words>265</Words>
  <Application>Microsoft Office PowerPoint</Application>
  <PresentationFormat>On-screen Show (4:3)</PresentationFormat>
  <Paragraphs>156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SimHei</vt:lpstr>
      <vt:lpstr>Arial</vt:lpstr>
      <vt:lpstr>Cambria Math</vt:lpstr>
      <vt:lpstr>Verdana</vt:lpstr>
      <vt:lpstr>Wingdings</vt:lpstr>
      <vt:lpstr>Blank</vt:lpstr>
      <vt:lpstr>Modes of the System</vt:lpstr>
      <vt:lpstr>Poles and Zeros of MIMO System</vt:lpstr>
      <vt:lpstr>Zeros</vt:lpstr>
      <vt:lpstr>MIMO Zeros</vt:lpstr>
      <vt:lpstr>Internal Stability - SISO</vt:lpstr>
      <vt:lpstr>Internal Stability - MIMO</vt:lpstr>
      <vt:lpstr>Controllability</vt:lpstr>
      <vt:lpstr>Controllability</vt:lpstr>
      <vt:lpstr>Controllability – Four Equivalent Statements</vt:lpstr>
      <vt:lpstr>Controllability – Controllability Matrix</vt:lpstr>
      <vt:lpstr>Controllability – Controllability Matrix Alternative</vt:lpstr>
      <vt:lpstr>n×n W_c is Nonsingular</vt:lpstr>
      <vt:lpstr>n×n W_c is Nonsingular</vt:lpstr>
      <vt:lpstr>Controllability Gramian</vt:lpstr>
      <vt:lpstr>Controllability - Gramian Properties</vt:lpstr>
      <vt:lpstr>Controllability – Popov-Belevitch-Hautus (PBH) rank test</vt:lpstr>
      <vt:lpstr>Controllability Summary</vt:lpstr>
      <vt:lpstr>Observability – Dual of Observability Gramian</vt:lpstr>
      <vt:lpstr>Observability – Dual of Controllability Matrix</vt:lpstr>
      <vt:lpstr>Example 1</vt:lpstr>
      <vt:lpstr>Example 1 - Solution</vt:lpstr>
      <vt:lpstr>Example 1  - Solution</vt:lpstr>
      <vt:lpstr>Example 2 </vt:lpstr>
      <vt:lpstr>Example 3</vt:lpstr>
      <vt:lpstr>Example 4</vt:lpstr>
    </vt:vector>
  </TitlesOfParts>
  <Company>Sauer-Danfoss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Modes of the System</dc:title>
  <dc:creator>Jason Nicholson</dc:creator>
  <cp:lastModifiedBy>Jason Nicholson</cp:lastModifiedBy>
  <cp:revision>97</cp:revision>
  <dcterms:created xsi:type="dcterms:W3CDTF">2014-03-30T15:36:56Z</dcterms:created>
  <dcterms:modified xsi:type="dcterms:W3CDTF">2014-04-03T07:31:33Z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-18939463</vt:i4>
  </property>
  <property fmtid="{D5CDD505-2E9C-101B-9397-08002B2CF9AE}" pid="3" name="_NewReviewCycle">
    <vt:lpwstr/>
  </property>
  <property fmtid="{D5CDD505-2E9C-101B-9397-08002B2CF9AE}" pid="4" name="_EmailSubject">
    <vt:lpwstr>Ny ppt template</vt:lpwstr>
  </property>
  <property fmtid="{D5CDD505-2E9C-101B-9397-08002B2CF9AE}" pid="5" name="_AuthorEmail">
    <vt:lpwstr>HSchou@danfoss.com</vt:lpwstr>
  </property>
  <property fmtid="{D5CDD505-2E9C-101B-9397-08002B2CF9AE}" pid="6" name="_AuthorEmailDisplayName">
    <vt:lpwstr>Hanne Schou</vt:lpwstr>
  </property>
  <property fmtid="{D5CDD505-2E9C-101B-9397-08002B2CF9AE}" pid="7" name="_PreviousAdHocReviewCycleID">
    <vt:i4>1286069556</vt:i4>
  </property>
</Properties>
</file>