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custDataLst>
    <p:tags r:id="rId17"/>
  </p:custDataLst>
  <p:defaultTextStyle>
    <a:defPPr>
      <a:defRPr lang="da-DK"/>
    </a:defPPr>
    <a:lvl1pPr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598"/>
    <a:srgbClr val="6DA7A0"/>
    <a:srgbClr val="0049B2"/>
    <a:srgbClr val="CC7525"/>
    <a:srgbClr val="FF9123"/>
    <a:srgbClr val="7E7E7E"/>
    <a:srgbClr val="04933C"/>
    <a:srgbClr val="91826D"/>
    <a:srgbClr val="80808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718" autoAdjust="0"/>
  </p:normalViewPr>
  <p:slideViewPr>
    <p:cSldViewPr snapToGrid="0">
      <p:cViewPr varScale="1">
        <p:scale>
          <a:sx n="100" d="100"/>
          <a:sy n="100" d="100"/>
        </p:scale>
        <p:origin x="84" y="1602"/>
      </p:cViewPr>
      <p:guideLst>
        <p:guide orient="horz" pos="21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200"/>
            </a:lvl1pPr>
          </a:lstStyle>
          <a:p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/>
            </a:lvl1pPr>
          </a:lstStyle>
          <a:p>
            <a:endParaRPr lang="en-GB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200"/>
            </a:lvl1pPr>
          </a:lstStyle>
          <a:p>
            <a:endParaRPr lang="en-GB" dirty="0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/>
            </a:lvl1pPr>
          </a:lstStyle>
          <a:p>
            <a:fld id="{A34DD61A-B966-4567-AD1A-C6B29495437E}" type="slidenum">
              <a:rPr lang="da-DK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03892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9757" y="1145894"/>
            <a:ext cx="8009682" cy="571210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0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 fiel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1157468"/>
            <a:ext cx="4572000" cy="57005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00" y="1169043"/>
            <a:ext cx="4572000" cy="5688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69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1893600"/>
            <a:ext cx="9144000" cy="4579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1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0" y="1134318"/>
            <a:ext cx="9144000" cy="27200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3854370"/>
            <a:ext cx="9144000" cy="300363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Tx/>
              <a:buFontTx/>
              <a:buNone/>
              <a:tabLst/>
            </a:pPr>
            <a:endParaRPr kumimoji="0" lang="da-D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69303" y="471341"/>
            <a:ext cx="801171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9756" y="1145894"/>
            <a:ext cx="8032831" cy="5712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2" r:id="rId3"/>
    <p:sldLayoutId id="2147483682" r:id="rId4"/>
    <p:sldLayoutId id="2147483683" r:id="rId5"/>
    <p:sldLayoutId id="2147483691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360000" indent="-360000" algn="l" rtl="0" eaLnBrk="1" fontAlgn="base" hangingPunct="1">
        <a:spcBef>
          <a:spcPts val="768"/>
        </a:spcBef>
        <a:spcAft>
          <a:spcPts val="1200"/>
        </a:spcAft>
        <a:buClr>
          <a:srgbClr val="808080"/>
        </a:buClr>
        <a:buFont typeface="Wingdings" pitchFamily="2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2pPr>
      <a:lvl3pPr marL="1079500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3pPr>
      <a:lvl4pPr marL="1438275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1800000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2447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6pPr>
      <a:lvl7pPr marL="27019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7pPr>
      <a:lvl8pPr marL="31591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8pPr>
      <a:lvl9pPr marL="36163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Assumption: We can measure all the states.</a:t>
                </a:r>
              </a:p>
              <a:p>
                <a:pPr marL="0" indent="0">
                  <a:buNone/>
                </a:pPr>
                <a:r>
                  <a:rPr lang="en-US" dirty="0" smtClean="0"/>
                  <a:t>Control law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Design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𝐾𝑥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𝐵𝐾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𝑐𝑙</m:t>
                              </m:r>
                            </m:sub>
                          </m:sSub>
                        </m:lim>
                      </m:limLow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283" t="-1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Feedback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17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Idea is to 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𝐾𝑥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Recall: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𝐿𝐶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𝐿𝐷𝑢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𝐿𝐶</m:t>
                        </m:r>
                      </m:e>
                    </m:d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𝐿𝐷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𝐿𝑦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This controller has two inputs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and output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283" t="-1814" r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Observer-base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9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Observer-based Controller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3905250" y="1134916"/>
                <a:ext cx="5238750" cy="572308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𝐿𝐶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𝐿𝐷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⋯⋯⋯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𝐷𝐾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3905250" y="1134916"/>
                <a:ext cx="5238750" cy="5723083"/>
              </a:xfrm>
              <a:blipFill rotWithShape="0">
                <a:blip r:embed="rId2"/>
                <a:stretch>
                  <a:fillRect l="-2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0" y="932678"/>
            <a:ext cx="3841947" cy="29338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155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𝐵𝐾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𝐿𝐶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𝐿𝐶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𝐵𝐾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𝑐𝑙</m:t>
                              </m:r>
                            </m:sub>
                          </m:sSub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Let us do a change of variables from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by using similarity transformation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𝑇𝑧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Observer-based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8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𝐵𝐾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𝐵𝐾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𝐿𝐶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𝑐𝑙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𝐵𝐾</m:t>
                                      </m:r>
                                    </m:e>
                                  </m:d>
                                </m:e>
                              </m:d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𝑠𝑡𝑎𝑡𝑒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𝑓𝑒𝑒𝑑𝑏𝑎𝑐𝑘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𝑐𝑜𝑛𝑡𝑟𝑜𝑙𝑙𝑒𝑟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𝑝𝑜𝑙𝑒𝑠</m:t>
                              </m:r>
                            </m:e>
                          </m:eqArr>
                        </m:lim>
                      </m:limLow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𝐿𝐶</m:t>
                                      </m:r>
                                    </m:e>
                                  </m:d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𝑒𝑠𝑡𝑖𝑚𝑎𝑡𝑜𝑟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𝑝𝑜𝑙𝑒𝑠</m:t>
                          </m:r>
                        </m:lim>
                      </m:limLow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Separation Principle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can be designed independently.  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to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4-10 times faster than that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283" r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Observer-based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4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=[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Controller poles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=−6±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Select desired estimator poles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=−24±4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Desired characteristic polynomial of estimator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+592</m:t>
                    </m:r>
                  </m:oMath>
                </a14:m>
                <a:endParaRPr lang="en-US" b="0" dirty="0" smtClean="0"/>
              </a:p>
              <a:p>
                <a:pPr marL="360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+592</m:t>
                      </m:r>
                    </m:oMath>
                  </m:oMathPara>
                </a14:m>
                <a:endParaRPr lang="en-US" dirty="0" smtClean="0"/>
              </a:p>
              <a:p>
                <a:pPr marL="360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=45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=455</m:t>
                      </m:r>
                    </m:oMath>
                  </m:oMathPara>
                </a14:m>
                <a:endParaRPr lang="en-US" b="0" dirty="0" smtClean="0"/>
              </a:p>
              <a:p>
                <a:pPr marL="360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455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360000" lvl="1" indent="0">
                  <a:buNone/>
                </a:pPr>
                <a:endParaRPr lang="en-US" b="0" dirty="0" smtClean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Observer-based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8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59756" y="1145894"/>
                <a:ext cx="8484243" cy="5712106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 dirty="0" smtClean="0"/>
                  <a:t>Example</a:t>
                </a:r>
              </a:p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̇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2000" dirty="0" smtClean="0"/>
              </a:p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m:rPr>
                              <m:lit/>
                            </m:r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 dirty="0" smtClean="0"/>
                  <a:t>Open loop 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 smtClean="0"/>
                  <a:t>. We want closed loop poles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 smtClean="0"/>
                  <a:t>.  We want closed loop characteristic polynomial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𝑐𝑙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59756" y="1145894"/>
                <a:ext cx="8484243" cy="5712106"/>
              </a:xfrm>
              <a:blipFill rotWithShape="0">
                <a:blip r:embed="rId2"/>
                <a:stretch>
                  <a:fillRect l="-1796" t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Pole 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7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𝑐𝑙</m:t>
                              </m:r>
                            </m:sub>
                          </m:sSub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Feedback Control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7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59756" y="1145894"/>
                <a:ext cx="8408829" cy="5712106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𝑐𝑙</m:t>
                              </m:r>
                            </m:sub>
                          </m:sSub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Closed loop characteristic polynomial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𝑐𝑙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𝑐𝑙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We want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37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37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Gain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59756" y="1145894"/>
                <a:ext cx="8408829" cy="5712106"/>
              </a:xfrm>
              <a:blipFill rotWithShape="0">
                <a:blip r:embed="rId2"/>
                <a:stretch>
                  <a:fillRect l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Feedback Control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8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2-Input system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limLow>
                        <m:limLow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groupChr>
                        </m:e>
                        <m:li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Open loop poles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𝑐𝑙</m:t>
                              </m:r>
                            </m:sub>
                          </m:sSub>
                        </m:lim>
                      </m:limLow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Closed loop characteristic polynomial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283" t="-1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MIMO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1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59756" y="1145894"/>
                <a:ext cx="8484243" cy="571210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𝑐𝑙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+3+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+3</m:t>
                      </m:r>
                      <m:sSub>
                        <m:sSubPr>
                          <m:ctrlPr>
                            <a:rPr lang="nn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n-N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n-NO" i="1">
                          <a:latin typeface="Cambria Math" panose="02040503050406030204" pitchFamily="18" charset="0"/>
                        </a:rPr>
                        <m:t>− 2</m:t>
                      </m:r>
                      <m:sSub>
                        <m:sSubPr>
                          <m:ctrlPr>
                            <a:rPr lang="nn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n-N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n-NO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nn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n-NO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nn-NO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nn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n-N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nn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n-NO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nn-NO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nn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n-N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nn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n-NO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nn-NO" i="1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+37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⇒3+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nn-NO" i="1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nn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n-N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n-NO" i="1">
                          <a:latin typeface="Cambria Math" panose="02040503050406030204" pitchFamily="18" charset="0"/>
                        </a:rPr>
                        <m:t>− 2</m:t>
                      </m:r>
                      <m:sSub>
                        <m:sSubPr>
                          <m:ctrlPr>
                            <a:rPr lang="nn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n-N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n-NO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nn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n-NO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nn-NO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nn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n-N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nn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n-NO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nn-NO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nn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n-N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nn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n-NO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nn-NO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=37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=??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=??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=??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=??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Infinitely many solutions!!!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Optimal Control!</a:t>
                </a: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59756" y="1145894"/>
                <a:ext cx="8484243" cy="5712106"/>
              </a:xfrm>
              <a:blipFill rotWithShape="0">
                <a:blip r:embed="rId2"/>
                <a:stretch>
                  <a:fillRect l="-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MIMI Case (cont.)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2366127" y="5260157"/>
            <a:ext cx="1838227" cy="461913"/>
          </a:xfrm>
          <a:prstGeom prst="rightArrow">
            <a:avLst/>
          </a:prstGeom>
          <a:solidFill>
            <a:srgbClr val="808080"/>
          </a:solidFill>
          <a:ln w="6350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04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For SISO case: If system is controllable there always exists a unique solution for gain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such that closed loop poles can be placed at desired location.  i.e.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controllable for all unique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𝐾𝑥</m:t>
                    </m:r>
                  </m:oMath>
                </a14:m>
                <a:r>
                  <a:rPr lang="en-US" dirty="0" smtClean="0"/>
                  <a:t> gives desired roots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𝐵𝐾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283" t="-1708" r="-3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6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Question: What if we cannot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Answer: We design a dynamic system (‘estimator’) that can estimate the states! e.g.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is an estimated state then we can 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as soon as possible.</a:t>
                </a:r>
              </a:p>
              <a:p>
                <a:pPr marL="0" indent="0">
                  <a:buNone/>
                </a:pPr>
                <a:r>
                  <a:rPr lang="en-US" dirty="0" smtClean="0"/>
                  <a:t>Plant: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𝐷𝑢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Consider: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𝐷𝑢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283" t="-1814" r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Observer-based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9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</m:groupChr>
                        </m:e>
                        <m:lim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acc>
                        </m:lim>
                      </m:limLow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𝐷𝑢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Recall/compare -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. We 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𝐿𝐶</m:t>
                    </m:r>
                  </m:oMath>
                </a14:m>
                <a:r>
                  <a:rPr lang="en-US" dirty="0" smtClean="0"/>
                  <a:t> to be stable, therefore need to pick L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fast enough so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fast enough.  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 smtClean="0"/>
                  <a:t>is the desired polynomial.</a:t>
                </a:r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Observer-based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349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True"/>
</p:tagLst>
</file>

<file path=ppt/theme/theme1.xml><?xml version="1.0" encoding="utf-8"?>
<a:theme xmlns:a="http://schemas.openxmlformats.org/drawingml/2006/main" name="Blank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anfoss Corporate New">
      <a:majorFont>
        <a:latin typeface="Verdana"/>
        <a:ea typeface="SimHei"/>
        <a:cs typeface="Arial"/>
      </a:majorFont>
      <a:minorFont>
        <a:latin typeface="Verdana"/>
        <a:ea typeface="SimHe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8080"/>
        </a:solidFill>
        <a:ln w="6350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08080"/>
          </a:buClr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8080"/>
        </a:solidFill>
        <a:ln w="6350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08080"/>
          </a:buClr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Danfoss corporate template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0000"/>
        </a:accent1>
        <a:accent2>
          <a:srgbClr val="0049B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41A1"/>
        </a:accent6>
        <a:hlink>
          <a:srgbClr val="04933C"/>
        </a:hlink>
        <a:folHlink>
          <a:srgbClr val="FF91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foss corporate template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0000"/>
        </a:accent1>
        <a:accent2>
          <a:srgbClr val="0049B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41A1"/>
        </a:accent6>
        <a:hlink>
          <a:srgbClr val="04933C"/>
        </a:hlink>
        <a:folHlink>
          <a:srgbClr val="FF91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foss corporate template 2">
        <a:dk1>
          <a:srgbClr val="000000"/>
        </a:dk1>
        <a:lt1>
          <a:srgbClr val="FFFFFF"/>
        </a:lt1>
        <a:dk2>
          <a:srgbClr val="0049B2"/>
        </a:dk2>
        <a:lt2>
          <a:srgbClr val="7E7E7E"/>
        </a:lt2>
        <a:accent1>
          <a:srgbClr val="04933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C8AF"/>
        </a:accent5>
        <a:accent6>
          <a:srgbClr val="E70000"/>
        </a:accent6>
        <a:hlink>
          <a:srgbClr val="FF9123"/>
        </a:hlink>
        <a:folHlink>
          <a:srgbClr val="FFF0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etter Layout.potx" id="{C6D3D107-2D19-406A-B4DE-DC53AD81D2C6}" vid="{A8C32F2A-968F-4119-8FF3-1773AC1DB1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Better Layout</Template>
  <TotalTime>386</TotalTime>
  <Words>95</Words>
  <Application>Microsoft Office PowerPoint</Application>
  <PresentationFormat>On-screen Show (4:3)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SimHei</vt:lpstr>
      <vt:lpstr>Arial</vt:lpstr>
      <vt:lpstr>Cambria Math</vt:lpstr>
      <vt:lpstr>Verdana</vt:lpstr>
      <vt:lpstr>Wingdings</vt:lpstr>
      <vt:lpstr>Blank</vt:lpstr>
      <vt:lpstr>State Feedback Control</vt:lpstr>
      <vt:lpstr>Pole Placement</vt:lpstr>
      <vt:lpstr>State Feedback Control Law</vt:lpstr>
      <vt:lpstr>State Feedback Control Law</vt:lpstr>
      <vt:lpstr>MIMO Case</vt:lpstr>
      <vt:lpstr>MIMI Case (cont.)</vt:lpstr>
      <vt:lpstr>Summary</vt:lpstr>
      <vt:lpstr>Observer-based feedback</vt:lpstr>
      <vt:lpstr>Observer-based Feedback</vt:lpstr>
      <vt:lpstr>Observer-base Controller</vt:lpstr>
      <vt:lpstr>Observer-based Controller</vt:lpstr>
      <vt:lpstr>Observer-based Controller</vt:lpstr>
      <vt:lpstr>Observer-based Controller</vt:lpstr>
      <vt:lpstr>Observer-based Controller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Feedback Control</dc:title>
  <dc:creator>Jason Nicholson</dc:creator>
  <cp:lastModifiedBy>Jason Nicholson</cp:lastModifiedBy>
  <cp:revision>22</cp:revision>
  <dcterms:created xsi:type="dcterms:W3CDTF">2014-04-04T19:26:12Z</dcterms:created>
  <dcterms:modified xsi:type="dcterms:W3CDTF">2014-04-05T01:52:19Z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-18939463</vt:i4>
  </property>
  <property fmtid="{D5CDD505-2E9C-101B-9397-08002B2CF9AE}" pid="3" name="_NewReviewCycle">
    <vt:lpwstr/>
  </property>
  <property fmtid="{D5CDD505-2E9C-101B-9397-08002B2CF9AE}" pid="4" name="_EmailSubject">
    <vt:lpwstr>Ny ppt template</vt:lpwstr>
  </property>
  <property fmtid="{D5CDD505-2E9C-101B-9397-08002B2CF9AE}" pid="5" name="_AuthorEmail">
    <vt:lpwstr>HSchou@danfoss.com</vt:lpwstr>
  </property>
  <property fmtid="{D5CDD505-2E9C-101B-9397-08002B2CF9AE}" pid="6" name="_AuthorEmailDisplayName">
    <vt:lpwstr>Hanne Schou</vt:lpwstr>
  </property>
  <property fmtid="{D5CDD505-2E9C-101B-9397-08002B2CF9AE}" pid="7" name="_PreviousAdHocReviewCycleID">
    <vt:i4>1286069556</vt:i4>
  </property>
</Properties>
</file>