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custDataLst>
    <p:tags r:id="rId20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8" autoAdjust="0"/>
  </p:normalViewPr>
  <p:slideViewPr>
    <p:cSldViewPr snapToGrid="0">
      <p:cViewPr varScale="1">
        <p:scale>
          <a:sx n="101" d="100"/>
          <a:sy n="101" d="100"/>
        </p:scale>
        <p:origin x="126" y="163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0975" y="1145894"/>
            <a:ext cx="8677276" cy="54652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" y="471341"/>
            <a:ext cx="8659368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127000" y="168275"/>
            <a:ext cx="8856663" cy="6477000"/>
          </a:xfrm>
          <a:prstGeom prst="rect">
            <a:avLst/>
          </a:prstGeom>
          <a:noFill/>
          <a:ln w="57150" cmpd="thickThin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5"/>
          <p:cNvPicPr>
            <a:picLocks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249988"/>
            <a:ext cx="1979612" cy="60801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8"/>
          <p:cNvSpPr>
            <a:spLocks noChangeArrowheads="1"/>
          </p:cNvSpPr>
          <p:nvPr userDrawn="1"/>
        </p:nvSpPr>
        <p:spPr bwMode="gray">
          <a:xfrm>
            <a:off x="466162" y="112453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0" y="0"/>
            <a:ext cx="2262188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OWA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S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TATE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U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NIVERSITY</a:t>
            </a:r>
            <a:endParaRPr lang="en-US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900" dirty="0">
                <a:solidFill>
                  <a:schemeClr val="accent2"/>
                </a:solidFill>
                <a:latin typeface="Times New Roman" pitchFamily="18" charset="0"/>
              </a:rPr>
              <a:t>OF SCIENCE AND TECHNOLOGY</a:t>
            </a:r>
          </a:p>
        </p:txBody>
      </p:sp>
      <p:sp>
        <p:nvSpPr>
          <p:cNvPr id="26" name="Rectangle 16"/>
          <p:cNvSpPr>
            <a:spLocks noChangeArrowheads="1"/>
          </p:cNvSpPr>
          <p:nvPr userDrawn="1"/>
        </p:nvSpPr>
        <p:spPr bwMode="auto">
          <a:xfrm>
            <a:off x="7027863" y="6400800"/>
            <a:ext cx="211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Department of</a:t>
            </a:r>
          </a:p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Mechanical Engineering</a:t>
            </a:r>
          </a:p>
        </p:txBody>
      </p:sp>
      <p:sp>
        <p:nvSpPr>
          <p:cNvPr id="27" name="Text Box 19"/>
          <p:cNvSpPr txBox="1">
            <a:spLocks noChangeArrowheads="1"/>
          </p:cNvSpPr>
          <p:nvPr userDrawn="1"/>
        </p:nvSpPr>
        <p:spPr bwMode="auto">
          <a:xfrm>
            <a:off x="71438" y="6623050"/>
            <a:ext cx="1528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/>
              <a:t>ME 511 S’14, Kelkar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68901" y="1145894"/>
                <a:ext cx="8009682" cy="57121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not controllable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There exists a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in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 an eigenvalue of A!!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is called an uncontrollable mode of the system.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68901" y="1145894"/>
                <a:ext cx="8009682" cy="5712106"/>
              </a:xfrm>
              <a:blipFill rotWithShape="0">
                <a:blip r:embed="rId2"/>
                <a:stretch>
                  <a:fillRect l="-2359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Uncontrollable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unobservable modes of the system are stable then the system is said to be detectable.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aln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80" t="-1784" r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First decompose into controllable and uncontrollable parts</a:t>
                </a:r>
              </a:p>
              <a:p>
                <a:pPr marL="457200" indent="-457200">
                  <a:buAutoNum type="arabicPeriod" startAt="2"/>
                </a:pPr>
                <a:r>
                  <a:rPr lang="en-US" dirty="0" smtClean="0"/>
                  <a:t>Decompose controllable part into observable and unobservable parts.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3"/>
                <a:stretch>
                  <a:fillRect l="-2080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Controllable-observable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 is called “irreducible” or “minimal” realization.</a:t>
                </a:r>
              </a:p>
              <a:p>
                <a:pPr marL="457200" indent="-457200">
                  <a:buAutoNum type="arabicPeriod" startAt="3"/>
                </a:pPr>
                <a:r>
                  <a:rPr lang="en-US" dirty="0" smtClean="0"/>
                  <a:t>Decompose uncontrollable parts into observable and unobservable parts.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3"/>
                <a:stretch>
                  <a:fillRect l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Controllable-observable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40803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6304" y="1145894"/>
            <a:ext cx="8787384" cy="12132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Block diagram of Controllable-observable Decomposition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Controllable-observable Decomposition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6" y="3001495"/>
            <a:ext cx="4765999" cy="33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Series connection: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89" y="2427157"/>
            <a:ext cx="3738590" cy="9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3061299"/>
                <a:ext cx="8677276" cy="354981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3061299"/>
                <a:ext cx="8677276" cy="354981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205901"/>
            <a:ext cx="3974597" cy="18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319" y="2823240"/>
                <a:ext cx="8583931" cy="37878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319" y="2823240"/>
                <a:ext cx="8583931" cy="37878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Connection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50" y="1134916"/>
            <a:ext cx="3640449" cy="16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2371794"/>
                <a:ext cx="8677276" cy="42393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to exist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should exist.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2371794"/>
                <a:ext cx="8677276" cy="4239318"/>
              </a:xfrm>
              <a:blipFill rotWithShape="0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228657"/>
            <a:ext cx="6700537" cy="11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system is said to be “stabilizable” if all of its uncontrollable modes are stable!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i.e.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exist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not controllable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then there exists a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80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Controllable Canonical Decomposition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Note: in MATLAB the command “</a:t>
                </a:r>
                <a:r>
                  <a:rPr lang="en-US" dirty="0" err="1"/>
                  <a:t>ctrbf</a:t>
                </a:r>
                <a:r>
                  <a:rPr lang="en-US" dirty="0"/>
                  <a:t>” does similar transformation but it brings the system (A,B,C,D) in the following form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where new state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 r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592" y="471341"/>
            <a:ext cx="8796528" cy="663575"/>
          </a:xfrm>
        </p:spPr>
        <p:txBody>
          <a:bodyPr/>
          <a:lstStyle/>
          <a:p>
            <a:r>
              <a:rPr lang="en-US" sz="3000" dirty="0"/>
              <a:t>Controllable Canonical </a:t>
            </a:r>
            <a:r>
              <a:rPr lang="en-US" sz="3000" dirty="0" smtClean="0"/>
              <a:t>Decomposition in MATLAB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18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To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use the following transformation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MATLAB, to obtain transformation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original state vector,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 If we </a:t>
                </a:r>
                <a:r>
                  <a:rPr lang="en-US" dirty="0" smtClean="0"/>
                  <a:t>want </a:t>
                </a:r>
                <a:r>
                  <a:rPr lang="en-US" dirty="0"/>
                  <a:t>system to be in coordinates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then we have to find transformation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 r="-3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48" y="471341"/>
            <a:ext cx="8805672" cy="663575"/>
          </a:xfrm>
        </p:spPr>
        <p:txBody>
          <a:bodyPr/>
          <a:lstStyle/>
          <a:p>
            <a:r>
              <a:rPr lang="en-US" sz="3000" dirty="0"/>
              <a:t>Controllable Canonical Decomposition in MATLAB</a:t>
            </a:r>
          </a:p>
        </p:txBody>
      </p:sp>
    </p:spTree>
    <p:extLst>
      <p:ext uri="{BB962C8B-B14F-4D97-AF65-F5344CB8AC3E}">
        <p14:creationId xmlns:p14="http://schemas.microsoft.com/office/powerpoint/2010/main" val="4955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matrix: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𝑐𝑜𝑙𝑢𝑚𝑛𝑠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𝑐𝑜𝑙𝑢𝑚𝑛𝑠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matrix obtained by 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columns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nonsingular.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80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64" y="471341"/>
            <a:ext cx="8650224" cy="663575"/>
          </a:xfrm>
        </p:spPr>
        <p:txBody>
          <a:bodyPr/>
          <a:lstStyle/>
          <a:p>
            <a:r>
              <a:rPr lang="en-US" dirty="0"/>
              <a:t>Controllable Canonical </a:t>
            </a:r>
            <a:r>
              <a:rPr lang="en-US" dirty="0" smtClean="0"/>
              <a:t>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Unobservability – unobservable modes: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not observable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⋯⋯⋯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Then there exists a nonzero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an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𝓋</m:t>
                    </m:r>
                  </m:oMath>
                </a14:m>
                <a:r>
                  <a:rPr lang="en-US" dirty="0" smtClean="0"/>
                  <a:t> is a corresponding eigenvector.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unobservable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80" r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Canonical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320" y="1134916"/>
                <a:ext cx="8659368" cy="54761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unobservable.  The there exists 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observable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320" y="1134916"/>
                <a:ext cx="8659368" cy="5476196"/>
              </a:xfrm>
              <a:blipFill rotWithShape="0">
                <a:blip r:embed="rId2"/>
                <a:stretch>
                  <a:fillRect l="-2111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 Canonical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Again, in MATLAB “</a:t>
                </a:r>
                <a:r>
                  <a:rPr lang="en-US" dirty="0" err="1" smtClean="0"/>
                  <a:t>obsvf</a:t>
                </a:r>
                <a:r>
                  <a:rPr lang="en-US" dirty="0" smtClean="0"/>
                  <a:t>” command transforms a given system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case also, one can obtain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as before from MATLAB.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𝐿𝐼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𝑟𝑜𝑤𝑠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⋯⋯⋯⋯⋯⋯⋯⋯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𝑟𝑜𝑤𝑠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𝑐h𝑜𝑠𝑒𝑛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𝑚𝑎𝑘𝑒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𝑛𝑜𝑛𝑠𝑖𝑛𝑔𝑢𝑙𝑎𝑟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80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304" y="471341"/>
            <a:ext cx="8787384" cy="663575"/>
          </a:xfrm>
        </p:spPr>
        <p:txBody>
          <a:bodyPr/>
          <a:lstStyle/>
          <a:p>
            <a:r>
              <a:rPr lang="en-US" sz="3000" dirty="0"/>
              <a:t>Observability Canonical </a:t>
            </a:r>
            <a:r>
              <a:rPr lang="en-US" sz="3000" dirty="0" smtClean="0"/>
              <a:t>Decomposition in MATLAB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003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lank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193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 Math</vt:lpstr>
      <vt:lpstr>Helvetica</vt:lpstr>
      <vt:lpstr>Tahoma</vt:lpstr>
      <vt:lpstr>Times New Roman</vt:lpstr>
      <vt:lpstr>Verdana</vt:lpstr>
      <vt:lpstr>Wingdings</vt:lpstr>
      <vt:lpstr>Blank</vt:lpstr>
      <vt:lpstr>Uncontrollable Modes</vt:lpstr>
      <vt:lpstr>Stabilizability</vt:lpstr>
      <vt:lpstr>Controllable Canonical Decomposition </vt:lpstr>
      <vt:lpstr>Controllable Canonical Decomposition in MATLAB</vt:lpstr>
      <vt:lpstr>Controllable Canonical Decomposition in MATLAB</vt:lpstr>
      <vt:lpstr>Controllable Canonical Decomposition</vt:lpstr>
      <vt:lpstr>Observable Canonical Decomposition</vt:lpstr>
      <vt:lpstr>Observability Canonical Decomposition</vt:lpstr>
      <vt:lpstr>Observability Canonical Decomposition in MATLAB</vt:lpstr>
      <vt:lpstr>Detectability</vt:lpstr>
      <vt:lpstr>Controllable-observable Decomposition</vt:lpstr>
      <vt:lpstr>Controllable-observable Decomposition</vt:lpstr>
      <vt:lpstr>Controllable-observable Decomposition</vt:lpstr>
      <vt:lpstr>Composite Systems</vt:lpstr>
      <vt:lpstr>Parallel Connection</vt:lpstr>
      <vt:lpstr>Feedback Connection</vt:lpstr>
      <vt:lpstr>Inverse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Uncontrollable Modes</dc:title>
  <dc:creator>Jason Nicholson</dc:creator>
  <cp:lastModifiedBy>Jason Nicholson</cp:lastModifiedBy>
  <cp:revision>32</cp:revision>
  <dcterms:created xsi:type="dcterms:W3CDTF">2014-04-10T00:51:07Z</dcterms:created>
  <dcterms:modified xsi:type="dcterms:W3CDTF">2014-04-10T14:05:28Z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