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custDataLst>
    <p:tags r:id="rId20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96" y="-2310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xVal>
            <c:numRef>
              <c:f>'[Chart in Microsoft PowerPoint]Sheet1'!$A$2:$A$31</c:f>
              <c:numCache>
                <c:formatCode>General</c:formatCode>
                <c:ptCount val="30"/>
                <c:pt idx="0">
                  <c:v>3.9</c:v>
                </c:pt>
                <c:pt idx="1">
                  <c:v>4.251724137931034</c:v>
                </c:pt>
                <c:pt idx="2">
                  <c:v>4.6034482758620676</c:v>
                </c:pt>
                <c:pt idx="3">
                  <c:v>4.9551724137931021</c:v>
                </c:pt>
                <c:pt idx="4">
                  <c:v>5.3068965517241358</c:v>
                </c:pt>
                <c:pt idx="5">
                  <c:v>5.6586206896551703</c:v>
                </c:pt>
                <c:pt idx="6">
                  <c:v>6.0103448275862039</c:v>
                </c:pt>
                <c:pt idx="7">
                  <c:v>6.3620689655172384</c:v>
                </c:pt>
                <c:pt idx="8">
                  <c:v>6.7137931034482721</c:v>
                </c:pt>
                <c:pt idx="9">
                  <c:v>7.0655172413793057</c:v>
                </c:pt>
                <c:pt idx="10">
                  <c:v>7.4172413793103402</c:v>
                </c:pt>
                <c:pt idx="11">
                  <c:v>7.7689655172413747</c:v>
                </c:pt>
                <c:pt idx="12">
                  <c:v>8.1206896551724075</c:v>
                </c:pt>
                <c:pt idx="13">
                  <c:v>8.472413793103442</c:v>
                </c:pt>
                <c:pt idx="14">
                  <c:v>8.8241379310344765</c:v>
                </c:pt>
                <c:pt idx="15">
                  <c:v>9.175862068965511</c:v>
                </c:pt>
                <c:pt idx="16">
                  <c:v>9.5275862068965438</c:v>
                </c:pt>
                <c:pt idx="17">
                  <c:v>9.8793103448275783</c:v>
                </c:pt>
                <c:pt idx="18">
                  <c:v>10.231034482758613</c:v>
                </c:pt>
                <c:pt idx="19">
                  <c:v>10.582758620689646</c:v>
                </c:pt>
                <c:pt idx="20">
                  <c:v>10.93448275862068</c:v>
                </c:pt>
                <c:pt idx="21">
                  <c:v>11.286206896551715</c:v>
                </c:pt>
                <c:pt idx="22">
                  <c:v>11.637931034482749</c:v>
                </c:pt>
                <c:pt idx="23">
                  <c:v>11.989655172413784</c:v>
                </c:pt>
                <c:pt idx="24">
                  <c:v>12.341379310344816</c:v>
                </c:pt>
                <c:pt idx="25">
                  <c:v>12.693103448275851</c:v>
                </c:pt>
                <c:pt idx="26">
                  <c:v>13.044827586206885</c:v>
                </c:pt>
                <c:pt idx="27">
                  <c:v>13.396551724137918</c:v>
                </c:pt>
                <c:pt idx="28">
                  <c:v>13.748275862068953</c:v>
                </c:pt>
                <c:pt idx="29">
                  <c:v>14.099999999999987</c:v>
                </c:pt>
              </c:numCache>
            </c:numRef>
          </c:xVal>
          <c:yVal>
            <c:numRef>
              <c:f>'[Chart in Microsoft PowerPoint]Sheet1'!$B$2:$B$31</c:f>
              <c:numCache>
                <c:formatCode>General</c:formatCode>
                <c:ptCount val="30"/>
                <c:pt idx="0">
                  <c:v>632.21294399999977</c:v>
                </c:pt>
                <c:pt idx="1">
                  <c:v>1577.370862259862</c:v>
                </c:pt>
                <c:pt idx="2">
                  <c:v>1782.4191182524478</c:v>
                </c:pt>
                <c:pt idx="3">
                  <c:v>1581.6569580767416</c:v>
                </c:pt>
                <c:pt idx="4">
                  <c:v>1213.3147196089872</c:v>
                </c:pt>
                <c:pt idx="5">
                  <c:v>836.23467370695516</c:v>
                </c:pt>
                <c:pt idx="6">
                  <c:v>545.18870947657388</c:v>
                </c:pt>
                <c:pt idx="7">
                  <c:v>384.83286360090733</c:v>
                </c:pt>
                <c:pt idx="8">
                  <c:v>362.29869373149882</c:v>
                </c:pt>
                <c:pt idx="9">
                  <c:v>458.42149594206376</c:v>
                </c:pt>
                <c:pt idx="10">
                  <c:v>637.60536624454369</c:v>
                </c:pt>
                <c:pt idx="11">
                  <c:v>856.32510616751301</c:v>
                </c:pt>
                <c:pt idx="12">
                  <c:v>1070.264972396943</c:v>
                </c:pt>
                <c:pt idx="13">
                  <c:v>1240.0942704793272</c:v>
                </c:pt>
                <c:pt idx="14">
                  <c:v>1335.8797925871527</c:v>
                </c:pt>
                <c:pt idx="15">
                  <c:v>1340.135099346737</c:v>
                </c:pt>
                <c:pt idx="16">
                  <c:v>1249.5066457284195</c:v>
                </c:pt>
                <c:pt idx="17">
                  <c:v>1075.0967509991031</c:v>
                </c:pt>
                <c:pt idx="18">
                  <c:v>841.42341273716181</c:v>
                </c:pt>
                <c:pt idx="19">
                  <c:v>584.01696490969834</c:v>
                </c:pt>
                <c:pt idx="20">
                  <c:v>345.65358001215509</c:v>
                </c:pt>
                <c:pt idx="21">
                  <c:v>171.22561527029279</c:v>
                </c:pt>
                <c:pt idx="22">
                  <c:v>101.24880290451426</c:v>
                </c:pt>
                <c:pt idx="23">
                  <c:v>164.00628445654968</c:v>
                </c:pt>
                <c:pt idx="24">
                  <c:v>366.32948917849569</c:v>
                </c:pt>
                <c:pt idx="25">
                  <c:v>683.0158564842169</c:v>
                </c:pt>
                <c:pt idx="26">
                  <c:v>1044.8834024630935</c:v>
                </c:pt>
                <c:pt idx="27">
                  <c:v>1325.4621304561331</c:v>
                </c:pt>
                <c:pt idx="28">
                  <c:v>1326.3222856944415</c:v>
                </c:pt>
                <c:pt idx="29">
                  <c:v>761.03945400003522</c:v>
                </c:pt>
              </c:numCache>
            </c:numRef>
          </c:yVal>
          <c:smooth val="1"/>
        </c:ser>
        <c:ser>
          <c:idx val="1"/>
          <c:order val="1"/>
          <c:tx>
            <c:v>x*</c:v>
          </c:tx>
          <c:spPr>
            <a:ln w="34925" cmpd="sng">
              <a:noFill/>
            </a:ln>
          </c:spPr>
          <c:marker>
            <c:symbol val="circle"/>
            <c:size val="7"/>
            <c:spPr>
              <a:noFill/>
              <a:ln w="25400">
                <a:solidFill>
                  <a:schemeClr val="tx1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="1"/>
                    </a:pPr>
                    <a:r>
                      <a:rPr lang="en-US" i="1" dirty="0" smtClean="0">
                        <a:latin typeface="Calisto MT" panose="02040603050505030304" pitchFamily="18" charset="0"/>
                        <a:ea typeface="Cambria Math" panose="02040503050406030204" pitchFamily="18" charset="0"/>
                      </a:rPr>
                      <a:t>x*</a:t>
                    </a:r>
                    <a:endParaRPr lang="en-US" i="1" dirty="0">
                      <a:latin typeface="Calisto MT" panose="02040603050505030304" pitchFamily="18" charset="0"/>
                      <a:ea typeface="Cambria Math" panose="02040503050406030204" pitchFamily="18" charset="0"/>
                    </a:endParaRPr>
                  </a:p>
                </c:rich>
              </c:tx>
              <c:spPr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'[Chart in Microsoft PowerPoint]Sheet1'!$A$35</c:f>
              <c:numCache>
                <c:formatCode>General</c:formatCode>
                <c:ptCount val="1"/>
                <c:pt idx="0">
                  <c:v>6.5962346887402266</c:v>
                </c:pt>
              </c:numCache>
            </c:numRef>
          </c:xVal>
          <c:yVal>
            <c:numRef>
              <c:f>'[Chart in Microsoft PowerPoint]Sheet1'!$B$35</c:f>
              <c:numCache>
                <c:formatCode>General</c:formatCode>
                <c:ptCount val="1"/>
                <c:pt idx="0">
                  <c:v>355.2525188417286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60032"/>
        <c:axId val="111700608"/>
      </c:scatterChart>
      <c:valAx>
        <c:axId val="111660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i="1" dirty="0" smtClean="0">
                    <a:latin typeface="Calisto MT" panose="02040603050505030304" pitchFamily="18" charset="0"/>
                  </a:rPr>
                  <a:t>x</a:t>
                </a:r>
                <a:endParaRPr lang="en-US" sz="1400" i="1" dirty="0">
                  <a:latin typeface="Calisto MT" panose="0204060305050503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 w="31750">
            <a:solidFill>
              <a:schemeClr val="tx1"/>
            </a:solidFill>
            <a:tailEnd type="arrow" w="lg" len="lg"/>
          </a:ln>
        </c:spPr>
        <c:crossAx val="111700608"/>
        <c:crosses val="autoZero"/>
        <c:crossBetween val="midCat"/>
      </c:valAx>
      <c:valAx>
        <c:axId val="111700608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400" i="1" dirty="0">
                    <a:latin typeface="Calisto MT" panose="02040603050505030304" pitchFamily="18" charset="0"/>
                  </a:rPr>
                  <a:t>f(x)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 w="25400">
            <a:solidFill>
              <a:schemeClr val="tx1"/>
            </a:solidFill>
            <a:tailEnd type="arrow" w="lg" len="lg"/>
          </a:ln>
        </c:spPr>
        <c:crossAx val="11166003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xVal>
            <c:numRef>
              <c:f>'[Chart in Microsoft PowerPoint]Sheet1'!$A$2:$A$31</c:f>
              <c:numCache>
                <c:formatCode>General</c:formatCode>
                <c:ptCount val="30"/>
                <c:pt idx="0">
                  <c:v>3.9</c:v>
                </c:pt>
                <c:pt idx="1">
                  <c:v>4.251724137931034</c:v>
                </c:pt>
                <c:pt idx="2">
                  <c:v>4.6034482758620676</c:v>
                </c:pt>
                <c:pt idx="3">
                  <c:v>4.9551724137931021</c:v>
                </c:pt>
                <c:pt idx="4">
                  <c:v>5.3068965517241358</c:v>
                </c:pt>
                <c:pt idx="5">
                  <c:v>5.6586206896551703</c:v>
                </c:pt>
                <c:pt idx="6">
                  <c:v>6.0103448275862039</c:v>
                </c:pt>
                <c:pt idx="7">
                  <c:v>6.3620689655172384</c:v>
                </c:pt>
                <c:pt idx="8">
                  <c:v>6.7137931034482721</c:v>
                </c:pt>
                <c:pt idx="9">
                  <c:v>7.0655172413793057</c:v>
                </c:pt>
                <c:pt idx="10">
                  <c:v>7.4172413793103402</c:v>
                </c:pt>
                <c:pt idx="11">
                  <c:v>7.7689655172413747</c:v>
                </c:pt>
                <c:pt idx="12">
                  <c:v>8.1206896551724075</c:v>
                </c:pt>
                <c:pt idx="13">
                  <c:v>8.472413793103442</c:v>
                </c:pt>
                <c:pt idx="14">
                  <c:v>8.8241379310344765</c:v>
                </c:pt>
                <c:pt idx="15">
                  <c:v>9.175862068965511</c:v>
                </c:pt>
                <c:pt idx="16">
                  <c:v>9.5275862068965438</c:v>
                </c:pt>
                <c:pt idx="17">
                  <c:v>9.8793103448275783</c:v>
                </c:pt>
                <c:pt idx="18">
                  <c:v>10.231034482758613</c:v>
                </c:pt>
                <c:pt idx="19">
                  <c:v>10.582758620689646</c:v>
                </c:pt>
                <c:pt idx="20">
                  <c:v>10.93448275862068</c:v>
                </c:pt>
                <c:pt idx="21">
                  <c:v>11.286206896551715</c:v>
                </c:pt>
                <c:pt idx="22">
                  <c:v>11.637931034482749</c:v>
                </c:pt>
                <c:pt idx="23">
                  <c:v>11.989655172413784</c:v>
                </c:pt>
                <c:pt idx="24">
                  <c:v>12.341379310344816</c:v>
                </c:pt>
                <c:pt idx="25">
                  <c:v>12.693103448275851</c:v>
                </c:pt>
                <c:pt idx="26">
                  <c:v>13.044827586206885</c:v>
                </c:pt>
                <c:pt idx="27">
                  <c:v>13.396551724137918</c:v>
                </c:pt>
                <c:pt idx="28">
                  <c:v>13.748275862068953</c:v>
                </c:pt>
                <c:pt idx="29">
                  <c:v>14.099999999999987</c:v>
                </c:pt>
              </c:numCache>
            </c:numRef>
          </c:xVal>
          <c:yVal>
            <c:numRef>
              <c:f>'[Chart in Microsoft PowerPoint]Sheet1'!$B$2:$B$31</c:f>
              <c:numCache>
                <c:formatCode>General</c:formatCode>
                <c:ptCount val="30"/>
                <c:pt idx="0">
                  <c:v>632.21294399999977</c:v>
                </c:pt>
                <c:pt idx="1">
                  <c:v>1577.370862259862</c:v>
                </c:pt>
                <c:pt idx="2">
                  <c:v>1782.4191182524478</c:v>
                </c:pt>
                <c:pt idx="3">
                  <c:v>1581.6569580767416</c:v>
                </c:pt>
                <c:pt idx="4">
                  <c:v>1213.3147196089872</c:v>
                </c:pt>
                <c:pt idx="5">
                  <c:v>836.23467370695516</c:v>
                </c:pt>
                <c:pt idx="6">
                  <c:v>545.18870947657388</c:v>
                </c:pt>
                <c:pt idx="7">
                  <c:v>384.83286360090733</c:v>
                </c:pt>
                <c:pt idx="8">
                  <c:v>362.29869373149882</c:v>
                </c:pt>
                <c:pt idx="9">
                  <c:v>458.42149594206376</c:v>
                </c:pt>
                <c:pt idx="10">
                  <c:v>637.60536624454369</c:v>
                </c:pt>
                <c:pt idx="11">
                  <c:v>856.32510616751301</c:v>
                </c:pt>
                <c:pt idx="12">
                  <c:v>1070.264972396943</c:v>
                </c:pt>
                <c:pt idx="13">
                  <c:v>1240.0942704793272</c:v>
                </c:pt>
                <c:pt idx="14">
                  <c:v>1335.8797925871527</c:v>
                </c:pt>
                <c:pt idx="15">
                  <c:v>1340.135099346737</c:v>
                </c:pt>
                <c:pt idx="16">
                  <c:v>1249.5066457284195</c:v>
                </c:pt>
                <c:pt idx="17">
                  <c:v>1075.0967509991031</c:v>
                </c:pt>
                <c:pt idx="18">
                  <c:v>841.42341273716181</c:v>
                </c:pt>
                <c:pt idx="19">
                  <c:v>584.01696490969834</c:v>
                </c:pt>
                <c:pt idx="20">
                  <c:v>345.65358001215509</c:v>
                </c:pt>
                <c:pt idx="21">
                  <c:v>171.22561527029279</c:v>
                </c:pt>
                <c:pt idx="22">
                  <c:v>101.24880290451426</c:v>
                </c:pt>
                <c:pt idx="23">
                  <c:v>164.00628445654968</c:v>
                </c:pt>
                <c:pt idx="24">
                  <c:v>366.32948917849569</c:v>
                </c:pt>
                <c:pt idx="25">
                  <c:v>683.0158564842169</c:v>
                </c:pt>
                <c:pt idx="26">
                  <c:v>1044.8834024630935</c:v>
                </c:pt>
                <c:pt idx="27">
                  <c:v>1325.4621304561331</c:v>
                </c:pt>
                <c:pt idx="28">
                  <c:v>1326.3222856944415</c:v>
                </c:pt>
                <c:pt idx="29">
                  <c:v>761.03945400003522</c:v>
                </c:pt>
              </c:numCache>
            </c:numRef>
          </c:yVal>
          <c:smooth val="1"/>
        </c:ser>
        <c:ser>
          <c:idx val="1"/>
          <c:order val="1"/>
          <c:tx>
            <c:v>x*</c:v>
          </c:tx>
          <c:spPr>
            <a:ln w="34925" cmpd="sng">
              <a:noFill/>
            </a:ln>
          </c:spPr>
          <c:marker>
            <c:symbol val="circle"/>
            <c:size val="7"/>
            <c:spPr>
              <a:noFill/>
              <a:ln w="25400">
                <a:solidFill>
                  <a:schemeClr val="tx1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="1"/>
                    </a:pPr>
                    <a:r>
                      <a:rPr lang="en-US" i="1" dirty="0">
                        <a:latin typeface="Calisto MT" panose="02040603050505030304" pitchFamily="18" charset="0"/>
                      </a:rPr>
                      <a:t>x*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'[Chart in Microsoft PowerPoint]Sheet1'!$A$35</c:f>
              <c:numCache>
                <c:formatCode>General</c:formatCode>
                <c:ptCount val="1"/>
                <c:pt idx="0">
                  <c:v>6.5962346887402266</c:v>
                </c:pt>
              </c:numCache>
            </c:numRef>
          </c:xVal>
          <c:yVal>
            <c:numRef>
              <c:f>'[Chart in Microsoft PowerPoint]Sheet1'!$B$35</c:f>
              <c:numCache>
                <c:formatCode>General</c:formatCode>
                <c:ptCount val="1"/>
                <c:pt idx="0">
                  <c:v>355.2525188417286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171776"/>
        <c:axId val="122173696"/>
      </c:scatterChart>
      <c:valAx>
        <c:axId val="122171776"/>
        <c:scaling>
          <c:orientation val="minMax"/>
          <c:max val="7.8"/>
          <c:min val="5.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i="1" dirty="0" smtClean="0">
                    <a:latin typeface="Calisto MT" panose="02040603050505030304" pitchFamily="18" charset="0"/>
                  </a:rPr>
                  <a:t>x</a:t>
                </a:r>
                <a:endParaRPr lang="en-US" sz="1400" i="1" dirty="0">
                  <a:latin typeface="Calisto MT" panose="0204060305050503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 w="31750">
            <a:solidFill>
              <a:schemeClr val="tx1"/>
            </a:solidFill>
            <a:tailEnd type="arrow" w="lg" len="lg"/>
          </a:ln>
        </c:spPr>
        <c:crossAx val="122173696"/>
        <c:crosses val="autoZero"/>
        <c:crossBetween val="midCat"/>
      </c:valAx>
      <c:valAx>
        <c:axId val="122173696"/>
        <c:scaling>
          <c:orientation val="minMax"/>
          <c:max val="500"/>
          <c:min val="25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400" i="1" dirty="0">
                    <a:latin typeface="Calisto MT" panose="02040603050505030304" pitchFamily="18" charset="0"/>
                  </a:rPr>
                  <a:t>f(x)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 w="25400">
            <a:solidFill>
              <a:schemeClr val="tx1"/>
            </a:solidFill>
            <a:tailEnd type="arrow" w="lg" len="lg"/>
          </a:ln>
        </c:spPr>
        <c:crossAx val="122171776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03225806451615E-3"/>
          <c:y val="2.4081882952947036E-2"/>
          <c:w val="0.95178885630498533"/>
          <c:h val="0.967850496636690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Sheet1!$A$2:$A$3</c:f>
              <c:numCache>
                <c:formatCode>General</c:formatCode>
                <c:ptCount val="2"/>
                <c:pt idx="0">
                  <c:v>-1</c:v>
                </c:pt>
                <c:pt idx="1">
                  <c:v>2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-1</c:v>
                </c:pt>
                <c:pt idx="1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71840"/>
        <c:axId val="111174016"/>
      </c:scatterChart>
      <c:valAx>
        <c:axId val="11117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Calisto MT" panose="02040603050505030304" pitchFamily="18" charset="0"/>
                    <a:ea typeface="Cambria Math" panose="02040503050406030204" pitchFamily="18" charset="0"/>
                  </a:defRPr>
                </a:pPr>
                <a:r>
                  <a:rPr lang="en-US" i="1" dirty="0" smtClean="0">
                    <a:latin typeface="Calisto MT" panose="020406030505050303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 smtClean="0">
                    <a:latin typeface="Calisto MT" panose="020406030505050303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latin typeface="Calisto MT" panose="020406030505050303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listo MT" panose="02040603050505030304" pitchFamily="18" charset="0"/>
                  <a:ea typeface="Cambria Math" panose="02040503050406030204" pitchFamily="18" charset="0"/>
                </a:endParaRPr>
              </a:p>
            </c:rich>
          </c:tx>
          <c:layout>
            <c:manualLayout>
              <c:xMode val="edge"/>
              <c:yMode val="edge"/>
              <c:x val="0.92050830889540569"/>
              <c:y val="0.59812153728121975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 w="38100">
            <a:solidFill>
              <a:schemeClr val="tx1"/>
            </a:solidFill>
            <a:tailEnd type="arrow" w="lg" len="lg"/>
          </a:ln>
        </c:spPr>
        <c:crossAx val="111174016"/>
        <c:crosses val="autoZero"/>
        <c:crossBetween val="midCat"/>
      </c:valAx>
      <c:valAx>
        <c:axId val="111174016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800" b="1" i="1" u="none" strike="noStrike" baseline="0" dirty="0" smtClean="0">
                    <a:effectLst/>
                    <a:latin typeface="Calisto MT" panose="02040603050505030304" pitchFamily="18" charset="0"/>
                  </a:rPr>
                  <a:t>x</a:t>
                </a:r>
                <a:r>
                  <a:rPr lang="en-US" sz="1800" b="1" i="1" u="none" strike="noStrike" baseline="-25000" dirty="0" smtClean="0">
                    <a:effectLst/>
                    <a:latin typeface="Calisto MT" panose="02040603050505030304" pitchFamily="18" charset="0"/>
                  </a:rPr>
                  <a:t>2</a:t>
                </a:r>
                <a:r>
                  <a:rPr lang="en-US" sz="1800" b="1" i="0" u="none" strike="noStrike" baseline="0" dirty="0" smtClean="0">
                    <a:effectLst/>
                    <a:latin typeface="Calisto MT" panose="02040603050505030304" pitchFamily="18" charset="0"/>
                  </a:rPr>
                  <a:t> </a:t>
                </a:r>
                <a:endParaRPr lang="en-US" dirty="0">
                  <a:latin typeface="Calisto MT" panose="02040603050505030304" pitchFamily="18" charset="0"/>
                </a:endParaRPr>
              </a:p>
            </c:rich>
          </c:tx>
          <c:layout>
            <c:manualLayout>
              <c:xMode val="edge"/>
              <c:yMode val="edge"/>
              <c:x val="0.3569649248389406"/>
              <c:y val="9.5910365335437897E-3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ln w="38100">
            <a:solidFill>
              <a:schemeClr val="tx1"/>
            </a:solidFill>
            <a:tailEnd type="arrow" w="lg" len="lg"/>
          </a:ln>
        </c:spPr>
        <c:crossAx val="111171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0.47361</cdr:x>
      <cdr:y>0.15172</cdr:y>
    </cdr:from>
    <cdr:to>
      <cdr:x>0.7566</cdr:x>
      <cdr:y>0.30524</cdr:y>
    </cdr:to>
    <cdr:sp macro="" textlink="">
      <cdr:nvSpPr>
        <cdr:cNvPr id="2" name="TextBox 1"/>
        <cdr:cNvSpPr txBox="1"/>
      </cdr:nvSpPr>
      <cdr:spPr>
        <a:xfrm xmlns:a="http://schemas.openxmlformats.org/drawingml/2006/main" rot="19133596">
          <a:off x="1538286" y="400050"/>
          <a:ext cx="919163" cy="4048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0" i="0" smtClean="0">
              <a:latin typeface="Cambria Math"/>
            </a:rPr>
            <a:t>𝑥_1=𝑥_2</a:t>
          </a:r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2947988"/>
                <a:ext cx="8677276" cy="36631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a local minimum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(a small positive number)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2947988"/>
                <a:ext cx="8677276" cy="3663124"/>
              </a:xfrm>
              <a:blipFill rotWithShape="1">
                <a:blip r:embed="rId2"/>
                <a:stretch>
                  <a:fillRect l="-2178" t="-2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Optimization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080153"/>
              </p:ext>
            </p:extLst>
          </p:nvPr>
        </p:nvGraphicFramePr>
        <p:xfrm>
          <a:off x="261938" y="1157288"/>
          <a:ext cx="3186113" cy="189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078499"/>
              </p:ext>
            </p:extLst>
          </p:nvPr>
        </p:nvGraphicFramePr>
        <p:xfrm>
          <a:off x="4371976" y="1143000"/>
          <a:ext cx="3186113" cy="1895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1"/>
              <p:cNvSpPr txBox="1">
                <a:spLocks/>
              </p:cNvSpPr>
              <p:nvPr/>
            </p:nvSpPr>
            <p:spPr bwMode="auto">
              <a:xfrm>
                <a:off x="3276602" y="1763627"/>
                <a:ext cx="995362" cy="48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000" indent="-360000" algn="l" rtl="0" eaLnBrk="1" fontAlgn="base" hangingPunct="1">
                  <a:spcBef>
                    <a:spcPts val="768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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795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438275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80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2447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7019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1591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6163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kern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kern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-local minima</a:t>
                </a:r>
                <a:endParaRPr lang="en-US" sz="1400" kern="0" dirty="0"/>
              </a:p>
            </p:txBody>
          </p:sp>
        </mc:Choice>
        <mc:Fallback xmlns="">
          <p:sp>
            <p:nvSpPr>
              <p:cNvPr id="9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2" y="1763627"/>
                <a:ext cx="995362" cy="489036"/>
              </a:xfrm>
              <a:prstGeom prst="rect">
                <a:avLst/>
              </a:prstGeom>
              <a:blipFill rotWithShape="1">
                <a:blip r:embed="rId5"/>
                <a:stretch>
                  <a:fillRect l="-11043" t="-9877" b="-86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/>
              <p:cNvSpPr txBox="1">
                <a:spLocks/>
              </p:cNvSpPr>
              <p:nvPr/>
            </p:nvSpPr>
            <p:spPr bwMode="auto">
              <a:xfrm>
                <a:off x="7543802" y="1482639"/>
                <a:ext cx="995362" cy="48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000" indent="-360000" algn="l" rtl="0" eaLnBrk="1" fontAlgn="base" hangingPunct="1">
                  <a:spcBef>
                    <a:spcPts val="768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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795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438275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80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2447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7019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1591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6163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kern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kern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400" b="0" i="1" kern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kern="0" dirty="0" smtClean="0"/>
                  <a:t>-global minima</a:t>
                </a:r>
                <a:endParaRPr lang="en-US" sz="1400" kern="0" dirty="0"/>
              </a:p>
            </p:txBody>
          </p:sp>
        </mc:Choice>
        <mc:Fallback xmlns="">
          <p:sp>
            <p:nvSpPr>
              <p:cNvPr id="1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2" y="1482639"/>
                <a:ext cx="995362" cy="489036"/>
              </a:xfrm>
              <a:prstGeom prst="rect">
                <a:avLst/>
              </a:prstGeom>
              <a:blipFill rotWithShape="1">
                <a:blip r:embed="rId6"/>
                <a:stretch>
                  <a:fillRect l="-11043" t="-10000" b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8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consider,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necessary conditions then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𝛿𝜆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 dirty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=0⇒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 dirty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=0</m:t>
                      </m:r>
                      <m:r>
                        <a:rPr lang="en-US" b="0" i="1" dirty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=0         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Constrained minimization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unconstrained minimization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System: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𝐵𝑢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;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𝐶𝑥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𝑄𝑥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𝑅𝑢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Quadratic Regulator (LQR)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45894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≥0,     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≥0,      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Unconstrained formulation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𝑄𝑥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𝑅𝑢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a vector of Lagrange multipliers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45894"/>
                <a:ext cx="8677276" cy="5465218"/>
              </a:xfrm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Unconstrained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grow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𝑄𝑥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𝑅𝑢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65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90500" y="1145894"/>
                <a:ext cx="8858250" cy="5483506"/>
              </a:xfrm>
            </p:spPr>
            <p:txBody>
              <a:bodyPr numCol="2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latin typeface="Cambria Math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m:rPr>
                          <m:aln/>
                        </m:rP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grow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𝑄</m:t>
                          </m:r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𝑅</m:t>
                          </m:r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r>
                            <a:rPr lang="en-US" sz="1800" i="1">
                              <a:latin typeface="Cambria Math"/>
                            </a:rPr>
                            <m:t>𝑢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Variation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̅"/>
                        <m:ctrlPr>
                          <a:rPr lang="en-US" sz="18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𝛿𝜆</m:t>
                        </m:r>
                      </m:e>
                    </m:d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̅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8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𝛿𝜆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aln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Note, to get rid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 smtClean="0"/>
                  <a:t>, use integration by </a:t>
                </a:r>
                <a:r>
                  <a:rPr lang="en-US" sz="1800" dirty="0" smtClean="0"/>
                  <a:t>parts; this will create a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sz="1800" dirty="0" smtClean="0"/>
                  <a:t> term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 smtClean="0"/>
                  <a:t> term.</a:t>
                </a:r>
                <a:endParaRPr lang="en-US" sz="1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90500" y="1145894"/>
                <a:ext cx="8858250" cy="5483506"/>
              </a:xfrm>
              <a:blipFill rotWithShape="1">
                <a:blip r:embed="rId2"/>
                <a:stretch>
                  <a:fillRect l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̅"/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sz="18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𝛿𝜆</m:t>
                          </m:r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aln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must be true for 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 smtClean="0"/>
                  <a:t>. 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m:rPr>
                                  <m:nor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US" sz="180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borderBox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From necessary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𝐻𝑎𝑚𝑖𝑙𝑡𝑜𝑛𝑖𝑎𝑛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𝑆𝑦𝑠𝑡𝑒𝑚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Homogeneous differential </a:t>
                </a:r>
                <a:r>
                  <a:rPr lang="en-US" dirty="0" smtClean="0"/>
                  <a:t>equation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solution at final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given. Initial conditions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Unknowns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Optimal Gain: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Or 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can expand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using Taylor series: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𝛿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𝛿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/>
                              </a:rPr>
                              <m:t>​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𝑑𝑓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𝛿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/>
                              </a:rPr>
                              <m:t>​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𝛿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+⋯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then truncate to linear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𝛿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0" i="1" dirty="0" smtClean="0">
                          <a:latin typeface="Cambria Math"/>
                        </a:rPr>
                        <m:t>≈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𝛿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​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Δ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𝛿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𝛿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– differential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If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’ is a </a:t>
                </a:r>
                <a:r>
                  <a:rPr lang="en-US" u="sng" dirty="0" smtClean="0"/>
                  <a:t>functional</a:t>
                </a:r>
                <a:r>
                  <a:rPr lang="en-US" dirty="0" smtClean="0"/>
                  <a:t> (scalar function of functions) then the term which is linear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smtClean="0"/>
                  <a:t>variation </a:t>
                </a:r>
                <a:r>
                  <a:rPr lang="en-US" dirty="0" smtClean="0"/>
                  <a:t>in x) is called as “variation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”. It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In the limit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→0</m:t>
                    </m:r>
                  </m:oMath>
                </a14:m>
                <a:r>
                  <a:rPr lang="en-US" dirty="0"/>
                  <a:t>, all higher order </a:t>
                </a:r>
                <a:r>
                  <a:rPr lang="en-US" dirty="0" smtClean="0"/>
                  <a:t>terms (H.O.T.) </a:t>
                </a:r>
                <a:r>
                  <a:rPr lang="en-US" dirty="0"/>
                  <a:t>drop out and necessary condition </a:t>
                </a:r>
                <a:r>
                  <a:rPr lang="en-US" dirty="0" smtClean="0"/>
                  <a:t>for optimal control can </a:t>
                </a:r>
                <a:r>
                  <a:rPr lang="en-US" dirty="0"/>
                  <a:t>be obtained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038" t="-1895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Continued</a:t>
            </a:r>
          </a:p>
        </p:txBody>
      </p:sp>
    </p:spTree>
    <p:extLst>
      <p:ext uri="{BB962C8B-B14F-4D97-AF65-F5344CB8AC3E}">
        <p14:creationId xmlns:p14="http://schemas.microsoft.com/office/powerpoint/2010/main" val="2730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+5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+2−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+5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as necessary condition.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⇒2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+5=0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Continued</a:t>
            </a:r>
          </a:p>
        </p:txBody>
      </p:sp>
    </p:spTree>
    <p:extLst>
      <p:ext uri="{BB962C8B-B14F-4D97-AF65-F5344CB8AC3E}">
        <p14:creationId xmlns:p14="http://schemas.microsoft.com/office/powerpoint/2010/main" val="6800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e.g. Min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𝑄𝑥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𝑅𝑢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𝐵𝑢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ax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Lagrange Multipliers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a function (scalar)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be minimized subject to the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.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 solution of this constrained problem then it has to satisfy two condition: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Can we modify our cost function (i.e.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) such that we can still solve unconstrained </a:t>
                </a:r>
                <a:r>
                  <a:rPr lang="en-US" dirty="0" smtClean="0"/>
                  <a:t>problem?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669" r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45894"/>
                <a:ext cx="8677276" cy="54588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i.e. </a:t>
                </a:r>
                <a:r>
                  <a:rPr lang="en-US" dirty="0" smtClean="0"/>
                  <a:t>can </a:t>
                </a:r>
                <a:r>
                  <a:rPr lang="en-US" dirty="0" smtClean="0"/>
                  <a:t>we 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will be our only necessary </a:t>
                </a:r>
                <a:r>
                  <a:rPr lang="en-US" dirty="0" smtClean="0"/>
                  <a:t>condition?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Aside:</a:t>
                </a:r>
                <a:endParaRPr lang="en-US" dirty="0" smtClean="0"/>
              </a:p>
              <a:p>
                <a:r>
                  <a:rPr lang="en-US" dirty="0" smtClean="0"/>
                  <a:t>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gives normal to the surface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45894"/>
                <a:ext cx="8677276" cy="5458888"/>
              </a:xfrm>
              <a:blipFill rotWithShape="1">
                <a:blip r:embed="rId2"/>
                <a:stretch>
                  <a:fillRect l="-2178" t="-1788" r="-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33363" y="3810000"/>
                <a:ext cx="8624888" cy="28011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optimality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need directional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to be zero in all directions along the </a:t>
                </a:r>
                <a:r>
                  <a:rPr lang="en-US" dirty="0" smtClean="0"/>
                  <a:t>surface.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𝑔𝑟𝑎𝑑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should be normal to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is normal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33363" y="3810000"/>
                <a:ext cx="8624888" cy="28011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Minimization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0026" y="1166813"/>
            <a:ext cx="3248025" cy="2636837"/>
            <a:chOff x="385763" y="3762375"/>
            <a:chExt cx="3248025" cy="2636837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3890636164"/>
                </p:ext>
              </p:extLst>
            </p:nvPr>
          </p:nvGraphicFramePr>
          <p:xfrm>
            <a:off x="385763" y="3762375"/>
            <a:ext cx="3248025" cy="26368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1114425" y="5014913"/>
              <a:ext cx="295275" cy="328612"/>
            </a:xfrm>
            <a:prstGeom prst="straightConnector1">
              <a:avLst/>
            </a:prstGeom>
            <a:solidFill>
              <a:srgbClr val="808080"/>
            </a:solidFill>
            <a:ln w="31750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/>
              <p:cNvSpPr txBox="1">
                <a:spLocks/>
              </p:cNvSpPr>
              <p:nvPr/>
            </p:nvSpPr>
            <p:spPr bwMode="auto">
              <a:xfrm>
                <a:off x="3557586" y="1163239"/>
                <a:ext cx="5310189" cy="29467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000" indent="-360000" algn="l" rtl="0" eaLnBrk="1" fontAlgn="base" hangingPunct="1">
                  <a:spcBef>
                    <a:spcPts val="768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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795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438275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800000" indent="-360000" algn="l" rtl="0" eaLnBrk="1" fontAlgn="base" hangingPunct="1">
                  <a:spcBef>
                    <a:spcPct val="40000"/>
                  </a:spcBef>
                  <a:spcAft>
                    <a:spcPts val="120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2447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7019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1591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616325" indent="-347663" algn="l" rtl="0" eaLnBrk="1" fontAlgn="base" hangingPunct="1">
                  <a:spcBef>
                    <a:spcPct val="40000"/>
                  </a:spcBef>
                  <a:spcAft>
                    <a:spcPct val="0"/>
                  </a:spcAft>
                  <a:buClr>
                    <a:srgbClr val="808080"/>
                  </a:buClr>
                  <a:buFont typeface="Wingdings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kern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kern="0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kern="0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kern="0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kern="0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kern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kern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kern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kern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kern="0" smtClean="0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b="0" i="1" kern="0" smtClea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kern="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kern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kern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kern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ker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kern="0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i="1" kern="0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 kern="0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ker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ker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kern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kern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kern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kern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kern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kern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kern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kern="0" dirty="0" smtClean="0"/>
              </a:p>
              <a:p>
                <a:pPr marL="0" indent="0"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7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586" y="1163239"/>
                <a:ext cx="5310189" cy="2946799"/>
              </a:xfrm>
              <a:prstGeom prst="rect">
                <a:avLst/>
              </a:prstGeom>
              <a:blipFill rotWithShape="1">
                <a:blip r:embed="rId4"/>
                <a:stretch>
                  <a:fillRect l="-1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 we want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𝑠𝑐𝑎𝑙𝑎𝑟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Constrained minimization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Necessary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order to obtain simpler condition as in the case of unconstrained problem, we can augment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in such a way that the necessary conditions for this augmented function is again similar to unconstrained case.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354</TotalTime>
  <Words>1319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me511_S14__Lect.Notes_Set11</vt:lpstr>
      <vt:lpstr>Basics of Optimization</vt:lpstr>
      <vt:lpstr>Optimization Continued</vt:lpstr>
      <vt:lpstr>Optimization Continued</vt:lpstr>
      <vt:lpstr>Optimization Continued</vt:lpstr>
      <vt:lpstr>Constrained Minimization</vt:lpstr>
      <vt:lpstr>Constrained Minimization</vt:lpstr>
      <vt:lpstr>Constrained Minimization</vt:lpstr>
      <vt:lpstr>Conditions</vt:lpstr>
      <vt:lpstr>Necessary Conditions</vt:lpstr>
      <vt:lpstr>Necessary Conditions</vt:lpstr>
      <vt:lpstr>Linear Quadratic Regulator (LQR)</vt:lpstr>
      <vt:lpstr>Unconstrained Formulation</vt:lpstr>
      <vt:lpstr>Optimization</vt:lpstr>
      <vt:lpstr>Optimization</vt:lpstr>
      <vt:lpstr>Optimal Control Solution</vt:lpstr>
      <vt:lpstr>Solution</vt:lpstr>
      <vt:lpstr>Solution</vt:lpstr>
    </vt:vector>
  </TitlesOfParts>
  <Company>Sauer-Danfoss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56</cp:revision>
  <dcterms:created xsi:type="dcterms:W3CDTF">2014-04-10T17:00:47Z</dcterms:created>
  <dcterms:modified xsi:type="dcterms:W3CDTF">2014-04-14T01:19:52Z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