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08080"/>
      </a:buClr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598"/>
    <a:srgbClr val="6DA7A0"/>
    <a:srgbClr val="0049B2"/>
    <a:srgbClr val="CC7525"/>
    <a:srgbClr val="FF9123"/>
    <a:srgbClr val="7E7E7E"/>
    <a:srgbClr val="04933C"/>
    <a:srgbClr val="91826D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8" autoAdjust="0"/>
  </p:normalViewPr>
  <p:slideViewPr>
    <p:cSldViewPr snapToGrid="0">
      <p:cViewPr varScale="1">
        <p:scale>
          <a:sx n="107" d="100"/>
          <a:sy n="107" d="100"/>
        </p:scale>
        <p:origin x="-474" y="-96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sz="1200"/>
            </a:lvl1pPr>
          </a:lstStyle>
          <a:p>
            <a:endParaRPr lang="en-GB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sz="1200"/>
            </a:lvl1pPr>
          </a:lstStyle>
          <a:p>
            <a:fld id="{A34DD61A-B966-4567-AD1A-C6B29495437E}" type="slidenum">
              <a:rPr lang="da-DK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3892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0975" y="1145894"/>
            <a:ext cx="8677276" cy="54652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" y="471341"/>
            <a:ext cx="8659368" cy="66357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 fiel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1157468"/>
            <a:ext cx="4572000" cy="57005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0" y="1169043"/>
            <a:ext cx="4572000" cy="56889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9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893600"/>
            <a:ext cx="9144000" cy="4579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0" y="1134318"/>
            <a:ext cx="9144000" cy="27200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3854370"/>
            <a:ext cx="9144000" cy="300363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</a:pPr>
            <a:endParaRPr kumimoji="0" lang="da-D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7000" y="168275"/>
            <a:ext cx="8856663" cy="6477000"/>
          </a:xfrm>
          <a:prstGeom prst="rect">
            <a:avLst/>
          </a:prstGeom>
          <a:noFill/>
          <a:ln w="57150" cmpd="thickThin">
            <a:solidFill>
              <a:srgbClr val="33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5"/>
          <p:cNvPicPr>
            <a:picLocks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249988"/>
            <a:ext cx="1979612" cy="608012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466162" y="112453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2262188" cy="473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OWA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S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TATE</a:t>
            </a:r>
            <a:r>
              <a:rPr lang="en-US" sz="1600" b="1" dirty="0">
                <a:solidFill>
                  <a:schemeClr val="hlink"/>
                </a:solidFill>
                <a:latin typeface="Times New Roman" pitchFamily="18" charset="0"/>
              </a:rPr>
              <a:t> U</a:t>
            </a:r>
            <a:r>
              <a:rPr lang="en-US" sz="1200" b="1" dirty="0">
                <a:solidFill>
                  <a:schemeClr val="hlink"/>
                </a:solidFill>
                <a:latin typeface="Times New Roman" pitchFamily="18" charset="0"/>
              </a:rPr>
              <a:t>NIVERSITY</a:t>
            </a:r>
            <a:endParaRPr lang="en-US" sz="1600" b="1" dirty="0">
              <a:solidFill>
                <a:schemeClr val="hlink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900" dirty="0">
                <a:solidFill>
                  <a:schemeClr val="accent2"/>
                </a:solidFill>
                <a:latin typeface="Times New Roman" pitchFamily="18" charset="0"/>
              </a:rPr>
              <a:t>OF SCIENCE AND TECHNOLOGY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7027863" y="6400800"/>
            <a:ext cx="211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Department of</a:t>
            </a:r>
          </a:p>
          <a:p>
            <a:pPr algn="r" eaLnBrk="0" hangingPunct="0"/>
            <a:r>
              <a:rPr lang="en-US" sz="1200" b="1">
                <a:solidFill>
                  <a:schemeClr val="folHlink"/>
                </a:solidFill>
                <a:latin typeface="Helvetica" pitchFamily="34" charset="0"/>
              </a:rPr>
              <a:t>Mechanical Engineering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1438" y="6623050"/>
            <a:ext cx="1528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/>
              <a:t>ME 511 S’14, Kelkar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9756" y="1145894"/>
            <a:ext cx="8032831" cy="5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69303" y="471341"/>
            <a:ext cx="801171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2" r:id="rId3"/>
    <p:sldLayoutId id="2147483682" r:id="rId4"/>
    <p:sldLayoutId id="2147483683" r:id="rId5"/>
    <p:sldLayoutId id="214748369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60000" indent="-360000" algn="l" rtl="0" eaLnBrk="1" fontAlgn="base" hangingPunct="1">
        <a:spcBef>
          <a:spcPts val="768"/>
        </a:spcBef>
        <a:spcAft>
          <a:spcPts val="1200"/>
        </a:spcAft>
        <a:buClr>
          <a:srgbClr val="808080"/>
        </a:buClr>
        <a:buFont typeface="Wingdings" pitchFamily="2" charset="2"/>
        <a:buChar char="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0795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438275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1800000" indent="-360000" algn="l" rtl="0" eaLnBrk="1" fontAlgn="base" hangingPunct="1">
        <a:spcBef>
          <a:spcPct val="40000"/>
        </a:spcBef>
        <a:spcAft>
          <a:spcPts val="1200"/>
        </a:spcAft>
        <a:buClr>
          <a:srgbClr val="80808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2447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7019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1591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616325" indent="-347663" algn="l" rtl="0" eaLnBrk="1" fontAlgn="base" hangingPunct="1">
        <a:spcBef>
          <a:spcPct val="40000"/>
        </a:spcBef>
        <a:spcAft>
          <a:spcPct val="0"/>
        </a:spcAft>
        <a:buClr>
          <a:srgbClr val="808080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 smtClean="0"/>
                  <a:t> is the transition matrix of the Hamiltonian system.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9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Form Hamiltonian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8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5−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S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5−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equation is a nonlinear differential equation with terminal conditions.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It has to be solved backward in time!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ℋ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r>
                        <a:rPr lang="en-US" b="0" i="1" dirty="0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 t="-1784" r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Alternative Way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Riccati</a:t>
                </a:r>
                <a:r>
                  <a:rPr lang="en-US" dirty="0" smtClean="0"/>
                  <a:t> Equation</a:t>
                </a:r>
                <a:endParaRPr lang="en-US" dirty="0"/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22936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𝑄𝑥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[</m:t>
                      </m:r>
                      <m:r>
                        <a:rPr lang="en-US" sz="2000" b="0" i="1" smtClean="0">
                          <a:latin typeface="Cambria Math"/>
                        </a:rPr>
                        <m:t>𝐴𝑥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Now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borderBox>
                        <m:borderBox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orderBox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en-US" sz="20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rderBox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borderBox>
                  </m:oMath>
                </a14:m>
                <a:r>
                  <a:rPr lang="en-US" sz="2000" dirty="0" smtClean="0"/>
                  <a:t> boundary condition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Riccati</a:t>
            </a:r>
            <a:r>
              <a:rPr lang="en-US" dirty="0" smtClean="0"/>
              <a:t>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Riccati solution is symmetric.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Riccati</a:t>
                </a:r>
                <a:r>
                  <a:rPr lang="en-US" dirty="0" smtClean="0"/>
                  <a:t> solution </a:t>
                </a:r>
                <a:r>
                  <a:rPr lang="en-US" dirty="0" err="1" smtClean="0"/>
                  <a:t>alos</a:t>
                </a:r>
                <a:r>
                  <a:rPr lang="en-US" dirty="0" smtClean="0"/>
                  <a:t> gives optimal cost</a:t>
                </a: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80975" y="1152928"/>
                <a:ext cx="8677276" cy="5465218"/>
              </a:xfrm>
              <a:blipFill rotWithShape="1">
                <a:blip r:embed="rId2"/>
                <a:stretch>
                  <a:fillRect l="-2178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Riccati</a:t>
            </a:r>
            <a:r>
              <a:rPr lang="en-US" dirty="0" smtClean="0"/>
              <a:t> Equation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𝑆𝑥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𝑄𝑥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𝐵𝑢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Recall necessary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1">
                <a:blip r:embed="rId2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an Optimal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4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me511_S14__Lect.Notes_Set1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8080"/>
        </a:solidFill>
        <a:ln w="6350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8080"/>
          </a:buClr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0000"/>
        </a:accent1>
        <a:accent2>
          <a:srgbClr val="0049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41A1"/>
        </a:accent6>
        <a:hlink>
          <a:srgbClr val="04933C"/>
        </a:hlink>
        <a:folHlink>
          <a:srgbClr val="FF91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foss corporate template 2">
        <a:dk1>
          <a:srgbClr val="000000"/>
        </a:dk1>
        <a:lt1>
          <a:srgbClr val="FFFFFF"/>
        </a:lt1>
        <a:dk2>
          <a:srgbClr val="0049B2"/>
        </a:dk2>
        <a:lt2>
          <a:srgbClr val="7E7E7E"/>
        </a:lt2>
        <a:accent1>
          <a:srgbClr val="04933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8AF"/>
        </a:accent5>
        <a:accent6>
          <a:srgbClr val="E70000"/>
        </a:accent6>
        <a:hlink>
          <a:srgbClr val="FF9123"/>
        </a:hlink>
        <a:folHlink>
          <a:srgbClr val="FFF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Better Layout.potx" id="{C6D3D107-2D19-406A-B4DE-DC53AD81D2C6}" vid="{A8C32F2A-968F-4119-8FF3-1773AC1DB1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me511_S14__Lect.Notes_Set11</Template>
  <TotalTime>387</TotalTime>
  <Words>917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me511_S14__Lect.Notes_Set11</vt:lpstr>
      <vt:lpstr>Optimal Control</vt:lpstr>
      <vt:lpstr>Example</vt:lpstr>
      <vt:lpstr>Example</vt:lpstr>
      <vt:lpstr>Example</vt:lpstr>
      <vt:lpstr>Example</vt:lpstr>
      <vt:lpstr>Alternative Way to Find P(t) Riccati Equation</vt:lpstr>
      <vt:lpstr>Riccati Solution</vt:lpstr>
      <vt:lpstr>Riccati Equation Properties</vt:lpstr>
      <vt:lpstr>Solving for an Optimal Cost</vt:lpstr>
      <vt:lpstr>Optimal Cost</vt:lpstr>
      <vt:lpstr>Optimal Cost</vt:lpstr>
    </vt:vector>
  </TitlesOfParts>
  <Company>Sauer-Danfoss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Optimization</dc:title>
  <dc:creator>Jason Nicholson</dc:creator>
  <cp:lastModifiedBy>Jason Nicholson</cp:lastModifiedBy>
  <cp:revision>63</cp:revision>
  <dcterms:created xsi:type="dcterms:W3CDTF">2014-04-10T17:00:47Z</dcterms:created>
  <dcterms:modified xsi:type="dcterms:W3CDTF">2014-04-14T02:04:54Z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-18939463</vt:i4>
  </property>
  <property fmtid="{D5CDD505-2E9C-101B-9397-08002B2CF9AE}" pid="3" name="_NewReviewCycle">
    <vt:lpwstr/>
  </property>
  <property fmtid="{D5CDD505-2E9C-101B-9397-08002B2CF9AE}" pid="4" name="_EmailSubject">
    <vt:lpwstr>Ny ppt template</vt:lpwstr>
  </property>
  <property fmtid="{D5CDD505-2E9C-101B-9397-08002B2CF9AE}" pid="5" name="_AuthorEmail">
    <vt:lpwstr>HSchou@danfoss.com</vt:lpwstr>
  </property>
  <property fmtid="{D5CDD505-2E9C-101B-9397-08002B2CF9AE}" pid="6" name="_AuthorEmailDisplayName">
    <vt:lpwstr>Hanne Schou</vt:lpwstr>
  </property>
  <property fmtid="{D5CDD505-2E9C-101B-9397-08002B2CF9AE}" pid="7" name="_PreviousAdHocReviewCycleID">
    <vt:i4>1286069556</vt:i4>
  </property>
</Properties>
</file>