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0"/>
  </p:notesMasterIdLst>
  <p:sldIdLst>
    <p:sldId id="272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</p:sldIdLst>
  <p:sldSz cx="9144000" cy="6858000" type="screen4x3"/>
  <p:notesSz cx="6858000" cy="9144000"/>
  <p:custDataLst>
    <p:tags r:id="rId21"/>
  </p:custDataLst>
  <p:defaultTextStyle>
    <a:defPPr>
      <a:defRPr lang="da-DK"/>
    </a:defPPr>
    <a:lvl1pPr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598"/>
    <a:srgbClr val="6DA7A0"/>
    <a:srgbClr val="0049B2"/>
    <a:srgbClr val="CC7525"/>
    <a:srgbClr val="FF9123"/>
    <a:srgbClr val="7E7E7E"/>
    <a:srgbClr val="04933C"/>
    <a:srgbClr val="91826D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718" autoAdjust="0"/>
  </p:normalViewPr>
  <p:slideViewPr>
    <p:cSldViewPr snapToGrid="0">
      <p:cViewPr varScale="1">
        <p:scale>
          <a:sx n="96" d="100"/>
          <a:sy n="96" d="100"/>
        </p:scale>
        <p:origin x="-108" y="-2460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/>
            </a:lvl1pPr>
          </a:lstStyle>
          <a:p>
            <a:fld id="{A34DD61A-B966-4567-AD1A-C6B29495437E}" type="slidenum">
              <a:rPr lang="da-DK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3892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80975" y="1145894"/>
            <a:ext cx="8677276" cy="54652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320" y="471341"/>
            <a:ext cx="8659368" cy="6635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 fiel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1157468"/>
            <a:ext cx="4572000" cy="57005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0" y="1169043"/>
            <a:ext cx="4572000" cy="568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69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893600"/>
            <a:ext cx="9144000" cy="4579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1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0" y="1134318"/>
            <a:ext cx="9144000" cy="2720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3854370"/>
            <a:ext cx="9144000" cy="300363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Tx/>
              <a:buFontTx/>
              <a:buNone/>
              <a:tabLst/>
            </a:pPr>
            <a:endParaRPr kumimoji="0" lang="da-D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27000" y="168275"/>
            <a:ext cx="8856663" cy="6477000"/>
          </a:xfrm>
          <a:prstGeom prst="rect">
            <a:avLst/>
          </a:prstGeom>
          <a:noFill/>
          <a:ln w="57150" cmpd="thickThin">
            <a:solidFill>
              <a:srgbClr val="33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15"/>
          <p:cNvPicPr>
            <a:picLocks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249988"/>
            <a:ext cx="1979612" cy="608012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8"/>
          <p:cNvSpPr>
            <a:spLocks noChangeArrowheads="1"/>
          </p:cNvSpPr>
          <p:nvPr/>
        </p:nvSpPr>
        <p:spPr bwMode="gray">
          <a:xfrm>
            <a:off x="466162" y="112453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0" y="0"/>
            <a:ext cx="2262188" cy="473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sz="1200" b="1" dirty="0">
                <a:solidFill>
                  <a:schemeClr val="hlink"/>
                </a:solidFill>
                <a:latin typeface="Times New Roman" pitchFamily="18" charset="0"/>
              </a:rPr>
              <a:t>OWA</a:t>
            </a:r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 S</a:t>
            </a:r>
            <a:r>
              <a:rPr lang="en-US" sz="1200" b="1" dirty="0">
                <a:solidFill>
                  <a:schemeClr val="hlink"/>
                </a:solidFill>
                <a:latin typeface="Times New Roman" pitchFamily="18" charset="0"/>
              </a:rPr>
              <a:t>TATE</a:t>
            </a:r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 U</a:t>
            </a:r>
            <a:r>
              <a:rPr lang="en-US" sz="1200" b="1" dirty="0">
                <a:solidFill>
                  <a:schemeClr val="hlink"/>
                </a:solidFill>
                <a:latin typeface="Times New Roman" pitchFamily="18" charset="0"/>
              </a:rPr>
              <a:t>NIVERSITY</a:t>
            </a:r>
            <a:endParaRPr lang="en-US" sz="1600" b="1" dirty="0">
              <a:solidFill>
                <a:schemeClr val="hlink"/>
              </a:solidFill>
              <a:latin typeface="Times New Roman" pitchFamily="18" charset="0"/>
            </a:endParaRPr>
          </a:p>
          <a:p>
            <a:pPr eaLnBrk="0" hangingPunct="0"/>
            <a:r>
              <a:rPr lang="en-US" sz="900" dirty="0">
                <a:solidFill>
                  <a:schemeClr val="accent2"/>
                </a:solidFill>
                <a:latin typeface="Times New Roman" pitchFamily="18" charset="0"/>
              </a:rPr>
              <a:t>OF SCIENCE AND TECHNOLOGY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7027863" y="6400800"/>
            <a:ext cx="2116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 eaLnBrk="0" hangingPunct="0"/>
            <a:r>
              <a:rPr lang="en-US" sz="1200" b="1">
                <a:solidFill>
                  <a:schemeClr val="folHlink"/>
                </a:solidFill>
                <a:latin typeface="Helvetica" pitchFamily="34" charset="0"/>
              </a:rPr>
              <a:t>Department of</a:t>
            </a:r>
          </a:p>
          <a:p>
            <a:pPr algn="r" eaLnBrk="0" hangingPunct="0"/>
            <a:r>
              <a:rPr lang="en-US" sz="1200" b="1">
                <a:solidFill>
                  <a:schemeClr val="folHlink"/>
                </a:solidFill>
                <a:latin typeface="Helvetica" pitchFamily="34" charset="0"/>
              </a:rPr>
              <a:t>Mechanical Engineering</a:t>
            </a: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71438" y="6623050"/>
            <a:ext cx="15286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/>
              <a:t>ME 511 S’14, Kelkar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9756" y="1145894"/>
            <a:ext cx="8032831" cy="540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69303" y="471341"/>
            <a:ext cx="801171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2" r:id="rId3"/>
    <p:sldLayoutId id="2147483682" r:id="rId4"/>
    <p:sldLayoutId id="2147483683" r:id="rId5"/>
    <p:sldLayoutId id="2147483691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60000" indent="-360000" algn="l" rtl="0" eaLnBrk="1" fontAlgn="base" hangingPunct="1">
        <a:spcBef>
          <a:spcPts val="768"/>
        </a:spcBef>
        <a:spcAft>
          <a:spcPts val="1200"/>
        </a:spcAft>
        <a:buClr>
          <a:srgbClr val="808080"/>
        </a:buClr>
        <a:buFont typeface="Wingdings" pitchFamily="2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0795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3pPr>
      <a:lvl4pPr marL="1438275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18000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2447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6pPr>
      <a:lvl7pPr marL="27019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7pPr>
      <a:lvl8pPr marL="31591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8pPr>
      <a:lvl9pPr marL="36163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/>
                  <a:t>Recall: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 smtClean="0"/>
                  <a:t> is the transition matrix of the Hamiltonian system.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9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9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Since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2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Reasonable cost function to optimize: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𝑄𝑥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𝑅𝑢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u="sng" dirty="0" smtClean="0"/>
                  <a:t>Method I</a:t>
                </a:r>
              </a:p>
              <a:p>
                <a:pPr marL="0" indent="0">
                  <a:buNone/>
                </a:pPr>
                <a:r>
                  <a:rPr lang="en-US" dirty="0" smtClean="0"/>
                  <a:t>Recall 	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ℋ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Optimal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27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Remarks: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is the solution to the Riccati Equation.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⇒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 smtClean="0"/>
                  <a:t> is also a solution for the Riccati equation.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Steady state solution of the Hamiltonian system can be obtained by considering initial conditions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solving the differential equation with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Optimal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4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Only difficulty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ℋ</m:t>
                    </m:r>
                  </m:oMath>
                </a14:m>
                <a:r>
                  <a:rPr lang="en-US" dirty="0" smtClean="0"/>
                  <a:t> is not stable!!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 us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ℋ</m:t>
                    </m:r>
                  </m:oMath>
                </a14:m>
                <a:r>
                  <a:rPr lang="en-US" dirty="0" smtClean="0"/>
                  <a:t> has distinct Eigen values.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ℋ</m:t>
                    </m:r>
                  </m:oMath>
                </a14:m>
                <a:r>
                  <a:rPr lang="en-US" dirty="0" smtClean="0"/>
                  <a:t>can be diagonalized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ℋ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Λ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Λ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Using transformation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𝑊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Note: 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𝑠𝐼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𝑠𝐼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dirty="0" smtClean="0"/>
                  <a:t>, the characteristic polynomial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ℋ</m:t>
                    </m:r>
                  </m:oMath>
                </a14:m>
                <a:r>
                  <a:rPr lang="en-US" dirty="0" smtClean="0"/>
                  <a:t> is even (in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if ‘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is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eig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dirty="0" smtClean="0"/>
                  <a:t>, then ‘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’ is also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eig</m:t>
                    </m:r>
                    <m:d>
                      <m:dPr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895" r="-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Optimal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2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Λ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Λ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this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Λ</m:t>
                    </m:r>
                  </m:oMath>
                </a14:m>
                <a:r>
                  <a:rPr lang="en-US" dirty="0" smtClean="0"/>
                  <a:t> is such that it contains all Eigen values with negative real parts.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Optimal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50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steady state is stable. i.e.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as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→∞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→∞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However,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Steady State Optimal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43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will grow unbounded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𝑊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𝑊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borderBox>
                        <m:borderBox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orderBox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i="1" dirty="0">
                              <a:latin typeface="Cambria Math"/>
                            </a:rPr>
                            <m:t>=−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Optimal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37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u="sng" dirty="0" smtClean="0"/>
                  <a:t>Method II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At steady state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𝑐𝑜𝑛𝑠𝑡𝑎𝑛𝑡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borderBox>
                        <m:borderBox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𝑄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ARE</a:t>
                </a:r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7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Form Hamiltonian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8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den>
                            </m:f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den>
                            </m:f>
                          </m:e>
                        </m:mr>
                      </m:m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8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5−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5−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limLow>
                        <m:limLow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S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S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lim>
                      </m:limLow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+5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−5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8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Riccati equation is a nonlinear differential equation with terminal conditions.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It has to be solved backward in time!</a:t>
                </a:r>
              </a:p>
              <a:p>
                <a:pPr marL="0" indent="0">
                  <a:buNone/>
                </a:pPr>
                <a:r>
                  <a:rPr lang="en-US" dirty="0" smtClean="0"/>
                  <a:t>Recall: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Since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ℋ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𝐴𝑥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r>
                        <a:rPr lang="en-US" b="0" i="1" dirty="0" smtClean="0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=−</m:t>
                      </m:r>
                      <m:r>
                        <a:rPr lang="en-US" b="0" i="1" dirty="0" smtClean="0">
                          <a:latin typeface="Cambria Math"/>
                        </a:rPr>
                        <m:t>𝑄𝑥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784" r="-3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Alternative Way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(Riccati Equation)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815" t="-22936" b="-6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32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b="0" i="1" smtClean="0">
                          <a:latin typeface="Cambria Math"/>
                        </a:rPr>
                        <m:t>𝑄𝑥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𝐴𝑥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Now 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⇒</m:t>
                      </m:r>
                      <m:borderBox>
                        <m:borderBox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borderBoxPr>
                        <m:e>
                          <m:acc>
                            <m:accPr>
                              <m:chr m:val="̇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=−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lang="en-US" sz="2000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000" i="1" smtClean="0">
                            <a:latin typeface="Cambria Math"/>
                          </a:rPr>
                        </m:ctrlPr>
                      </m:borderBox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</m:e>
                    </m:borderBox>
                  </m:oMath>
                </a14:m>
                <a:r>
                  <a:rPr lang="en-US" sz="2000" dirty="0" smtClean="0"/>
                  <a:t> boundary condition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Riccati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6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80975" y="1152928"/>
                <a:ext cx="8677276" cy="54652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Riccati solution is symmetric.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Riccati solution also gives optimal cost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80975" y="1152928"/>
                <a:ext cx="8677276" cy="5465218"/>
              </a:xfrm>
              <a:blipFill rotWithShape="1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Riccati Equation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3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𝑄𝑥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𝑅𝑢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𝑄𝑥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𝑅𝑢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𝐵𝑢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Recall necessary conditions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for an Optimal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4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True"/>
</p:tagLst>
</file>

<file path=ppt/theme/theme1.xml><?xml version="1.0" encoding="utf-8"?>
<a:theme xmlns:a="http://schemas.openxmlformats.org/drawingml/2006/main" name="me511_S14__Lect.Notes_Set11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080"/>
        </a:solidFill>
        <a:ln w="6350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08080"/>
          </a:buClr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080"/>
        </a:solidFill>
        <a:ln w="6350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08080"/>
          </a:buClr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Danfoss corporate template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0000"/>
        </a:accent1>
        <a:accent2>
          <a:srgbClr val="0049B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41A1"/>
        </a:accent6>
        <a:hlink>
          <a:srgbClr val="04933C"/>
        </a:hlink>
        <a:folHlink>
          <a:srgbClr val="FF91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foss corporate template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0000"/>
        </a:accent1>
        <a:accent2>
          <a:srgbClr val="0049B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41A1"/>
        </a:accent6>
        <a:hlink>
          <a:srgbClr val="04933C"/>
        </a:hlink>
        <a:folHlink>
          <a:srgbClr val="FF91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foss corporate template 2">
        <a:dk1>
          <a:srgbClr val="000000"/>
        </a:dk1>
        <a:lt1>
          <a:srgbClr val="FFFFFF"/>
        </a:lt1>
        <a:dk2>
          <a:srgbClr val="0049B2"/>
        </a:dk2>
        <a:lt2>
          <a:srgbClr val="7E7E7E"/>
        </a:lt2>
        <a:accent1>
          <a:srgbClr val="04933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C8AF"/>
        </a:accent5>
        <a:accent6>
          <a:srgbClr val="E70000"/>
        </a:accent6>
        <a:hlink>
          <a:srgbClr val="FF9123"/>
        </a:hlink>
        <a:folHlink>
          <a:srgbClr val="FFF0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etter Layout.potx" id="{C6D3D107-2D19-406A-B4DE-DC53AD81D2C6}" vid="{A8C32F2A-968F-4119-8FF3-1773AC1DB1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me511_S14__Lect.Notes_Set11</Template>
  <TotalTime>435</TotalTime>
  <Words>1461</Words>
  <Application>Microsoft Office PowerPoint</Application>
  <PresentationFormat>On-screen Show (4:3)</PresentationFormat>
  <Paragraphs>93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me511_S14__Lect.Notes_Set11</vt:lpstr>
      <vt:lpstr>Optimal Control</vt:lpstr>
      <vt:lpstr>Example</vt:lpstr>
      <vt:lpstr>Example</vt:lpstr>
      <vt:lpstr>Example</vt:lpstr>
      <vt:lpstr>Example</vt:lpstr>
      <vt:lpstr>Alternative Way to Find P(t) (Riccati Equation)</vt:lpstr>
      <vt:lpstr>Riccati Solution</vt:lpstr>
      <vt:lpstr>Riccati Equation Properties</vt:lpstr>
      <vt:lpstr>Solving for an Optimal Cost</vt:lpstr>
      <vt:lpstr>Optimal Cost</vt:lpstr>
      <vt:lpstr>Optimal Cost</vt:lpstr>
      <vt:lpstr>Steady State Optimal Control</vt:lpstr>
      <vt:lpstr>Steady State Optimal Control</vt:lpstr>
      <vt:lpstr>Steady State Optimal Control</vt:lpstr>
      <vt:lpstr>Steady State Optimal Control</vt:lpstr>
      <vt:lpstr>Steady State Optimal Control</vt:lpstr>
      <vt:lpstr>Steady State Optimal Control</vt:lpstr>
      <vt:lpstr>Alternate Method</vt:lpstr>
    </vt:vector>
  </TitlesOfParts>
  <Company>Sauer-Danfoss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Optimization</dc:title>
  <dc:creator>Jason Nicholson</dc:creator>
  <cp:lastModifiedBy>Jason Nicholson</cp:lastModifiedBy>
  <cp:revision>74</cp:revision>
  <dcterms:created xsi:type="dcterms:W3CDTF">2014-04-10T17:00:47Z</dcterms:created>
  <dcterms:modified xsi:type="dcterms:W3CDTF">2014-04-14T22:40:48Z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-18939463</vt:i4>
  </property>
  <property fmtid="{D5CDD505-2E9C-101B-9397-08002B2CF9AE}" pid="3" name="_NewReviewCycle">
    <vt:lpwstr/>
  </property>
  <property fmtid="{D5CDD505-2E9C-101B-9397-08002B2CF9AE}" pid="4" name="_EmailSubject">
    <vt:lpwstr>Ny ppt template</vt:lpwstr>
  </property>
  <property fmtid="{D5CDD505-2E9C-101B-9397-08002B2CF9AE}" pid="5" name="_AuthorEmail">
    <vt:lpwstr>HSchou@danfoss.com</vt:lpwstr>
  </property>
  <property fmtid="{D5CDD505-2E9C-101B-9397-08002B2CF9AE}" pid="6" name="_AuthorEmailDisplayName">
    <vt:lpwstr>Hanne Schou</vt:lpwstr>
  </property>
  <property fmtid="{D5CDD505-2E9C-101B-9397-08002B2CF9AE}" pid="7" name="_PreviousAdHocReviewCycleID">
    <vt:i4>1286069556</vt:i4>
  </property>
</Properties>
</file>