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62" r:id="rId3"/>
    <p:sldId id="326" r:id="rId4"/>
    <p:sldId id="327" r:id="rId5"/>
    <p:sldId id="332" r:id="rId6"/>
    <p:sldId id="334" r:id="rId7"/>
    <p:sldId id="333" r:id="rId8"/>
    <p:sldId id="328" r:id="rId9"/>
    <p:sldId id="329" r:id="rId10"/>
    <p:sldId id="335" r:id="rId11"/>
    <p:sldId id="338" r:id="rId12"/>
    <p:sldId id="339" r:id="rId13"/>
    <p:sldId id="340" r:id="rId14"/>
    <p:sldId id="337" r:id="rId15"/>
    <p:sldId id="357" r:id="rId16"/>
    <p:sldId id="342" r:id="rId17"/>
    <p:sldId id="343" r:id="rId18"/>
    <p:sldId id="344" r:id="rId19"/>
    <p:sldId id="350" r:id="rId20"/>
    <p:sldId id="352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4"/>
    <p:restoredTop sz="94251"/>
  </p:normalViewPr>
  <p:slideViewPr>
    <p:cSldViewPr snapToGrid="0" snapToObjects="1">
      <p:cViewPr>
        <p:scale>
          <a:sx n="72" d="100"/>
          <a:sy n="72" d="100"/>
        </p:scale>
        <p:origin x="2096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34AD8-1A54-C242-85E8-48C1EE4E2B6C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A587-D05C-8941-9330-8CF7FC04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A587-D05C-8941-9330-8CF7FC04E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6FCD2-CC4B-5C45-B280-D05A70E77D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780DB2-9DA0-C44D-AA6B-EBBCF985D36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7901796" cy="2394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975" y="60204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"/>
              </a:rPr>
              <a:t>SQL tutorial: </a:t>
            </a:r>
            <a:r>
              <a:rPr lang="en-US" dirty="0">
                <a:solidFill>
                  <a:srgbClr val="FF8219"/>
                </a:solidFill>
                <a:latin typeface=""/>
              </a:rPr>
              <a:t>http://www.w3schools.com/</a:t>
            </a:r>
            <a:r>
              <a:rPr lang="en-US" dirty="0" err="1">
                <a:solidFill>
                  <a:srgbClr val="FF8219"/>
                </a:solidFill>
                <a:latin typeface=""/>
              </a:rPr>
              <a:t>sql</a:t>
            </a:r>
            <a:r>
              <a:rPr lang="en-US" dirty="0">
                <a:solidFill>
                  <a:srgbClr val="FF8219"/>
                </a:solidFill>
                <a:latin typeface=""/>
              </a:rPr>
              <a:t>/</a:t>
            </a:r>
            <a:r>
              <a:rPr lang="en-US" dirty="0" err="1">
                <a:solidFill>
                  <a:srgbClr val="FF8219"/>
                </a:solidFill>
                <a:latin typeface=""/>
              </a:rPr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0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88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Model: 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9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Conceptual/Logical  schema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dirty="0" smtClean="0"/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sid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name: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login: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chemeClr val="accent2"/>
                </a:solidFill>
              </a:rPr>
              <a:t>gpa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real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Courses</a:t>
            </a:r>
            <a:r>
              <a:rPr lang="en-US" dirty="0" smtClean="0"/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cid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chemeClr val="accent2"/>
                </a:solidFill>
              </a:rPr>
              <a:t>cname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credits: </a:t>
            </a:r>
            <a:r>
              <a:rPr lang="en-US" dirty="0" smtClean="0">
                <a:solidFill>
                  <a:schemeClr val="accent1"/>
                </a:solidFill>
              </a:rPr>
              <a:t>integer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Enrollment</a:t>
            </a:r>
            <a:r>
              <a:rPr lang="en-US" dirty="0" smtClean="0"/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sid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chemeClr val="accent2"/>
                </a:solidFill>
              </a:rPr>
              <a:t>cid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grade: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) 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Physical schema</a:t>
            </a:r>
          </a:p>
          <a:p>
            <a:pPr lvl="1"/>
            <a:r>
              <a:rPr lang="en-US" dirty="0" smtClean="0"/>
              <a:t>Store the relations as unsorted files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2000" dirty="0" smtClean="0"/>
              <a:t>External schema (“views”)</a:t>
            </a:r>
          </a:p>
          <a:p>
            <a:pPr lvl="2"/>
            <a:r>
              <a:rPr lang="en-US" sz="2000" dirty="0" smtClean="0"/>
              <a:t>View each course's enrollment</a:t>
            </a:r>
          </a:p>
          <a:p>
            <a:pPr lvl="2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CoureInfo</a:t>
            </a:r>
            <a:r>
              <a:rPr lang="en-US" sz="2000" dirty="0" smtClean="0"/>
              <a:t> (</a:t>
            </a:r>
            <a:r>
              <a:rPr lang="en-US" sz="2000" b="1" i="1" dirty="0" err="1" smtClean="0">
                <a:solidFill>
                  <a:schemeClr val="accent2"/>
                </a:solidFill>
              </a:rPr>
              <a:t>cid</a:t>
            </a:r>
            <a:r>
              <a:rPr lang="en-US" sz="2000" b="1" i="1" dirty="0" smtClean="0">
                <a:solidFill>
                  <a:schemeClr val="accent2"/>
                </a:solidFill>
              </a:rPr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string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chemeClr val="accent2"/>
                </a:solidFill>
              </a:rPr>
              <a:t>enrollment: </a:t>
            </a:r>
            <a:r>
              <a:rPr lang="en-US" sz="2000" dirty="0" smtClean="0">
                <a:solidFill>
                  <a:schemeClr val="accent1"/>
                </a:solidFill>
              </a:rPr>
              <a:t>integer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768434" y="1545496"/>
            <a:ext cx="2743199" cy="353291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Describes the data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3616035" y="4626102"/>
            <a:ext cx="3047999" cy="387928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Allow Customized data access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2590801" y="3361757"/>
            <a:ext cx="1731818" cy="322118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Storage details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9729" y="5082707"/>
            <a:ext cx="3817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 VIEW  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 AS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SELECT </a:t>
            </a:r>
            <a:r>
              <a:rPr lang="en-US" sz="1400" dirty="0" err="1" smtClean="0"/>
              <a:t>cid</a:t>
            </a:r>
            <a:r>
              <a:rPr lang="en-US" sz="1400" dirty="0" smtClean="0"/>
              <a:t>, COUNT (*) as enrollment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FROM Enrolled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GROUP BY </a:t>
            </a:r>
            <a:r>
              <a:rPr lang="en-US" sz="1400" dirty="0" err="1" smtClean="0"/>
              <a:t>cid</a:t>
            </a:r>
            <a:r>
              <a:rPr lang="en-US" sz="1400" dirty="0" smtClean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550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Concepts: Relational Model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Database : </a:t>
            </a:r>
            <a:r>
              <a:rPr lang="en-US" dirty="0" smtClean="0"/>
              <a:t>collection of relations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Relation: </a:t>
            </a:r>
            <a:r>
              <a:rPr lang="en-US" dirty="0" smtClean="0"/>
              <a:t>list of attributes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Rows: </a:t>
            </a:r>
            <a:r>
              <a:rPr lang="en-US" dirty="0" smtClean="0"/>
              <a:t>an instance in the relation with various attributes/columns</a:t>
            </a:r>
          </a:p>
          <a:p>
            <a:endParaRPr lang="en-US" dirty="0"/>
          </a:p>
          <a:p>
            <a:r>
              <a:rPr lang="en-US" dirty="0" smtClean="0"/>
              <a:t>Schema (meta data)</a:t>
            </a:r>
          </a:p>
          <a:p>
            <a:pPr lvl="1"/>
            <a:r>
              <a:rPr lang="en-US" dirty="0" smtClean="0"/>
              <a:t>Specification of how data is to be structured logically</a:t>
            </a:r>
          </a:p>
          <a:p>
            <a:pPr lvl="1"/>
            <a:r>
              <a:rPr lang="en-US" dirty="0" smtClean="0"/>
              <a:t>Contains attribute types</a:t>
            </a:r>
          </a:p>
          <a:p>
            <a:pPr lvl="1"/>
            <a:r>
              <a:rPr lang="en-US" dirty="0" smtClean="0"/>
              <a:t>Defined at set-up 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42966" y="1362636"/>
            <a:ext cx="3729318" cy="32093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70522"/>
              </p:ext>
            </p:extLst>
          </p:nvPr>
        </p:nvGraphicFramePr>
        <p:xfrm>
          <a:off x="5746377" y="2729753"/>
          <a:ext cx="2922496" cy="1031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624"/>
                <a:gridCol w="730624"/>
                <a:gridCol w="730624"/>
                <a:gridCol w="730624"/>
              </a:tblGrid>
              <a:tr h="3437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gpa</a:t>
                      </a:r>
                      <a:endParaRPr lang="en-US" sz="1400" dirty="0"/>
                    </a:p>
                  </a:txBody>
                  <a:tcPr/>
                </a:tc>
              </a:tr>
              <a:tr h="3437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marys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3.7</a:t>
                      </a:r>
                      <a:endParaRPr lang="en-US" sz="1400" dirty="0"/>
                    </a:p>
                  </a:txBody>
                  <a:tcPr/>
                </a:tc>
              </a:tr>
              <a:tr h="3437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46377" y="22842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was proposed in 1970s by D. Chamberlin and R. Boyce </a:t>
            </a:r>
          </a:p>
          <a:p>
            <a:endParaRPr lang="en-US" dirty="0" smtClean="0"/>
          </a:p>
          <a:p>
            <a:r>
              <a:rPr lang="en-US" dirty="0" smtClean="0"/>
              <a:t>Data definition language (DDL)</a:t>
            </a:r>
          </a:p>
          <a:p>
            <a:pPr lvl="1"/>
            <a:r>
              <a:rPr lang="en-US" dirty="0" smtClean="0"/>
              <a:t>Define the schema (create, change, delete relations)</a:t>
            </a:r>
          </a:p>
          <a:p>
            <a:pPr lvl="1"/>
            <a:r>
              <a:rPr lang="en-US" dirty="0" smtClean="0"/>
              <a:t>Specify constrains, user permissions</a:t>
            </a:r>
          </a:p>
          <a:p>
            <a:pPr lvl="1"/>
            <a:r>
              <a:rPr lang="en-US" dirty="0" smtClean="0"/>
              <a:t>Ex. CREATE TABLE Students (</a:t>
            </a:r>
            <a:r>
              <a:rPr lang="en-US" dirty="0" err="1" smtClean="0"/>
              <a:t>sid</a:t>
            </a:r>
            <a:r>
              <a:rPr lang="en-US" dirty="0" smtClean="0"/>
              <a:t> string, name string, </a:t>
            </a:r>
            <a:r>
              <a:rPr lang="is-IS" dirty="0" smtClean="0"/>
              <a:t>…. );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 modification language (DML)</a:t>
            </a:r>
          </a:p>
          <a:p>
            <a:pPr lvl="1"/>
            <a:r>
              <a:rPr lang="en-US" dirty="0" smtClean="0"/>
              <a:t>Find data that matches criteria</a:t>
            </a:r>
          </a:p>
          <a:p>
            <a:pPr lvl="1"/>
            <a:r>
              <a:rPr lang="en-US" dirty="0" smtClean="0"/>
              <a:t>Add, remove, update data</a:t>
            </a:r>
          </a:p>
          <a:p>
            <a:pPr lvl="1"/>
            <a:r>
              <a:rPr lang="en-US" dirty="0" smtClean="0"/>
              <a:t>The DBMS is responsible for efficient evaluation</a:t>
            </a:r>
          </a:p>
          <a:p>
            <a:pPr lvl="1"/>
            <a:r>
              <a:rPr lang="en-US" dirty="0" smtClean="0"/>
              <a:t>Ex. SELECT * FROM Students were name = “Mary”;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8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Atomicity – </a:t>
            </a:r>
            <a:r>
              <a:rPr lang="en-US" dirty="0" smtClean="0"/>
              <a:t>system should ensure that updates of a partially executed transaction are not reflected in the database.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Consistency – </a:t>
            </a:r>
            <a:r>
              <a:rPr lang="en-US" dirty="0" smtClean="0"/>
              <a:t>system should ensure </a:t>
            </a:r>
            <a:r>
              <a:rPr lang="en-US" dirty="0"/>
              <a:t>that any changes to values in an instance are consistent with changes to other values in the same </a:t>
            </a:r>
            <a:r>
              <a:rPr lang="en-US" dirty="0" smtClean="0"/>
              <a:t>instance.  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Durability – </a:t>
            </a:r>
            <a:r>
              <a:rPr lang="en-US" dirty="0" smtClean="0"/>
              <a:t>system should ensure </a:t>
            </a:r>
            <a:r>
              <a:rPr lang="en-US" dirty="0"/>
              <a:t>updates of committed transactions is critical.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Isolation – </a:t>
            </a:r>
            <a:r>
              <a:rPr lang="en-US" dirty="0" smtClean="0"/>
              <a:t>system should ensure that transactions that occur in parallel will have same effect if they were run sequentially.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145"/>
            <a:ext cx="8229600" cy="990600"/>
          </a:xfrm>
        </p:spPr>
        <p:txBody>
          <a:bodyPr/>
          <a:lstStyle/>
          <a:p>
            <a:r>
              <a:rPr lang="en-US" dirty="0"/>
              <a:t>ACID </a:t>
            </a:r>
            <a:r>
              <a:rPr lang="en-US" dirty="0" smtClean="0"/>
              <a:t>(Cont.) - System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Banking example </a:t>
            </a:r>
            <a:r>
              <a:rPr lang="is-IS" dirty="0" smtClean="0"/>
              <a:t>… balance transfer</a:t>
            </a:r>
          </a:p>
          <a:p>
            <a:pPr lvl="1"/>
            <a:r>
              <a:rPr lang="en-US" dirty="0" smtClean="0"/>
              <a:t>D</a:t>
            </a:r>
            <a:r>
              <a:rPr lang="is-IS" dirty="0" smtClean="0"/>
              <a:t>ecrement account X by $100</a:t>
            </a:r>
          </a:p>
          <a:p>
            <a:pPr lvl="1"/>
            <a:r>
              <a:rPr lang="is-IS" dirty="0" smtClean="0"/>
              <a:t>Increment account Y by $100</a:t>
            </a:r>
          </a:p>
          <a:p>
            <a:pPr lvl="1"/>
            <a:endParaRPr lang="is-IS" dirty="0"/>
          </a:p>
          <a:p>
            <a:r>
              <a:rPr lang="is-IS" dirty="0" smtClean="0"/>
              <a:t>What if power goes out after first instruction?</a:t>
            </a:r>
          </a:p>
          <a:p>
            <a:endParaRPr lang="is-IS" dirty="0"/>
          </a:p>
          <a:p>
            <a:pPr lvl="1"/>
            <a:r>
              <a:rPr lang="is-IS" dirty="0" smtClean="0"/>
              <a:t>If first instruction is executed but not the second, then operations are not atomic.</a:t>
            </a:r>
          </a:p>
          <a:p>
            <a:pPr lvl="1"/>
            <a:endParaRPr lang="is-IS" dirty="0" smtClean="0"/>
          </a:p>
          <a:p>
            <a:pPr lvl="1"/>
            <a:r>
              <a:rPr lang="is-IS" dirty="0" smtClean="0"/>
              <a:t>DBMS must keep a log of updates, and upon system failure the DBMS will replay the log checking the status of the records to recover database to a consistent state. </a:t>
            </a: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264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(Cont.) - Parallel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1 – Deposit to account X</a:t>
            </a:r>
          </a:p>
          <a:p>
            <a:r>
              <a:rPr lang="en-US" dirty="0" smtClean="0"/>
              <a:t>Transaction 2 – Add interest to account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0" y="3261836"/>
            <a:ext cx="31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Transaction 1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61" y="3890682"/>
            <a:ext cx="254513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Lookup balance of account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3348" y="3261836"/>
            <a:ext cx="31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Transaction 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4326" y="4607862"/>
            <a:ext cx="2464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Lookup balance of account 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4326" y="6073583"/>
            <a:ext cx="228089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3% to balance of account 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0" y="5360897"/>
            <a:ext cx="254513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Deposit 2 times  the balance of account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8682" y="2689908"/>
            <a:ext cx="213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of lost update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There are many other scenarios that cause issues when we don’t consider the order of transactions running in parallel.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Enrolled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0584" y="1992492"/>
            <a:ext cx="2978727" cy="21889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Students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name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login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SSN CHAR(12),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gpa</a:t>
            </a:r>
            <a:r>
              <a:rPr lang="en-US" sz="1600" dirty="0" smtClean="0">
                <a:solidFill>
                  <a:schemeClr val="tx1"/>
                </a:solidFill>
              </a:rPr>
              <a:t> FLOAT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763" y="1992492"/>
            <a:ext cx="2978727" cy="21889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Enrolled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cid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grade FLOAT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584" y="4547296"/>
            <a:ext cx="744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 a single tuple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 tuples that satisfy condition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719" y="4855072"/>
            <a:ext cx="664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INSERT INTO Students (</a:t>
            </a:r>
            <a:r>
              <a:rPr lang="en-US" sz="1600" dirty="0" err="1" smtClean="0"/>
              <a:t>sid</a:t>
            </a:r>
            <a:r>
              <a:rPr lang="en-US" sz="1600" dirty="0" smtClean="0"/>
              <a:t>, name, login, SSN, </a:t>
            </a:r>
            <a:r>
              <a:rPr lang="en-US" sz="1600" dirty="0" err="1" smtClean="0"/>
              <a:t>gpa</a:t>
            </a:r>
            <a:r>
              <a:rPr lang="en-US" sz="1600" dirty="0" smtClean="0"/>
              <a:t>) VALUES (21, “Mary”, “</a:t>
            </a:r>
            <a:r>
              <a:rPr lang="en-US" sz="1600" dirty="0" err="1" smtClean="0"/>
              <a:t>marys</a:t>
            </a:r>
            <a:r>
              <a:rPr lang="en-US" sz="1600" dirty="0" smtClean="0"/>
              <a:t>”, “000-00-0000”, 3.4);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04719" y="5823825"/>
            <a:ext cx="664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DELETE FROM Students S</a:t>
            </a:r>
          </a:p>
          <a:p>
            <a:r>
              <a:rPr lang="en-US" sz="1600" dirty="0" smtClean="0"/>
              <a:t>WHERE </a:t>
            </a:r>
            <a:r>
              <a:rPr lang="en-US" sz="1600" dirty="0" err="1" smtClean="0"/>
              <a:t>S.name</a:t>
            </a:r>
            <a:r>
              <a:rPr lang="en-US" sz="1600" dirty="0" smtClean="0"/>
              <a:t> = “Mary”;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214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28415"/>
              </p:ext>
            </p:extLst>
          </p:nvPr>
        </p:nvGraphicFramePr>
        <p:xfrm>
          <a:off x="193962" y="2096830"/>
          <a:ext cx="3892263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7928"/>
                <a:gridCol w="718285"/>
                <a:gridCol w="666750"/>
                <a:gridCol w="1066800"/>
                <a:gridCol w="95250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GPA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maryS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000-000-000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johnT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000-000-000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erinK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000-000-000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41834"/>
              </p:ext>
            </p:extLst>
          </p:nvPr>
        </p:nvGraphicFramePr>
        <p:xfrm>
          <a:off x="4794537" y="2096830"/>
          <a:ext cx="2158713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7928"/>
                <a:gridCol w="718285"/>
                <a:gridCol w="95250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Grade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3962" y="1666875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89762" y="1666875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Enrollment</a:t>
            </a:r>
            <a:endParaRPr lang="en-US" sz="20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01770" y="3405618"/>
            <a:ext cx="238125" cy="453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5" y="379749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Primary Key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845195" y="3405618"/>
            <a:ext cx="238125" cy="453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0680" y="379749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Foreign  Key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1" y="4419600"/>
            <a:ext cx="834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Primary Key is a field that uniquely identifies a tuple (a super key is a set of fields)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Foreign Key is a key in one relation refers to a primary key of another relation.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2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Enrolled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0584" y="1992492"/>
            <a:ext cx="2978727" cy="28652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Students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name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login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SSN CHAR(12),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gpa</a:t>
            </a:r>
            <a:r>
              <a:rPr lang="en-US" sz="1600" dirty="0" smtClean="0">
                <a:solidFill>
                  <a:schemeClr val="tx1"/>
                </a:solidFill>
              </a:rPr>
              <a:t> FLOAT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PRIMARY KEY(</a:t>
            </a:r>
            <a:r>
              <a:rPr lang="en-US" sz="1600" dirty="0" err="1" smtClean="0">
                <a:solidFill>
                  <a:schemeClr val="accent2"/>
                </a:solidFill>
              </a:rPr>
              <a:t>sid</a:t>
            </a:r>
            <a:r>
              <a:rPr lang="en-US" sz="1600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US" sz="1600" dirty="0" smtClean="0">
                <a:solidFill>
                  <a:schemeClr val="accent2"/>
                </a:solidFill>
              </a:rPr>
              <a:t>	UNIQUE (SSN)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763" y="1992492"/>
            <a:ext cx="2978727" cy="28652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Enrolled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cid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grade FLOAT,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PRIMARY KEY (</a:t>
            </a:r>
            <a:r>
              <a:rPr lang="en-US" sz="1600" dirty="0" err="1" smtClean="0">
                <a:solidFill>
                  <a:schemeClr val="accent2"/>
                </a:solidFill>
              </a:rPr>
              <a:t>sid,cid</a:t>
            </a:r>
            <a:r>
              <a:rPr lang="en-US" sz="1600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FOREIGN KEY (</a:t>
            </a:r>
            <a:r>
              <a:rPr lang="en-US" sz="1600" dirty="0" err="1" smtClean="0">
                <a:solidFill>
                  <a:schemeClr val="accent2"/>
                </a:solidFill>
              </a:rPr>
              <a:t>sid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3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is probably the most popular DBMS for web servers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Fast 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databases?</a:t>
            </a:r>
          </a:p>
          <a:p>
            <a:endParaRPr lang="en-US" dirty="0" smtClean="0"/>
          </a:p>
          <a:p>
            <a:r>
              <a:rPr lang="en-US" dirty="0" smtClean="0"/>
              <a:t>What is a database anyway?</a:t>
            </a:r>
          </a:p>
          <a:p>
            <a:pPr lvl="1"/>
            <a:r>
              <a:rPr lang="en-US" dirty="0" smtClean="0"/>
              <a:t>History of databases </a:t>
            </a:r>
          </a:p>
          <a:p>
            <a:pPr lvl="1"/>
            <a:endParaRPr lang="en-US" dirty="0"/>
          </a:p>
          <a:p>
            <a:r>
              <a:rPr lang="en-US" dirty="0" smtClean="0"/>
              <a:t>Important DMBS features</a:t>
            </a:r>
          </a:p>
          <a:p>
            <a:endParaRPr lang="en-US" dirty="0"/>
          </a:p>
          <a:p>
            <a:r>
              <a:rPr lang="en-US" dirty="0" smtClean="0"/>
              <a:t>Structured Query Language (SQL)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3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– Via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that XAMPP / MAMP is installed, the web server is running, and MySQL server has started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You will be able to access the MySQL executable from the MySQL installation directory: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/Applications/XAMPP/bin</a:t>
            </a:r>
          </a:p>
          <a:p>
            <a:r>
              <a:rPr lang="en-US" dirty="0" smtClean="0"/>
              <a:t>By default, the initial MySQL user is root and it will have a password of root too. So, to start a </a:t>
            </a:r>
            <a:r>
              <a:rPr lang="en-US" dirty="0" err="1" smtClean="0"/>
              <a:t>mySQL</a:t>
            </a:r>
            <a:r>
              <a:rPr lang="en-US" dirty="0" smtClean="0"/>
              <a:t> client, the following on a Terminal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/Applications/XAMPP/bin/</a:t>
            </a:r>
            <a:r>
              <a:rPr lang="en-US" dirty="0" err="1" smtClean="0">
                <a:solidFill>
                  <a:schemeClr val="accent2"/>
                </a:solidFill>
              </a:rPr>
              <a:t>mysql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--host=localhost -</a:t>
            </a:r>
            <a:r>
              <a:rPr lang="en-US" dirty="0" err="1">
                <a:solidFill>
                  <a:schemeClr val="accent1"/>
                </a:solidFill>
              </a:rPr>
              <a:t>uroot</a:t>
            </a:r>
            <a:r>
              <a:rPr lang="en-US" dirty="0">
                <a:solidFill>
                  <a:schemeClr val="accent1"/>
                </a:solidFill>
              </a:rPr>
              <a:t> –</a:t>
            </a:r>
            <a:r>
              <a:rPr lang="en-US" dirty="0" err="1">
                <a:solidFill>
                  <a:schemeClr val="accent1"/>
                </a:solidFill>
              </a:rPr>
              <a:t>proot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You have just logged into MySQL as user root</a:t>
            </a:r>
          </a:p>
          <a:p>
            <a:r>
              <a:rPr lang="en-US" dirty="0" smtClean="0"/>
              <a:t>Now you are ready to type in </a:t>
            </a:r>
            <a:r>
              <a:rPr lang="en-US" dirty="0" err="1" smtClean="0"/>
              <a:t>sql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2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0656" y="2537871"/>
            <a:ext cx="585288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SELECT 	</a:t>
            </a:r>
            <a:r>
              <a:rPr lang="en-US" sz="2700" dirty="0"/>
              <a:t>[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2700" dirty="0"/>
              <a:t>] target-list</a:t>
            </a:r>
            <a:endParaRPr lang="en-US" sz="27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FROM   		</a:t>
            </a:r>
            <a:r>
              <a:rPr lang="en-US" sz="2700" dirty="0"/>
              <a:t>relation-list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700" dirty="0"/>
              <a:t> 	qualification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ORDER BY 	</a:t>
            </a:r>
            <a:r>
              <a:rPr lang="en-US" sz="2700" dirty="0"/>
              <a:t>fields(s)  [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ASC</a:t>
            </a:r>
            <a:r>
              <a:rPr lang="en-US" sz="2700" dirty="0"/>
              <a:t>|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sz="2700" dirty="0"/>
              <a:t>]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LIMIT</a:t>
            </a:r>
            <a:r>
              <a:rPr lang="en-US" sz="2700" dirty="0"/>
              <a:t> 		</a:t>
            </a:r>
            <a:r>
              <a:rPr lang="en-US" sz="2700" dirty="0" err="1"/>
              <a:t>num_rows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1647106" y="3054064"/>
            <a:ext cx="1386918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Set of relations </a:t>
            </a:r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877665" y="2634881"/>
            <a:ext cx="2156360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Selecting fields of interest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06382" y="3414046"/>
            <a:ext cx="262764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Discard tuples that fail condition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1243150" y="3874214"/>
            <a:ext cx="179087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/>
              <a:t>Order tuples in result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04405" y="4275180"/>
            <a:ext cx="2829621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Limit number of tuples in the result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6583986" y="1919197"/>
            <a:ext cx="207941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Remove duplicate tuples</a:t>
            </a:r>
            <a:endParaRPr lang="en-US" sz="135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13980" y="2197868"/>
            <a:ext cx="375067" cy="28086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79332" y="2861384"/>
            <a:ext cx="184731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84514" y="3201014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14" y="2773381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84514" y="3569413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84514" y="4012714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84514" y="4413680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7120" y="5215369"/>
            <a:ext cx="57271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actually happens when you write a SQL query?? Well, the query is optimized before execution</a:t>
            </a:r>
            <a:r>
              <a:rPr lang="is-IS" sz="1350" dirty="0"/>
              <a:t>… but we still should try to write efficient queries.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950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128"/>
            <a:ext cx="8229600" cy="74295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075" y="3264385"/>
            <a:ext cx="1091045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Sailors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6733729" y="3247825"/>
            <a:ext cx="1091045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Reserves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152915" y="4500612"/>
            <a:ext cx="1091045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Boats</a:t>
            </a:r>
            <a:endParaRPr lang="en-US" sz="1350" dirty="0"/>
          </a:p>
        </p:txBody>
      </p:sp>
      <p:sp>
        <p:nvSpPr>
          <p:cNvPr id="7" name="Oval 6"/>
          <p:cNvSpPr/>
          <p:nvPr/>
        </p:nvSpPr>
        <p:spPr>
          <a:xfrm>
            <a:off x="548849" y="179702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sname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553" y="179702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rating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406" y="2550447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sid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25445" y="2583404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age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9" idx="4"/>
            <a:endCxn id="4" idx="0"/>
          </p:cNvCxnSpPr>
          <p:nvPr/>
        </p:nvCxnSpPr>
        <p:spPr>
          <a:xfrm>
            <a:off x="583762" y="2905516"/>
            <a:ext cx="973836" cy="35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4" idx="0"/>
          </p:cNvCxnSpPr>
          <p:nvPr/>
        </p:nvCxnSpPr>
        <p:spPr>
          <a:xfrm>
            <a:off x="1111205" y="2152094"/>
            <a:ext cx="446393" cy="111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4" idx="0"/>
          </p:cNvCxnSpPr>
          <p:nvPr/>
        </p:nvCxnSpPr>
        <p:spPr>
          <a:xfrm flipH="1">
            <a:off x="1557598" y="2152094"/>
            <a:ext cx="840311" cy="111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4" idx="0"/>
          </p:cNvCxnSpPr>
          <p:nvPr/>
        </p:nvCxnSpPr>
        <p:spPr>
          <a:xfrm flipH="1">
            <a:off x="1557598" y="2760939"/>
            <a:ext cx="867847" cy="50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86949" y="536943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color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16895" y="172342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bid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68831" y="2387738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day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57598" y="5360490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bid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85581" y="536943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bname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92183" y="2421371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sid</a:t>
            </a:r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6" idx="2"/>
            <a:endCxn id="31" idx="0"/>
          </p:cNvCxnSpPr>
          <p:nvPr/>
        </p:nvCxnSpPr>
        <p:spPr>
          <a:xfrm flipH="1">
            <a:off x="2119954" y="4800694"/>
            <a:ext cx="1578484" cy="55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2"/>
            <a:endCxn id="32" idx="0"/>
          </p:cNvCxnSpPr>
          <p:nvPr/>
        </p:nvCxnSpPr>
        <p:spPr>
          <a:xfrm flipH="1">
            <a:off x="3647937" y="4800694"/>
            <a:ext cx="50501" cy="56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28" idx="0"/>
          </p:cNvCxnSpPr>
          <p:nvPr/>
        </p:nvCxnSpPr>
        <p:spPr>
          <a:xfrm>
            <a:off x="3698438" y="4800694"/>
            <a:ext cx="1750867" cy="56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3550156" y="3030086"/>
            <a:ext cx="1615466" cy="76385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reserves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33" idx="4"/>
            <a:endCxn id="5" idx="0"/>
          </p:cNvCxnSpPr>
          <p:nvPr/>
        </p:nvCxnSpPr>
        <p:spPr>
          <a:xfrm>
            <a:off x="6154539" y="2776440"/>
            <a:ext cx="1124713" cy="47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9" idx="4"/>
            <a:endCxn id="5" idx="0"/>
          </p:cNvCxnSpPr>
          <p:nvPr/>
        </p:nvCxnSpPr>
        <p:spPr>
          <a:xfrm>
            <a:off x="7279251" y="2078494"/>
            <a:ext cx="1" cy="116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4"/>
            <a:endCxn id="5" idx="0"/>
          </p:cNvCxnSpPr>
          <p:nvPr/>
        </p:nvCxnSpPr>
        <p:spPr>
          <a:xfrm flipH="1">
            <a:off x="7279252" y="2742807"/>
            <a:ext cx="1151935" cy="50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3"/>
            <a:endCxn id="51" idx="1"/>
          </p:cNvCxnSpPr>
          <p:nvPr/>
        </p:nvCxnSpPr>
        <p:spPr>
          <a:xfrm flipV="1">
            <a:off x="2103120" y="3412012"/>
            <a:ext cx="144703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3"/>
            <a:endCxn id="5" idx="1"/>
          </p:cNvCxnSpPr>
          <p:nvPr/>
        </p:nvCxnSpPr>
        <p:spPr>
          <a:xfrm flipV="1">
            <a:off x="5165622" y="3397866"/>
            <a:ext cx="1568107" cy="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6473591" y="4258907"/>
            <a:ext cx="1615466" cy="76385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Is reserved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6" idx="3"/>
            <a:endCxn id="82" idx="1"/>
          </p:cNvCxnSpPr>
          <p:nvPr/>
        </p:nvCxnSpPr>
        <p:spPr>
          <a:xfrm flipV="1">
            <a:off x="4243960" y="4640833"/>
            <a:ext cx="2229631" cy="98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2" idx="0"/>
            <a:endCxn id="5" idx="2"/>
          </p:cNvCxnSpPr>
          <p:nvPr/>
        </p:nvCxnSpPr>
        <p:spPr>
          <a:xfrm rot="16200000" flipV="1">
            <a:off x="6924788" y="3902371"/>
            <a:ext cx="711000" cy="2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Query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1678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SELECT 	</a:t>
            </a:r>
            <a:r>
              <a:rPr lang="en-US" sz="2700" dirty="0" err="1"/>
              <a:t>sname</a:t>
            </a:r>
            <a:endParaRPr lang="en-US" sz="27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FROM   		</a:t>
            </a:r>
            <a:r>
              <a:rPr lang="en-US" sz="2700" dirty="0"/>
              <a:t>Sailors, Reserves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700" dirty="0"/>
              <a:t> 	</a:t>
            </a:r>
            <a:r>
              <a:rPr lang="en-US" sz="2700" dirty="0" err="1"/>
              <a:t>Sailors.sid</a:t>
            </a:r>
            <a:r>
              <a:rPr lang="en-US" sz="2700" dirty="0"/>
              <a:t> = </a:t>
            </a:r>
            <a:r>
              <a:rPr lang="en-US" sz="2700" dirty="0" err="1"/>
              <a:t>Reserves.sid</a:t>
            </a:r>
            <a:r>
              <a:rPr lang="en-US" sz="2700" dirty="0"/>
              <a:t> AND bid=103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3857072"/>
          <a:ext cx="279515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33440" y="3857072"/>
          <a:ext cx="211974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590059"/>
            <a:ext cx="7136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Sailors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1" y="3580072"/>
            <a:ext cx="9156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Reserves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457199" y="4697116"/>
            <a:ext cx="667491" cy="272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4633439" y="4424640"/>
            <a:ext cx="667491" cy="272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124691" y="4969592"/>
            <a:ext cx="1153935" cy="58870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10465" y="4560878"/>
            <a:ext cx="1961536" cy="99742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7865" y="5607850"/>
            <a:ext cx="31854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Join condition: are these the same </a:t>
            </a:r>
            <a:r>
              <a:rPr lang="en-US" sz="1350" dirty="0" err="1"/>
              <a:t>sid</a:t>
            </a:r>
            <a:r>
              <a:rPr lang="en-US" sz="1350" dirty="0"/>
              <a:t>?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5293556" y="4429493"/>
            <a:ext cx="667491" cy="272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792086" y="5607850"/>
            <a:ext cx="1540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this bid 103 ?? </a:t>
            </a:r>
            <a:endParaRPr lang="en-US" sz="135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627301" y="4701969"/>
            <a:ext cx="395185" cy="84004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2884"/>
            <a:ext cx="8229600" cy="742950"/>
          </a:xfrm>
        </p:spPr>
        <p:txBody>
          <a:bodyPr/>
          <a:lstStyle/>
          <a:p>
            <a:r>
              <a:rPr lang="en-US" dirty="0" smtClean="0"/>
              <a:t>Example Relation Instances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9606" y="2448835"/>
          <a:ext cx="279515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10296" y="2458821"/>
          <a:ext cx="21197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10/10/96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11/12/96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606" y="2181822"/>
            <a:ext cx="7136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Sailors</a:t>
            </a:r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6648857" y="2181822"/>
            <a:ext cx="9156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Reserves</a:t>
            </a:r>
            <a:endParaRPr lang="en-US" sz="135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24402" y="2458821"/>
          <a:ext cx="233718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50"/>
                <a:gridCol w="1047264"/>
                <a:gridCol w="61397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SinkRise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SinkRise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Clipper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Marine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62963" y="2181822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Boats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57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associate “range variables” with the relations in the FROM clause</a:t>
            </a:r>
          </a:p>
          <a:p>
            <a:pPr lvl="1"/>
            <a:r>
              <a:rPr lang="en-US" dirty="0" smtClean="0"/>
              <a:t>Saves writing, makes queries easier to understand </a:t>
            </a:r>
          </a:p>
          <a:p>
            <a:pPr lvl="1"/>
            <a:r>
              <a:rPr lang="en-US" dirty="0" smtClean="0"/>
              <a:t>Like an alias</a:t>
            </a:r>
          </a:p>
          <a:p>
            <a:r>
              <a:rPr lang="en-US" dirty="0" smtClean="0"/>
              <a:t>Needed when ambiguity could arise</a:t>
            </a:r>
          </a:p>
          <a:p>
            <a:pPr lvl="1"/>
            <a:r>
              <a:rPr lang="en-US" dirty="0" smtClean="0"/>
              <a:t>For example, if the same relation used multiple times in the same FROM clause  (called self-join)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589" y="4660251"/>
            <a:ext cx="458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SELECT 	</a:t>
            </a:r>
            <a:r>
              <a:rPr lang="en-US" sz="2400" dirty="0" err="1"/>
              <a:t>sname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FROM   	</a:t>
            </a:r>
            <a:r>
              <a:rPr lang="en-US" sz="2400" dirty="0" smtClean="0"/>
              <a:t>Sailors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 smtClean="0"/>
              <a:t>, Reserves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400" dirty="0" smtClean="0"/>
              <a:t> 	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 err="1" smtClean="0"/>
              <a:t>.sid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400" dirty="0" err="1" smtClean="0"/>
              <a:t>.sid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2742" y="6144407"/>
            <a:ext cx="4952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QUERY: Find all the Sailors who have reserved at least 1 boat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06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where range variables are required (self-join example)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453" y="2812562"/>
            <a:ext cx="7112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SELECT 	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.sname,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.age,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.name,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.age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FROM   		</a:t>
            </a:r>
            <a:r>
              <a:rPr lang="en-US" sz="2400" dirty="0"/>
              <a:t>Sailors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, Sailors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400" dirty="0"/>
              <a:t> 	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.age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.age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  <a:r>
              <a:rPr lang="en-US" sz="2400" dirty="0"/>
              <a:t>	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.rating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.rating;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9944" y="5438001"/>
            <a:ext cx="5432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Since we are doing a self-join, we need to use the “Range Variables”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26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521"/>
            <a:ext cx="8229600" cy="74295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471"/>
            <a:ext cx="82296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Field values in a tuple are sometimes missing</a:t>
            </a:r>
          </a:p>
          <a:p>
            <a:pPr lvl="1"/>
            <a:r>
              <a:rPr lang="en-US" dirty="0" smtClean="0"/>
              <a:t>Unknown (e.g. a rating or grade has not been assigned)</a:t>
            </a:r>
          </a:p>
          <a:p>
            <a:pPr lvl="1"/>
            <a:r>
              <a:rPr lang="en-US" dirty="0" smtClean="0"/>
              <a:t>Inapplicable (e.g. no spouse’s name)</a:t>
            </a:r>
          </a:p>
          <a:p>
            <a:pPr lvl="1"/>
            <a:r>
              <a:rPr lang="en-US" dirty="0" smtClean="0"/>
              <a:t>SQL provides a special value </a:t>
            </a:r>
            <a:r>
              <a:rPr lang="en-US" u="sng" dirty="0" smtClean="0"/>
              <a:t>null</a:t>
            </a:r>
            <a:r>
              <a:rPr lang="en-US" dirty="0" smtClean="0"/>
              <a:t> for such situations. </a:t>
            </a:r>
          </a:p>
          <a:p>
            <a:endParaRPr lang="en-US" dirty="0"/>
          </a:p>
          <a:p>
            <a:r>
              <a:rPr lang="en-US" dirty="0" smtClean="0"/>
              <a:t>The presence of null complicates things</a:t>
            </a:r>
          </a:p>
          <a:p>
            <a:pPr lvl="1"/>
            <a:r>
              <a:rPr lang="en-US" dirty="0" smtClean="0"/>
              <a:t>Is “rating &gt; 8” true or false when rating is null?</a:t>
            </a:r>
          </a:p>
          <a:p>
            <a:pPr lvl="1"/>
            <a:r>
              <a:rPr lang="en-US" dirty="0"/>
              <a:t>It is not possible to test for NULL values with comparison operators, such as =, &lt;, or &lt;&gt;.</a:t>
            </a:r>
            <a:endParaRPr lang="en-US" dirty="0" smtClean="0"/>
          </a:p>
          <a:p>
            <a:pPr lvl="1"/>
            <a:r>
              <a:rPr lang="en-US" dirty="0" smtClean="0"/>
              <a:t>Proper way: check if a value is not null using IS NULL 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6493" y="51091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>
                <a:solidFill>
                  <a:srgbClr val="000000"/>
                </a:solidFill>
              </a:rPr>
              <a:t>  </a:t>
            </a:r>
            <a:r>
              <a:rPr lang="en-US" sz="1500" dirty="0" err="1">
                <a:solidFill>
                  <a:srgbClr val="000000"/>
                </a:solidFill>
              </a:rPr>
              <a:t>LastName</a:t>
            </a:r>
            <a:r>
              <a:rPr lang="en-US" sz="1500" dirty="0">
                <a:solidFill>
                  <a:srgbClr val="000000"/>
                </a:solidFill>
              </a:rPr>
              <a:t>, </a:t>
            </a:r>
            <a:r>
              <a:rPr lang="en-US" sz="1500" dirty="0" err="1">
                <a:solidFill>
                  <a:srgbClr val="000000"/>
                </a:solidFill>
              </a:rPr>
              <a:t>FirstName</a:t>
            </a:r>
            <a:r>
              <a:rPr lang="en-US" sz="1500" dirty="0">
                <a:solidFill>
                  <a:srgbClr val="000000"/>
                </a:solidFill>
              </a:rPr>
              <a:t>, Address 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>
                <a:solidFill>
                  <a:srgbClr val="000000"/>
                </a:solidFill>
              </a:rPr>
              <a:t>      Persons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>
                <a:solidFill>
                  <a:srgbClr val="000000"/>
                </a:solidFill>
              </a:rPr>
              <a:t>   Address 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IS NULL</a:t>
            </a:r>
          </a:p>
          <a:p>
            <a:pPr>
              <a:lnSpc>
                <a:spcPct val="150000"/>
              </a:lnSpc>
            </a:pPr>
            <a:r>
              <a:rPr lang="en-US" sz="1350" dirty="0"/>
              <a:t/>
            </a:r>
            <a:br>
              <a:rPr lang="en-US" sz="1350" dirty="0"/>
            </a:br>
            <a:endParaRPr lang="en-US" sz="13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7795"/>
              </p:ext>
            </p:extLst>
          </p:nvPr>
        </p:nvGraphicFramePr>
        <p:xfrm>
          <a:off x="457200" y="5260574"/>
          <a:ext cx="3392907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1155032"/>
                <a:gridCol w="1094874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Hansen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Patterson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arithmetic expressions in SELECT clause (plus other calculations we’ll discuss later)</a:t>
            </a:r>
          </a:p>
          <a:p>
            <a:r>
              <a:rPr lang="en-US" dirty="0" smtClean="0"/>
              <a:t>Use AS to provide column names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Can also have expressions in WHERE clause: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745" y="3048127"/>
            <a:ext cx="65614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.sname</a:t>
            </a:r>
            <a:r>
              <a:rPr lang="en-US" sz="2100" dirty="0"/>
              <a:t>, 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.rating</a:t>
            </a:r>
            <a:r>
              <a:rPr lang="en-US" sz="2100" dirty="0"/>
              <a:t> %2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sz="2100" dirty="0"/>
              <a:t> </a:t>
            </a:r>
            <a:r>
              <a:rPr lang="en-US" sz="2100" dirty="0" err="1"/>
              <a:t>evenOddRating</a:t>
            </a: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2100" dirty="0"/>
              <a:t>Sailors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100" dirty="0"/>
              <a:t> 	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.age</a:t>
            </a:r>
            <a:r>
              <a:rPr lang="en-US" sz="2100" dirty="0"/>
              <a:t> &gt;= 18;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45" y="4733404"/>
            <a:ext cx="67265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100" dirty="0"/>
              <a:t>.sname as name1,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100" dirty="0"/>
              <a:t>.sname as name2 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2100" dirty="0"/>
              <a:t>Sailors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100" dirty="0"/>
              <a:t>, Sailors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S2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100" dirty="0"/>
              <a:t> 	2*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100" dirty="0"/>
              <a:t>.rating &gt;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100" dirty="0"/>
              <a:t>.rating; </a:t>
            </a:r>
          </a:p>
        </p:txBody>
      </p:sp>
    </p:spTree>
    <p:extLst>
      <p:ext uri="{BB962C8B-B14F-4D97-AF65-F5344CB8AC3E}">
        <p14:creationId xmlns:p14="http://schemas.microsoft.com/office/powerpoint/2010/main" val="20084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6" y="1238534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</a:t>
            </a:r>
            <a:r>
              <a:rPr lang="en-US" b="1" dirty="0" smtClean="0"/>
              <a:t>:  </a:t>
            </a:r>
            <a:r>
              <a:rPr lang="en-US" dirty="0" smtClean="0"/>
              <a:t>Find </a:t>
            </a:r>
            <a:r>
              <a:rPr lang="en-US" dirty="0" err="1" smtClean="0"/>
              <a:t>sids</a:t>
            </a:r>
            <a:r>
              <a:rPr lang="en-US" dirty="0" smtClean="0"/>
              <a:t> of sailors who have reserved a red or green boat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21" y="1797756"/>
            <a:ext cx="49940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</a:p>
          <a:p>
            <a:r>
              <a:rPr lang="en-US" sz="1950" dirty="0"/>
              <a:t>		(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=‘red’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sz="1950" dirty="0"/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=‘green’);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606" y="3157635"/>
            <a:ext cx="8229600" cy="3657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UNION: </a:t>
            </a:r>
            <a:r>
              <a:rPr lang="en-US" sz="1800" dirty="0"/>
              <a:t>allows to compute the union of two union-compatible sets of tuples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239021" y="3525256"/>
            <a:ext cx="5134739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.sid</a:t>
            </a:r>
            <a:endParaRPr lang="en-US" dirty="0"/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	</a:t>
            </a:r>
            <a:r>
              <a:rPr lang="en-US" dirty="0"/>
              <a:t>Boats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/>
              <a:t>, Reserves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.bid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.bid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.color</a:t>
            </a:r>
            <a:r>
              <a:rPr lang="en-US" dirty="0"/>
              <a:t>=‘red’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UNION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 	DISTINCT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.sid</a:t>
            </a:r>
            <a:endParaRPr lang="en-US" dirty="0"/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dirty="0"/>
              <a:t>Boats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/>
              <a:t>, Reserves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.bid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.bid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.color</a:t>
            </a:r>
            <a:r>
              <a:rPr lang="en-US" dirty="0"/>
              <a:t>=‘green’;</a:t>
            </a:r>
          </a:p>
        </p:txBody>
      </p:sp>
    </p:spTree>
    <p:extLst>
      <p:ext uri="{BB962C8B-B14F-4D97-AF65-F5344CB8AC3E}">
        <p14:creationId xmlns:p14="http://schemas.microsoft.com/office/powerpoint/2010/main" val="15984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early days, database applications were built on top of </a:t>
            </a:r>
            <a:r>
              <a:rPr lang="en-US" b="1" i="1" dirty="0" smtClean="0">
                <a:solidFill>
                  <a:schemeClr val="accent2"/>
                </a:solidFill>
              </a:rPr>
              <a:t>file </a:t>
            </a:r>
            <a:r>
              <a:rPr lang="en-US" b="1" i="1" dirty="0" smtClean="0">
                <a:solidFill>
                  <a:schemeClr val="accent2"/>
                </a:solidFill>
              </a:rPr>
              <a:t>systems </a:t>
            </a:r>
            <a:r>
              <a:rPr lang="en-US" dirty="0" smtClean="0"/>
              <a:t>(i.e. data was stored in files).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Drawbacks of using file systems to store data: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Data redundancy and inconsistency</a:t>
            </a:r>
          </a:p>
          <a:p>
            <a:pPr lvl="2"/>
            <a:r>
              <a:rPr lang="en-US" dirty="0" smtClean="0"/>
              <a:t>Multiple file formations, duplication of information in different files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Difficulty in accessing data</a:t>
            </a:r>
          </a:p>
          <a:p>
            <a:pPr lvl="2"/>
            <a:r>
              <a:rPr lang="en-US" dirty="0" smtClean="0"/>
              <a:t>Need to write a new program to carry out each new task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Data Isolation </a:t>
            </a:r>
            <a:r>
              <a:rPr lang="en-US" dirty="0" smtClean="0"/>
              <a:t>– multiple files and formats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Integrity problems</a:t>
            </a:r>
          </a:p>
          <a:p>
            <a:pPr lvl="2"/>
            <a:r>
              <a:rPr lang="en-US" dirty="0" smtClean="0"/>
              <a:t>Enforcing integrity constraints </a:t>
            </a:r>
            <a:endParaRPr lang="en-US" dirty="0"/>
          </a:p>
          <a:p>
            <a:pPr lvl="3"/>
            <a:r>
              <a:rPr lang="en-US" dirty="0" smtClean="0"/>
              <a:t>How to insure that ID is unique across a dataset</a:t>
            </a:r>
            <a:endParaRPr lang="en-US" dirty="0" smtClean="0"/>
          </a:p>
          <a:p>
            <a:pPr lvl="2"/>
            <a:r>
              <a:rPr lang="en-US" dirty="0" smtClean="0"/>
              <a:t>Adding / changing existing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841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6" y="1412543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 </a:t>
            </a:r>
            <a:r>
              <a:rPr lang="en-US" dirty="0" smtClean="0"/>
              <a:t>Find </a:t>
            </a:r>
            <a:r>
              <a:rPr lang="en-US" dirty="0" err="1" smtClean="0"/>
              <a:t>sids</a:t>
            </a:r>
            <a:r>
              <a:rPr lang="en-US" dirty="0" smtClean="0"/>
              <a:t> of sailors who have reserved a red </a:t>
            </a:r>
            <a:r>
              <a:rPr lang="en-US" u="sng" dirty="0" smtClean="0"/>
              <a:t>and</a:t>
            </a:r>
            <a:r>
              <a:rPr lang="en-US" dirty="0" smtClean="0"/>
              <a:t> a green boat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094" y="2123269"/>
            <a:ext cx="516237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b="1" dirty="0"/>
              <a:t> </a:t>
            </a:r>
            <a:r>
              <a:rPr lang="en-US" sz="1950" dirty="0"/>
              <a:t>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</a:p>
          <a:p>
            <a:pPr>
              <a:spcAft>
                <a:spcPts val="450"/>
              </a:spcAft>
            </a:pPr>
            <a:r>
              <a:rPr lang="en-US" sz="1950" dirty="0"/>
              <a:t>		(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=‘red’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950" dirty="0"/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=‘green’);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0990" y="4148886"/>
            <a:ext cx="215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we simply replace OR by AND in the previous query, we get the wrong answer, why?</a:t>
            </a:r>
            <a:endParaRPr lang="en-US" sz="135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61933" y="3705592"/>
            <a:ext cx="280677" cy="31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6" y="1412543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 </a:t>
            </a:r>
            <a:r>
              <a:rPr lang="en-US" dirty="0" smtClean="0"/>
              <a:t>Find </a:t>
            </a:r>
            <a:r>
              <a:rPr lang="en-US" dirty="0" err="1" smtClean="0"/>
              <a:t>sids</a:t>
            </a:r>
            <a:r>
              <a:rPr lang="en-US" dirty="0" smtClean="0"/>
              <a:t> of sailors who have reserved a red </a:t>
            </a:r>
            <a:r>
              <a:rPr lang="en-US" u="sng" dirty="0" smtClean="0"/>
              <a:t>and</a:t>
            </a:r>
            <a:r>
              <a:rPr lang="en-US" dirty="0" smtClean="0"/>
              <a:t> a green boat.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94" y="2123269"/>
            <a:ext cx="64143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/>
              <a:t>INTERSECT: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sz="1950" dirty="0"/>
              <a:t>Can be used to compute the intersection of any two union-compatible sets of tuples</a:t>
            </a:r>
          </a:p>
          <a:p>
            <a:pPr marL="685800" lvl="1" indent="-342900">
              <a:buFont typeface="Arial" charset="0"/>
              <a:buChar char="•"/>
            </a:pPr>
            <a:endParaRPr lang="en-US" sz="1950" dirty="0"/>
          </a:p>
        </p:txBody>
      </p:sp>
      <p:sp>
        <p:nvSpPr>
          <p:cNvPr id="10" name="TextBox 9"/>
          <p:cNvSpPr txBox="1"/>
          <p:nvPr/>
        </p:nvSpPr>
        <p:spPr>
          <a:xfrm>
            <a:off x="3067640" y="3536149"/>
            <a:ext cx="5437707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=‘red’</a:t>
            </a:r>
          </a:p>
          <a:p>
            <a:r>
              <a:rPr lang="en-US" sz="1950" b="1" dirty="0">
                <a:solidFill>
                  <a:schemeClr val="accent3">
                    <a:lumMod val="75000"/>
                  </a:schemeClr>
                </a:solidFill>
              </a:rPr>
              <a:t>INTERSECT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=‘green’;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605" y="4037689"/>
            <a:ext cx="215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INTERSECT will find the overlapping tuples between the  first and second queries.</a:t>
            </a:r>
            <a:endParaRPr lang="en-US" sz="1350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384946" y="4368137"/>
            <a:ext cx="682694" cy="2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SQL queries to aid the evaluation of another SQL query</a:t>
            </a:r>
          </a:p>
          <a:p>
            <a:endParaRPr lang="en-US" dirty="0"/>
          </a:p>
          <a:p>
            <a:r>
              <a:rPr lang="en-US" dirty="0" smtClean="0"/>
              <a:t>WHERE clause can itself contain an SQL query~</a:t>
            </a:r>
          </a:p>
          <a:p>
            <a:pPr lvl="1"/>
            <a:r>
              <a:rPr lang="en-US" dirty="0" smtClean="0"/>
              <a:t>Actually, so can FROM and HAVING clauses.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348" y="3513222"/>
            <a:ext cx="5239639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.sid</a:t>
            </a:r>
            <a:endParaRPr lang="en-US" sz="1950" dirty="0"/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Sailors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.rating</a:t>
            </a:r>
            <a:r>
              <a:rPr lang="en-US" sz="1950" dirty="0"/>
              <a:t> &gt; (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sz="1950" dirty="0"/>
              <a:t>(rating) </a:t>
            </a:r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		        FROM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50" dirty="0"/>
              <a:t>Sailors);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905" y="5230252"/>
            <a:ext cx="64518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/>
              <a:t>To understand semantics of nested queries, think of a nested loops evaluation: For each Sailors tuple, check the qualification by computing the subquery.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464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Subqueries can also be relations with many tuples</a:t>
            </a:r>
          </a:p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en-US" dirty="0" smtClean="0"/>
              <a:t>: Find Sailors who have not reserved boat #103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247" y="2951329"/>
            <a:ext cx="537198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.sname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Sailors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NOT IN </a:t>
            </a:r>
            <a:r>
              <a:rPr lang="en-US" sz="1950" dirty="0"/>
              <a:t>(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dirty="0"/>
              <a:t>	</a:t>
            </a:r>
            <a:r>
              <a:rPr lang="en-US" sz="1950" dirty="0"/>
              <a:t>			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b="1" dirty="0"/>
              <a:t> </a:t>
            </a:r>
            <a:r>
              <a:rPr lang="en-US" sz="1950" dirty="0"/>
              <a:t>	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dirty="0"/>
              <a:t>	</a:t>
            </a:r>
            <a:r>
              <a:rPr lang="en-US" sz="1950" dirty="0"/>
              <a:t>			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b="1" dirty="0"/>
              <a:t> </a:t>
            </a:r>
            <a:r>
              <a:rPr lang="en-US" sz="1950" dirty="0"/>
              <a:t>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103</a:t>
            </a:r>
          </a:p>
          <a:p>
            <a:r>
              <a:rPr lang="en-US" sz="1950" dirty="0"/>
              <a:t>	</a:t>
            </a:r>
            <a:r>
              <a:rPr lang="en-US" sz="1950" dirty="0"/>
              <a:t>		    	    );</a:t>
            </a:r>
          </a:p>
        </p:txBody>
      </p:sp>
    </p:spTree>
    <p:extLst>
      <p:ext uri="{BB962C8B-B14F-4D97-AF65-F5344CB8AC3E}">
        <p14:creationId xmlns:p14="http://schemas.microsoft.com/office/powerpoint/2010/main" val="5019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4706"/>
            <a:ext cx="8229600" cy="742950"/>
          </a:xfrm>
        </p:spPr>
        <p:txBody>
          <a:bodyPr/>
          <a:lstStyle/>
          <a:p>
            <a:r>
              <a:rPr lang="en-US" dirty="0"/>
              <a:t>Nested Queries with </a:t>
            </a:r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5750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/>
              <a:t>names of sailors who’ve reserved boat #</a:t>
            </a:r>
            <a:r>
              <a:rPr lang="en-US" dirty="0" smtClean="0"/>
              <a:t>103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EXISTS </a:t>
            </a:r>
            <a:r>
              <a:rPr lang="en-US" dirty="0"/>
              <a:t>is another set comparison operator, like </a:t>
            </a:r>
            <a:r>
              <a:rPr lang="en-US" dirty="0" smtClean="0"/>
              <a:t>IN.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677" y="3447714"/>
            <a:ext cx="6797054" cy="191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.sname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Sailors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EXISTS</a:t>
            </a:r>
            <a:r>
              <a:rPr lang="en-US" sz="1950" dirty="0"/>
              <a:t> </a:t>
            </a:r>
            <a:r>
              <a:rPr lang="en-US" sz="19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950" dirty="0"/>
              <a:t>(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/>
              <a:t> 	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sz="1950" dirty="0"/>
          </a:p>
          <a:p>
            <a:r>
              <a:rPr lang="en-US" sz="1950" dirty="0"/>
              <a:t>	</a:t>
            </a:r>
            <a:r>
              <a:rPr lang="en-US" sz="1950" dirty="0"/>
              <a:t>		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/>
              <a:t> 	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dirty="0"/>
              <a:t>	</a:t>
            </a:r>
            <a:r>
              <a:rPr lang="en-US" sz="1950" dirty="0"/>
              <a:t>		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103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2100" dirty="0"/>
              <a:t> 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.sid</a:t>
            </a:r>
            <a:r>
              <a:rPr lang="en-US" sz="2100" dirty="0"/>
              <a:t>=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100" dirty="0" err="1"/>
              <a:t>.sid</a:t>
            </a:r>
            <a:endParaRPr lang="en-US" sz="1950" dirty="0"/>
          </a:p>
          <a:p>
            <a:r>
              <a:rPr lang="en-US" sz="1950" dirty="0"/>
              <a:t>	</a:t>
            </a:r>
            <a:r>
              <a:rPr lang="en-US" sz="1950" dirty="0"/>
              <a:t>		      );</a:t>
            </a:r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3400269" y="3814550"/>
            <a:ext cx="3469943" cy="839337"/>
          </a:xfrm>
          <a:prstGeom prst="curvedConnector3">
            <a:avLst>
              <a:gd name="adj1" fmla="val -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Set-Comparison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seen IN, EXISTS and UNIQUE.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also use NOT IN, NOT EXISTS and NOT UNIQUE. </a:t>
            </a:r>
          </a:p>
          <a:p>
            <a:r>
              <a:rPr lang="en-US" dirty="0" smtClean="0"/>
              <a:t>Also </a:t>
            </a:r>
            <a:r>
              <a:rPr lang="en-US" dirty="0"/>
              <a:t>available: op ANY, op ALL, op </a:t>
            </a:r>
            <a:r>
              <a:rPr lang="en-US" dirty="0" smtClean="0"/>
              <a:t>IN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/>
              <a:t>sailors whose rating is greater than that of some sailor </a:t>
            </a:r>
            <a:r>
              <a:rPr lang="en-US" dirty="0" smtClean="0"/>
              <a:t>called Horatio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9925" y="3793154"/>
            <a:ext cx="6849381" cy="199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650" dirty="0"/>
              <a:t>  * </a:t>
            </a:r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650" dirty="0"/>
              <a:t> 	    Sailors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5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650" dirty="0"/>
              <a:t>  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50" dirty="0" err="1"/>
              <a:t>.rating</a:t>
            </a:r>
            <a:r>
              <a:rPr lang="en-US" sz="1650" dirty="0"/>
              <a:t> &gt; </a:t>
            </a: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ANY</a:t>
            </a:r>
            <a:r>
              <a:rPr lang="en-US" sz="1650" dirty="0"/>
              <a:t> ( </a:t>
            </a: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650" dirty="0"/>
              <a:t>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650" dirty="0"/>
              <a:t>.rating 				  		</a:t>
            </a:r>
            <a:r>
              <a:rPr lang="en-US" sz="1650" dirty="0"/>
              <a:t> </a:t>
            </a:r>
            <a:r>
              <a:rPr lang="en-US" sz="1650" dirty="0"/>
              <a:t>       </a:t>
            </a: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650" dirty="0"/>
              <a:t> Sailors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650" dirty="0"/>
              <a:t> 		</a:t>
            </a:r>
          </a:p>
          <a:p>
            <a:pPr>
              <a:lnSpc>
                <a:spcPct val="150000"/>
              </a:lnSpc>
            </a:pPr>
            <a:r>
              <a:rPr lang="en-US" sz="1650" dirty="0"/>
              <a:t>	 </a:t>
            </a:r>
            <a:r>
              <a:rPr lang="en-US" sz="1650" dirty="0"/>
              <a:t>  		        </a:t>
            </a: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650" dirty="0"/>
              <a:t>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650" dirty="0"/>
              <a:t>.sname=‘Horatio’)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1387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487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Rewriting INTERSECT Queries Using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 err="1"/>
              <a:t>sid’s</a:t>
            </a:r>
            <a:r>
              <a:rPr lang="en-US" dirty="0"/>
              <a:t> of sailors who’ve reserved both a red and a green </a:t>
            </a:r>
            <a:r>
              <a:rPr lang="en-US" dirty="0" smtClean="0"/>
              <a:t>boat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EXCEPT </a:t>
            </a:r>
            <a:r>
              <a:rPr lang="en-US" dirty="0" smtClean="0"/>
              <a:t>queries can be </a:t>
            </a:r>
            <a:r>
              <a:rPr lang="en-US" dirty="0"/>
              <a:t>re-written using NOT IN.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9300" y="2543864"/>
            <a:ext cx="675420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  </a:t>
            </a:r>
            <a:r>
              <a:rPr lang="en-US" sz="1500" dirty="0" err="1"/>
              <a:t>S.sid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500" dirty="0"/>
              <a:t>	    Sailors S, Boats B, Reserves R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   </a:t>
            </a:r>
            <a:r>
              <a:rPr lang="en-US" sz="1500" dirty="0" err="1"/>
              <a:t>S.sid</a:t>
            </a:r>
            <a:r>
              <a:rPr lang="en-US" sz="1500" dirty="0"/>
              <a:t>=</a:t>
            </a:r>
            <a:r>
              <a:rPr lang="en-US" sz="1500" dirty="0" err="1"/>
              <a:t>R.sid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</a:t>
            </a:r>
            <a:r>
              <a:rPr lang="en-US" sz="1500" dirty="0" err="1"/>
              <a:t>R.bid</a:t>
            </a:r>
            <a:r>
              <a:rPr lang="en-US" sz="1500" dirty="0"/>
              <a:t>=</a:t>
            </a:r>
            <a:r>
              <a:rPr lang="en-US" sz="1500" dirty="0" err="1"/>
              <a:t>B.bid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</a:t>
            </a:r>
            <a:r>
              <a:rPr lang="en-US" sz="1500" dirty="0" err="1"/>
              <a:t>B.color</a:t>
            </a:r>
            <a:r>
              <a:rPr lang="en-US" sz="1500" dirty="0"/>
              <a:t>=‘red’ 	    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 </a:t>
            </a:r>
            <a:r>
              <a:rPr lang="en-US" sz="1500" dirty="0"/>
              <a:t> 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</a:t>
            </a:r>
            <a:r>
              <a:rPr lang="en-US" sz="1500" dirty="0" err="1"/>
              <a:t>S.sid</a:t>
            </a:r>
            <a:r>
              <a:rPr lang="en-US" sz="1500" dirty="0"/>
              <a:t> I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1500" dirty="0"/>
              <a:t> (	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  S2.sid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</a:t>
            </a:r>
            <a:r>
              <a:rPr lang="en-US" sz="1500" dirty="0"/>
              <a:t>			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     Sailors S2, Boats B2, Reserves R2 				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  S2.sid=R2.sid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R2.bid=B2.bid 					  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B2.color=‘green’)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7501690" y="4958004"/>
            <a:ext cx="1642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3"/>
                </a:solidFill>
              </a:rPr>
              <a:t>But why???</a:t>
            </a:r>
          </a:p>
          <a:p>
            <a:r>
              <a:rPr lang="en-US" sz="1350" b="1" dirty="0">
                <a:solidFill>
                  <a:schemeClr val="accent3"/>
                </a:solidFill>
              </a:rPr>
              <a:t>INTERSECT is not supported by all databases</a:t>
            </a:r>
            <a:endParaRPr lang="en-US" sz="135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14" y="358727"/>
            <a:ext cx="8229600" cy="742950"/>
          </a:xfrm>
        </p:spPr>
        <p:txBody>
          <a:bodyPr/>
          <a:lstStyle/>
          <a:p>
            <a:r>
              <a:rPr lang="en-US" dirty="0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45" y="1884597"/>
            <a:ext cx="8229600" cy="3657600"/>
          </a:xfrm>
        </p:spPr>
        <p:txBody>
          <a:bodyPr/>
          <a:lstStyle/>
          <a:p>
            <a:r>
              <a:rPr lang="en-US" dirty="0" smtClean="0"/>
              <a:t>COUNT (*) </a:t>
            </a:r>
          </a:p>
          <a:p>
            <a:r>
              <a:rPr lang="en-US" dirty="0" smtClean="0"/>
              <a:t>COUNT ( [DISTINCT] A) </a:t>
            </a:r>
          </a:p>
          <a:p>
            <a:r>
              <a:rPr lang="en-US" dirty="0" smtClean="0"/>
              <a:t>SUM ( [DISTINCT] A) </a:t>
            </a:r>
          </a:p>
          <a:p>
            <a:r>
              <a:rPr lang="en-US" dirty="0" smtClean="0"/>
              <a:t>AVG ( [DISTINCT] A) </a:t>
            </a:r>
          </a:p>
          <a:p>
            <a:r>
              <a:rPr lang="en-US" dirty="0" smtClean="0"/>
              <a:t>MAX (A) </a:t>
            </a:r>
          </a:p>
          <a:p>
            <a:r>
              <a:rPr lang="en-US" dirty="0" smtClean="0"/>
              <a:t>MIN (A)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3045" y="3333458"/>
            <a:ext cx="48209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 = (    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MAX</a:t>
            </a:r>
            <a:r>
              <a:rPr lang="en-US" sz="1500" dirty="0"/>
              <a:t>(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500" dirty="0"/>
              <a:t>.rating) </a:t>
            </a:r>
          </a:p>
          <a:p>
            <a:r>
              <a:rPr lang="en-US" sz="1500" dirty="0"/>
              <a:t>	</a:t>
            </a:r>
            <a:r>
              <a:rPr lang="en-US" sz="1500" dirty="0"/>
              <a:t>		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500" dirty="0"/>
              <a:t>)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268014" y="4739896"/>
            <a:ext cx="4820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AVG </a:t>
            </a:r>
            <a:r>
              <a:rPr lang="en-US" sz="1500" dirty="0"/>
              <a:t>(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=10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4316459" y="1330599"/>
            <a:ext cx="34981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COUNT </a:t>
            </a:r>
            <a:r>
              <a:rPr lang="en-US" sz="1500" dirty="0"/>
              <a:t>(*)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1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3045" y="2157851"/>
            <a:ext cx="4820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AVG </a:t>
            </a:r>
            <a:r>
              <a:rPr lang="en-US" sz="1500" dirty="0"/>
              <a:t>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=10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4323045" y="4707901"/>
            <a:ext cx="4820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COUNT </a:t>
            </a:r>
            <a:r>
              <a:rPr lang="en-US" sz="1500" dirty="0"/>
              <a:t>(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=‘Bob’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612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/>
              <a:t>name and age of the oldest </a:t>
            </a:r>
            <a:r>
              <a:rPr lang="en-US" dirty="0" smtClean="0"/>
              <a:t>sailor.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the above query work???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3031" y="24615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,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sz="1500" dirty="0"/>
              <a:t> 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 </a:t>
            </a:r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03031" y="3973016"/>
            <a:ext cx="4572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,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dirty="0" err="1"/>
              <a:t>S.age</a:t>
            </a:r>
            <a:r>
              <a:rPr lang="en-US" sz="1500" dirty="0"/>
              <a:t> = (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MAX </a:t>
            </a:r>
            <a:r>
              <a:rPr lang="en-US" sz="1500" dirty="0"/>
              <a:t>(S2.age)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      FROM </a:t>
            </a:r>
            <a:r>
              <a:rPr lang="en-US" sz="1500" dirty="0"/>
              <a:t>Sailors S2 ) 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088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and HAVING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2601310"/>
            <a:ext cx="8229600" cy="36576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target-list contains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attribute names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ii) terms with aggregate operations (e.g., MIN (</a:t>
            </a:r>
            <a:r>
              <a:rPr lang="en-US" dirty="0" err="1"/>
              <a:t>S.age</a:t>
            </a:r>
            <a:r>
              <a:rPr lang="en-US" dirty="0"/>
              <a:t>)).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attribute list (</a:t>
            </a:r>
            <a:r>
              <a:rPr lang="en-US" dirty="0" err="1"/>
              <a:t>i</a:t>
            </a:r>
            <a:r>
              <a:rPr lang="en-US" dirty="0"/>
              <a:t>) must be a subset of grouping-list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Intuitively</a:t>
            </a:r>
            <a:r>
              <a:rPr lang="en-US" dirty="0"/>
              <a:t>, each answer tuple corresponds to a group, and these attributes must have a single value per group. (A group is a set of tuples that have the same value for all attributes in grouping-list.)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0078" y="1257300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dirty="0"/>
              <a:t>] target-list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relation-list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qualification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GROUP BY </a:t>
            </a:r>
            <a:r>
              <a:rPr lang="en-US" dirty="0"/>
              <a:t>grouping-list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dirty="0"/>
              <a:t> group-qualification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Databases?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 of using file systems (cont.)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Atomicity of updates</a:t>
            </a:r>
          </a:p>
          <a:p>
            <a:pPr lvl="2"/>
            <a:r>
              <a:rPr lang="en-US" sz="2000" dirty="0" smtClean="0"/>
              <a:t>Failures may leave database in an inconsistent state with partial updates carried out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Concurrent access by multiple users</a:t>
            </a:r>
          </a:p>
          <a:p>
            <a:pPr lvl="2"/>
            <a:r>
              <a:rPr lang="en-US" sz="2000" dirty="0" smtClean="0"/>
              <a:t>Concurrent accessed needed for performance</a:t>
            </a:r>
          </a:p>
          <a:p>
            <a:pPr lvl="2"/>
            <a:r>
              <a:rPr lang="en-US" sz="2000" dirty="0" smtClean="0"/>
              <a:t>Uncontrolled concurrent accesses can lead to inconsistencies </a:t>
            </a:r>
          </a:p>
          <a:p>
            <a:pPr lvl="3"/>
            <a:r>
              <a:rPr lang="en-US" sz="2000" dirty="0" smtClean="0"/>
              <a:t>i.e. Two people reading a balance and updating it at the same time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Security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0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 of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cross-product of relation-list is </a:t>
            </a:r>
            <a:r>
              <a:rPr lang="en-US" dirty="0" smtClean="0"/>
              <a:t>computed, tuples </a:t>
            </a:r>
            <a:r>
              <a:rPr lang="en-US" dirty="0"/>
              <a:t>that fail qualification are discarded, </a:t>
            </a:r>
            <a:r>
              <a:rPr lang="en-US" dirty="0" smtClean="0"/>
              <a:t>`</a:t>
            </a:r>
            <a:r>
              <a:rPr lang="en-US" dirty="0"/>
              <a:t>unnecessary’ fields are deleted, and </a:t>
            </a:r>
            <a:r>
              <a:rPr lang="en-US" dirty="0" smtClean="0"/>
              <a:t>the </a:t>
            </a:r>
            <a:r>
              <a:rPr lang="en-US" dirty="0"/>
              <a:t>remaining tuples are partitioned into groups by the value of attributes in </a:t>
            </a:r>
            <a:r>
              <a:rPr lang="en-US" dirty="0" smtClean="0"/>
              <a:t>grouping-list.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group-qualification is then applied to eliminate some groups.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Expressions </a:t>
            </a:r>
            <a:r>
              <a:rPr lang="en-US" dirty="0"/>
              <a:t>in group-qualification must have a single value per group! In effect, an attribute in group-qualification that is not an argument of an aggregate op also appears in grouping-list. (SQL does not exploit primary key semantics here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answer tuple is generated per qualifying group.</a:t>
            </a:r>
          </a:p>
        </p:txBody>
      </p:sp>
    </p:spTree>
    <p:extLst>
      <p:ext uri="{BB962C8B-B14F-4D97-AF65-F5344CB8AC3E}">
        <p14:creationId xmlns:p14="http://schemas.microsoft.com/office/powerpoint/2010/main" val="839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5" y="525506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</a:t>
            </a:r>
            <a:r>
              <a:rPr lang="en-US" dirty="0" smtClean="0"/>
              <a:t>Find the age of the youngest sailor with age 18, for each rating with at least 2 such sailors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465" y="2095586"/>
            <a:ext cx="4572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,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sz="1500" dirty="0"/>
              <a:t> 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	 	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 &gt;= 18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GROUP BY </a:t>
            </a:r>
            <a:r>
              <a:rPr lang="en-US" sz="1500" dirty="0"/>
              <a:t>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HAVING COUNT </a:t>
            </a:r>
            <a:r>
              <a:rPr lang="en-US" sz="1500" dirty="0"/>
              <a:t>(*) &gt; 1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128465" y="4337481"/>
            <a:ext cx="333046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Only </a:t>
            </a:r>
            <a:r>
              <a:rPr lang="en-US" sz="1350" dirty="0" err="1"/>
              <a:t>S.rating</a:t>
            </a:r>
            <a:r>
              <a:rPr lang="en-US" sz="1350" dirty="0"/>
              <a:t> and </a:t>
            </a:r>
            <a:r>
              <a:rPr lang="en-US" sz="1350" dirty="0" err="1"/>
              <a:t>S.age</a:t>
            </a:r>
            <a:r>
              <a:rPr lang="en-US" sz="1350" dirty="0"/>
              <a:t> are mentioned in the SELECT, GROUP BY or HAVING clauses; other attributes `unnecessary’. </a:t>
            </a:r>
          </a:p>
          <a:p>
            <a:endParaRPr lang="en-US" sz="1350" dirty="0"/>
          </a:p>
          <a:p>
            <a:r>
              <a:rPr lang="en-US" sz="1350" dirty="0"/>
              <a:t>2nd column of result is unnamed. (Use AS to name it.)</a:t>
            </a:r>
            <a:endParaRPr lang="en-US" sz="135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03131" y="2155226"/>
          <a:ext cx="2344408" cy="20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94"/>
                <a:gridCol w="697624"/>
                <a:gridCol w="650328"/>
                <a:gridCol w="520262"/>
              </a:tblGrid>
              <a:tr h="3362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Rusty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3132" y="1831418"/>
            <a:ext cx="8521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Sailors</a:t>
            </a:r>
            <a:endParaRPr lang="en-US" sz="135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14422" y="2183027"/>
          <a:ext cx="1164847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85"/>
                <a:gridCol w="52026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849547" y="4741203"/>
          <a:ext cx="1496292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62126" y="4755491"/>
          <a:ext cx="1496292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024764" y="3051319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>
            <a:off x="4440334" y="5044273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897984" y="2307644"/>
          <a:ext cx="116637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36"/>
                <a:gridCol w="50843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7614204" y="3033712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6530199" y="5022674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603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9606" y="2448835"/>
          <a:ext cx="279515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10296" y="2458821"/>
          <a:ext cx="21197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10/10/96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11/12/96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606" y="2181822"/>
            <a:ext cx="7136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Sailors</a:t>
            </a:r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6648857" y="2181822"/>
            <a:ext cx="9156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Reserves</a:t>
            </a:r>
            <a:endParaRPr lang="en-US" sz="135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24402" y="2458821"/>
          <a:ext cx="233718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50"/>
                <a:gridCol w="1047264"/>
                <a:gridCol w="61397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SinkRise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SinkRise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Clipper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Marine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62963" y="2181822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Boats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573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83" y="1324304"/>
            <a:ext cx="82296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</a:t>
            </a:r>
            <a:r>
              <a:rPr lang="en-US" dirty="0" smtClean="0"/>
              <a:t>For </a:t>
            </a:r>
            <a:r>
              <a:rPr lang="en-US" dirty="0"/>
              <a:t>each red boat, find the number of reservations for this </a:t>
            </a:r>
            <a:r>
              <a:rPr lang="en-US" dirty="0" smtClean="0"/>
              <a:t>boat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Grouping </a:t>
            </a:r>
            <a:r>
              <a:rPr lang="en-US" dirty="0"/>
              <a:t>over a join of three relations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</a:t>
            </a:r>
            <a:r>
              <a:rPr lang="en-US" dirty="0"/>
              <a:t>do we get if we remove </a:t>
            </a:r>
            <a:r>
              <a:rPr lang="en-US" dirty="0" err="1"/>
              <a:t>B.color</a:t>
            </a:r>
            <a:r>
              <a:rPr lang="en-US" dirty="0"/>
              <a:t>=‘red’ from the WHERE clause and add a HAVING clause with this condition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if we drop Sailors and the condition involving </a:t>
            </a:r>
            <a:r>
              <a:rPr lang="en-US" dirty="0" err="1"/>
              <a:t>S.sid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0883" y="2042283"/>
            <a:ext cx="5967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    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500" dirty="0" err="1"/>
              <a:t>.bid</a:t>
            </a:r>
            <a:r>
              <a:rPr lang="en-US" sz="1500" dirty="0"/>
              <a:t>,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COUNT</a:t>
            </a:r>
            <a:r>
              <a:rPr lang="en-US" sz="1500" dirty="0"/>
              <a:t> (*)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AS </a:t>
            </a:r>
            <a:r>
              <a:rPr lang="en-US" sz="1500" dirty="0" err="1"/>
              <a:t>scount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         Sailors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, Boats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500" dirty="0"/>
              <a:t>, Reserves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      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.sid</a:t>
            </a:r>
            <a:r>
              <a:rPr lang="en-US" sz="1500" dirty="0"/>
              <a:t>=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500" dirty="0" err="1"/>
              <a:t>.sid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500" dirty="0" err="1"/>
              <a:t>.bid</a:t>
            </a:r>
            <a:r>
              <a:rPr lang="en-US" sz="1500" dirty="0"/>
              <a:t>=</a:t>
            </a:r>
            <a:r>
              <a:rPr lang="en-US" sz="1500" dirty="0" err="1"/>
              <a:t>B.bid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500" dirty="0" err="1"/>
              <a:t>.color</a:t>
            </a:r>
            <a:r>
              <a:rPr lang="en-US" sz="1500" dirty="0"/>
              <a:t>=‘red’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GROUP BY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500" dirty="0" err="1"/>
              <a:t>.bid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081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Database: </a:t>
            </a:r>
            <a:r>
              <a:rPr lang="en-US" dirty="0" smtClean="0"/>
              <a:t>a collection of data, typically describing the activities of one or more related organizations.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Database Management System (DBMS): </a:t>
            </a:r>
            <a:r>
              <a:rPr lang="en-US" dirty="0"/>
              <a:t>is a software </a:t>
            </a:r>
            <a:r>
              <a:rPr lang="en-US" dirty="0" smtClean="0"/>
              <a:t>system designed </a:t>
            </a:r>
            <a:r>
              <a:rPr lang="en-US" dirty="0"/>
              <a:t>to store, manage, and facilitate access to </a:t>
            </a:r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Reliable </a:t>
            </a:r>
            <a:r>
              <a:rPr lang="en-US" dirty="0"/>
              <a:t>storage and recovery of 100s of </a:t>
            </a:r>
            <a:r>
              <a:rPr lang="en-US" dirty="0" smtClean="0"/>
              <a:t>GB</a:t>
            </a:r>
          </a:p>
          <a:p>
            <a:pPr lvl="1"/>
            <a:r>
              <a:rPr lang="en-US" dirty="0" smtClean="0"/>
              <a:t>Querying/Updating </a:t>
            </a:r>
            <a:r>
              <a:rPr lang="en-US" dirty="0"/>
              <a:t>interface and API for </a:t>
            </a:r>
            <a:r>
              <a:rPr lang="en-US" dirty="0" smtClean="0"/>
              <a:t>                                        applications </a:t>
            </a:r>
            <a:r>
              <a:rPr lang="en-US" dirty="0"/>
              <a:t>and Web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many concurrent users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206"/>
            <a:ext cx="8229600" cy="990600"/>
          </a:xfrm>
        </p:spPr>
        <p:txBody>
          <a:bodyPr/>
          <a:lstStyle/>
          <a:p>
            <a:r>
              <a:rPr lang="en-US" dirty="0" smtClean="0"/>
              <a:t>Timeline of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16" y="1568422"/>
            <a:ext cx="8460484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1960s</a:t>
            </a:r>
            <a:r>
              <a:rPr lang="en-US" dirty="0" smtClean="0"/>
              <a:t> – hierarchical databases which provided support for concurrency, recover, and fast access.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1970-1972 </a:t>
            </a:r>
            <a:r>
              <a:rPr lang="en-US" dirty="0" smtClean="0"/>
              <a:t>-  Edgar </a:t>
            </a:r>
            <a:r>
              <a:rPr lang="en-US" dirty="0" err="1" smtClean="0"/>
              <a:t>Codd</a:t>
            </a:r>
            <a:r>
              <a:rPr lang="en-US" dirty="0" smtClean="0"/>
              <a:t> who was working at IBM proposed the ‘relational database model’. Provided support for more reliability, less redundancy, more flexibility, etc.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9C5252"/>
                </a:solidFill>
              </a:rPr>
              <a:t>1970s</a:t>
            </a:r>
            <a:r>
              <a:rPr lang="en-US" dirty="0" smtClean="0"/>
              <a:t> – two major RDBMS prototypes were proposed: Ingres and System R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9C5252"/>
                </a:solidFill>
              </a:rPr>
              <a:t>Mid 1970s</a:t>
            </a:r>
            <a:r>
              <a:rPr lang="en-US" b="1" dirty="0" smtClean="0"/>
              <a:t> </a:t>
            </a:r>
            <a:r>
              <a:rPr lang="en-US" dirty="0" smtClean="0"/>
              <a:t>– A DB model called Entity –Relationship(ER) was proposed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9C5252"/>
                </a:solidFill>
              </a:rPr>
              <a:t>1980s</a:t>
            </a:r>
            <a:r>
              <a:rPr lang="en-US" b="1" dirty="0" smtClean="0"/>
              <a:t> </a:t>
            </a:r>
            <a:r>
              <a:rPr lang="en-US" dirty="0" smtClean="0"/>
              <a:t>– Structured Query Language (SQL) became standard querying language.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Late 1980s - 1990s</a:t>
            </a:r>
            <a:r>
              <a:rPr lang="en-US" b="1" dirty="0" smtClean="0"/>
              <a:t> </a:t>
            </a:r>
            <a:r>
              <a:rPr lang="en-US" dirty="0" smtClean="0"/>
              <a:t>– Parallel and distributed databases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2000s &amp; Now </a:t>
            </a:r>
            <a:r>
              <a:rPr lang="en-US" dirty="0" smtClean="0"/>
              <a:t>– NoSQL databases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 to the rescue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9458"/>
            <a:ext cx="1614290" cy="2306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96357"/>
            <a:ext cx="21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Edgar F. </a:t>
            </a:r>
            <a:r>
              <a:rPr lang="en-US" dirty="0" err="1" smtClean="0"/>
              <a:t>Codd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Turing award, 1981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760453" y="2169457"/>
            <a:ext cx="5193102" cy="1529751"/>
          </a:xfrm>
          <a:prstGeom prst="wedgeRoundRectCallout">
            <a:avLst>
              <a:gd name="adj1" fmla="val -61364"/>
              <a:gd name="adj2" fmla="val 986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[There should be] a clear boundary between the logical and physical aspects of database management.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332252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/wiki/Edgar_F._</a:t>
            </a:r>
            <a:r>
              <a:rPr lang="en-US" sz="1400" dirty="0" err="1"/>
              <a:t>Codd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370729" y="4596357"/>
            <a:ext cx="4885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issue with filesystems was that the format of the data dictated the program to query the data. </a:t>
            </a:r>
          </a:p>
          <a:p>
            <a:endParaRPr lang="en-US" dirty="0"/>
          </a:p>
          <a:p>
            <a:r>
              <a:rPr lang="en-US" dirty="0" smtClean="0"/>
              <a:t>If the data format changed, then the program must also change, which is inconvenient.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6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Databases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618" y="1742536"/>
            <a:ext cx="7763773" cy="1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Level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9065" y="3815751"/>
            <a:ext cx="2398143" cy="95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89065" y="5285115"/>
            <a:ext cx="2398143" cy="85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4785" y="2527540"/>
            <a:ext cx="1785668" cy="64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0811" y="2527540"/>
            <a:ext cx="1785668" cy="64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68529" y="2527540"/>
            <a:ext cx="1785668" cy="64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3102" y="263522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…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5779511" y="3312544"/>
            <a:ext cx="8626" cy="50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5788137" y="4770407"/>
            <a:ext cx="0" cy="51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97" y="3754744"/>
            <a:ext cx="4063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Databases allows us to separate the </a:t>
            </a:r>
            <a:r>
              <a:rPr lang="en-US" b="1" i="1" dirty="0" smtClean="0">
                <a:solidFill>
                  <a:schemeClr val="accent2"/>
                </a:solidFill>
              </a:rPr>
              <a:t>physical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2"/>
                </a:solidFill>
              </a:rPr>
              <a:t>logical </a:t>
            </a:r>
            <a:r>
              <a:rPr lang="en-US" dirty="0" smtClean="0"/>
              <a:t>representation of the data.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Meaning that we are able to modify the physical storage without changing the logical representation of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7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377"/>
            <a:ext cx="8229600" cy="990600"/>
          </a:xfrm>
        </p:spPr>
        <p:txBody>
          <a:bodyPr/>
          <a:lstStyle/>
          <a:p>
            <a:r>
              <a:rPr lang="en-US" dirty="0" smtClean="0"/>
              <a:t>Relational DBMS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Relational data model: </a:t>
            </a:r>
            <a:r>
              <a:rPr lang="en-US" sz="2000" dirty="0" smtClean="0"/>
              <a:t>data is stored in relations</a:t>
            </a:r>
          </a:p>
          <a:p>
            <a:pPr lvl="1"/>
            <a:r>
              <a:rPr lang="en-US" dirty="0" smtClean="0"/>
              <a:t>Example: Banking Info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 declarative query language </a:t>
            </a:r>
          </a:p>
          <a:p>
            <a:pPr lvl="1"/>
            <a:r>
              <a:rPr lang="en-US" dirty="0" smtClean="0"/>
              <a:t>Specify what answer a query should return, but not how the query is executed</a:t>
            </a:r>
          </a:p>
          <a:p>
            <a:pPr lvl="1"/>
            <a:r>
              <a:rPr lang="en-US" dirty="0" smtClean="0"/>
              <a:t>Ex. SQL – structured query language </a:t>
            </a:r>
            <a:endParaRPr lang="en-US" dirty="0"/>
          </a:p>
          <a:p>
            <a:pPr lvl="1"/>
            <a:r>
              <a:rPr lang="en-US" dirty="0" smtClean="0"/>
              <a:t>Query : What is Mary’s balance?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49494"/>
              </p:ext>
            </p:extLst>
          </p:nvPr>
        </p:nvGraphicFramePr>
        <p:xfrm>
          <a:off x="3851561" y="2153980"/>
          <a:ext cx="4835239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2220"/>
                <a:gridCol w="1274618"/>
                <a:gridCol w="1039091"/>
                <a:gridCol w="139931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Balance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Pomona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18,300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6831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Claremont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15,000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Pasadena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11,000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47454" y="57678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 smtClean="0"/>
              <a:t>SELECT</a:t>
            </a:r>
            <a:r>
              <a:rPr lang="en-US" dirty="0" smtClean="0">
                <a:solidFill>
                  <a:schemeClr val="accent1"/>
                </a:solidFill>
              </a:rPr>
              <a:t>		balance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dirty="0"/>
              <a:t>FROM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 		Banking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/>
              <a:t>WHERE </a:t>
            </a:r>
            <a:r>
              <a:rPr lang="en-US" dirty="0" smtClean="0">
                <a:solidFill>
                  <a:schemeClr val="accent1"/>
                </a:solidFill>
              </a:rPr>
              <a:t>  	name = “</a:t>
            </a:r>
            <a:r>
              <a:rPr lang="en-US" dirty="0">
                <a:solidFill>
                  <a:schemeClr val="accent1"/>
                </a:solidFill>
              </a:rPr>
              <a:t>Mary</a:t>
            </a:r>
            <a:r>
              <a:rPr lang="en-US" dirty="0" smtClean="0">
                <a:solidFill>
                  <a:schemeClr val="accent1"/>
                </a:solidFill>
              </a:rPr>
              <a:t>” 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46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3416</TotalTime>
  <Words>2553</Words>
  <Application>Microsoft Macintosh PowerPoint</Application>
  <PresentationFormat>On-screen Show (4:3)</PresentationFormat>
  <Paragraphs>706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Calibri</vt:lpstr>
      <vt:lpstr>Arial</vt:lpstr>
      <vt:lpstr>Clarity</vt:lpstr>
      <vt:lpstr>SQL</vt:lpstr>
      <vt:lpstr>Outline </vt:lpstr>
      <vt:lpstr>Why Databases?</vt:lpstr>
      <vt:lpstr>Why Databases? </vt:lpstr>
      <vt:lpstr>What is a database?</vt:lpstr>
      <vt:lpstr>Timeline of Databases </vt:lpstr>
      <vt:lpstr>Relational DBMS to the rescue</vt:lpstr>
      <vt:lpstr>Architecture of Databases </vt:lpstr>
      <vt:lpstr>Relational DBMS to the rescue</vt:lpstr>
      <vt:lpstr>Relational Model: Levels of Abstraction</vt:lpstr>
      <vt:lpstr>Key Concepts: Relational Model  </vt:lpstr>
      <vt:lpstr>Structured Query Language (SQL)</vt:lpstr>
      <vt:lpstr>ACID Properties</vt:lpstr>
      <vt:lpstr>ACID (Cont.) - System Failures</vt:lpstr>
      <vt:lpstr>ACID (Cont.) - Parallel Transactions</vt:lpstr>
      <vt:lpstr>SQL: Creating Relations</vt:lpstr>
      <vt:lpstr>Integrity Constraints</vt:lpstr>
      <vt:lpstr>SQL: Creating Relations</vt:lpstr>
      <vt:lpstr>MYSQL</vt:lpstr>
      <vt:lpstr>MySQL – Via Command Line</vt:lpstr>
      <vt:lpstr>Basic SQL Query</vt:lpstr>
      <vt:lpstr>Example </vt:lpstr>
      <vt:lpstr>Visualizing Query Evaluation</vt:lpstr>
      <vt:lpstr>Example Relation Instances </vt:lpstr>
      <vt:lpstr>Range Variables</vt:lpstr>
      <vt:lpstr>Range Variables</vt:lpstr>
      <vt:lpstr>NULL Values</vt:lpstr>
      <vt:lpstr>Expressions</vt:lpstr>
      <vt:lpstr>PowerPoint Presentation</vt:lpstr>
      <vt:lpstr>PowerPoint Presentation</vt:lpstr>
      <vt:lpstr>PowerPoint Presentation</vt:lpstr>
      <vt:lpstr>Nested Queries</vt:lpstr>
      <vt:lpstr>Nested Queries</vt:lpstr>
      <vt:lpstr>Nested Queries with Correlation</vt:lpstr>
      <vt:lpstr>More on Set-Comparison Operators</vt:lpstr>
      <vt:lpstr>Rewriting INTERSECT Queries Using IN</vt:lpstr>
      <vt:lpstr>Aggregate Operators</vt:lpstr>
      <vt:lpstr>PowerPoint Presentation</vt:lpstr>
      <vt:lpstr>GROUP BY and HAVING </vt:lpstr>
      <vt:lpstr>Evaluations of GROUP BY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Storage</dc:title>
  <dc:creator>Mariam Salloum</dc:creator>
  <cp:lastModifiedBy>Microsoft Office User</cp:lastModifiedBy>
  <cp:revision>89</cp:revision>
  <dcterms:created xsi:type="dcterms:W3CDTF">2016-04-07T16:03:20Z</dcterms:created>
  <dcterms:modified xsi:type="dcterms:W3CDTF">2017-08-16T20:50:31Z</dcterms:modified>
</cp:coreProperties>
</file>