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296" r:id="rId3"/>
    <p:sldId id="297" r:id="rId4"/>
    <p:sldId id="300" r:id="rId5"/>
    <p:sldId id="257" r:id="rId6"/>
    <p:sldId id="266" r:id="rId7"/>
    <p:sldId id="306" r:id="rId8"/>
    <p:sldId id="301" r:id="rId9"/>
    <p:sldId id="265" r:id="rId10"/>
    <p:sldId id="262" r:id="rId11"/>
    <p:sldId id="273" r:id="rId12"/>
    <p:sldId id="263" r:id="rId13"/>
    <p:sldId id="302" r:id="rId14"/>
    <p:sldId id="260" r:id="rId15"/>
    <p:sldId id="264" r:id="rId16"/>
    <p:sldId id="261" r:id="rId17"/>
    <p:sldId id="279" r:id="rId18"/>
    <p:sldId id="305" r:id="rId19"/>
    <p:sldId id="269" r:id="rId20"/>
    <p:sldId id="274" r:id="rId21"/>
    <p:sldId id="270" r:id="rId22"/>
    <p:sldId id="275" r:id="rId23"/>
    <p:sldId id="271" r:id="rId24"/>
    <p:sldId id="276" r:id="rId25"/>
    <p:sldId id="304" r:id="rId26"/>
    <p:sldId id="272" r:id="rId27"/>
    <p:sldId id="285" r:id="rId28"/>
    <p:sldId id="309" r:id="rId29"/>
    <p:sldId id="286" r:id="rId30"/>
    <p:sldId id="282" r:id="rId31"/>
    <p:sldId id="287" r:id="rId32"/>
    <p:sldId id="303" r:id="rId33"/>
    <p:sldId id="307" r:id="rId34"/>
    <p:sldId id="310" r:id="rId35"/>
    <p:sldId id="290" r:id="rId36"/>
    <p:sldId id="291" r:id="rId37"/>
    <p:sldId id="294" r:id="rId38"/>
    <p:sldId id="308" r:id="rId39"/>
    <p:sldId id="295" r:id="rId40"/>
    <p:sldId id="311" r:id="rId41"/>
    <p:sldId id="27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96"/>
            <p14:sldId id="297"/>
            <p14:sldId id="300"/>
            <p14:sldId id="257"/>
            <p14:sldId id="266"/>
            <p14:sldId id="306"/>
            <p14:sldId id="301"/>
            <p14:sldId id="265"/>
            <p14:sldId id="262"/>
            <p14:sldId id="273"/>
            <p14:sldId id="263"/>
            <p14:sldId id="302"/>
            <p14:sldId id="260"/>
            <p14:sldId id="264"/>
            <p14:sldId id="261"/>
            <p14:sldId id="279"/>
            <p14:sldId id="305"/>
            <p14:sldId id="269"/>
            <p14:sldId id="274"/>
            <p14:sldId id="270"/>
            <p14:sldId id="275"/>
            <p14:sldId id="271"/>
            <p14:sldId id="276"/>
            <p14:sldId id="304"/>
            <p14:sldId id="272"/>
            <p14:sldId id="285"/>
            <p14:sldId id="309"/>
            <p14:sldId id="286"/>
            <p14:sldId id="282"/>
            <p14:sldId id="287"/>
            <p14:sldId id="303"/>
            <p14:sldId id="307"/>
            <p14:sldId id="310"/>
            <p14:sldId id="290"/>
            <p14:sldId id="291"/>
            <p14:sldId id="294"/>
            <p14:sldId id="308"/>
            <p14:sldId id="295"/>
            <p14:sldId id="311"/>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esch, Nathan" initials="PN" lastIdx="6" clrIdx="0">
    <p:extLst>
      <p:ext uri="{19B8F6BF-5375-455C-9EA6-DF929625EA0E}">
        <p15:presenceInfo xmlns:p15="http://schemas.microsoft.com/office/powerpoint/2012/main" userId="S-1-5-21-1339303556-449845944-1601390327-410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7" autoAdjust="0"/>
    <p:restoredTop sz="94660"/>
  </p:normalViewPr>
  <p:slideViewPr>
    <p:cSldViewPr snapToGrid="0">
      <p:cViewPr varScale="1">
        <p:scale>
          <a:sx n="84" d="100"/>
          <a:sy n="84"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7-13T10:10:24.985" idx="6">
    <p:pos x="10" y="10"/>
    <p:text>Compare publicly available database vs test database with newly incorporated ontologies.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7-13T10:10:24.985" idx="6">
    <p:pos x="10" y="10"/>
    <p:text>Compare publicly available database vs test database with newly incorporated ontologies.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7-13T10:10:24.985" idx="6">
    <p:pos x="10" y="10"/>
    <p:text>Compare publicly available database vs test database with newly incorporated ontologies.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7-12T14:29:29.655" idx="3">
    <p:pos x="10" y="10"/>
    <p:text>Need to rework with new color scheme.</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7-12T14:59:35.878" idx="4">
    <p:pos x="6605" y="910"/>
    <p:text>Make less wordy, more bullety</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7-12T15:59:47.644" idx="5">
    <p:pos x="7349" y="1905"/>
    <p:text>Maybe move to end of betw, close, and ecc -  section these as distance based (like the paper) and discuss challenges to interpreting distance metrics in AOP context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F2778-583D-47DD-9F96-F6161A447264}" type="datetimeFigureOut">
              <a:rPr lang="en-US" smtClean="0"/>
              <a:t>7/14/2017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291EA-D524-4968-939F-FF9188A27C11}" type="slidenum">
              <a:rPr lang="en-US" smtClean="0"/>
              <a:t>‹#›</a:t>
            </a:fld>
            <a:endParaRPr lang="en-US"/>
          </a:p>
        </p:txBody>
      </p:sp>
    </p:spTree>
    <p:extLst>
      <p:ext uri="{BB962C8B-B14F-4D97-AF65-F5344CB8AC3E}">
        <p14:creationId xmlns:p14="http://schemas.microsoft.com/office/powerpoint/2010/main" val="26756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pun intended on the “paths forward” comment</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3</a:t>
            </a:fld>
            <a:endParaRPr lang="en-US"/>
          </a:p>
        </p:txBody>
      </p:sp>
    </p:spTree>
    <p:extLst>
      <p:ext uri="{BB962C8B-B14F-4D97-AF65-F5344CB8AC3E}">
        <p14:creationId xmlns:p14="http://schemas.microsoft.com/office/powerpoint/2010/main" val="2114038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20</a:t>
            </a:fld>
            <a:endParaRPr lang="en-US"/>
          </a:p>
        </p:txBody>
      </p:sp>
    </p:spTree>
    <p:extLst>
      <p:ext uri="{BB962C8B-B14F-4D97-AF65-F5344CB8AC3E}">
        <p14:creationId xmlns:p14="http://schemas.microsoft.com/office/powerpoint/2010/main" val="779683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21</a:t>
            </a:fld>
            <a:endParaRPr lang="en-US"/>
          </a:p>
        </p:txBody>
      </p:sp>
    </p:spTree>
    <p:extLst>
      <p:ext uri="{BB962C8B-B14F-4D97-AF65-F5344CB8AC3E}">
        <p14:creationId xmlns:p14="http://schemas.microsoft.com/office/powerpoint/2010/main" val="3551145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22</a:t>
            </a:fld>
            <a:endParaRPr lang="en-US"/>
          </a:p>
        </p:txBody>
      </p:sp>
    </p:spTree>
    <p:extLst>
      <p:ext uri="{BB962C8B-B14F-4D97-AF65-F5344CB8AC3E}">
        <p14:creationId xmlns:p14="http://schemas.microsoft.com/office/powerpoint/2010/main" val="52664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pun intended on the “paths forward” comment</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4</a:t>
            </a:fld>
            <a:endParaRPr lang="en-US"/>
          </a:p>
        </p:txBody>
      </p:sp>
    </p:spTree>
    <p:extLst>
      <p:ext uri="{BB962C8B-B14F-4D97-AF65-F5344CB8AC3E}">
        <p14:creationId xmlns:p14="http://schemas.microsoft.com/office/powerpoint/2010/main" val="16706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5</a:t>
            </a:fld>
            <a:endParaRPr lang="en-US"/>
          </a:p>
        </p:txBody>
      </p:sp>
    </p:spTree>
    <p:extLst>
      <p:ext uri="{BB962C8B-B14F-4D97-AF65-F5344CB8AC3E}">
        <p14:creationId xmlns:p14="http://schemas.microsoft.com/office/powerpoint/2010/main" val="155589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6</a:t>
            </a:fld>
            <a:endParaRPr lang="en-US"/>
          </a:p>
        </p:txBody>
      </p:sp>
    </p:spTree>
    <p:extLst>
      <p:ext uri="{BB962C8B-B14F-4D97-AF65-F5344CB8AC3E}">
        <p14:creationId xmlns:p14="http://schemas.microsoft.com/office/powerpoint/2010/main" val="412622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7</a:t>
            </a:fld>
            <a:endParaRPr lang="en-US"/>
          </a:p>
        </p:txBody>
      </p:sp>
    </p:spTree>
    <p:extLst>
      <p:ext uri="{BB962C8B-B14F-4D97-AF65-F5344CB8AC3E}">
        <p14:creationId xmlns:p14="http://schemas.microsoft.com/office/powerpoint/2010/main" val="361846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8</a:t>
            </a:fld>
            <a:endParaRPr lang="en-US"/>
          </a:p>
        </p:txBody>
      </p:sp>
    </p:spTree>
    <p:extLst>
      <p:ext uri="{BB962C8B-B14F-4D97-AF65-F5344CB8AC3E}">
        <p14:creationId xmlns:p14="http://schemas.microsoft.com/office/powerpoint/2010/main" val="2261121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10</a:t>
            </a:fld>
            <a:endParaRPr lang="en-US"/>
          </a:p>
        </p:txBody>
      </p:sp>
    </p:spTree>
    <p:extLst>
      <p:ext uri="{BB962C8B-B14F-4D97-AF65-F5344CB8AC3E}">
        <p14:creationId xmlns:p14="http://schemas.microsoft.com/office/powerpoint/2010/main" val="371706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11</a:t>
            </a:fld>
            <a:endParaRPr lang="en-US"/>
          </a:p>
        </p:txBody>
      </p:sp>
    </p:spTree>
    <p:extLst>
      <p:ext uri="{BB962C8B-B14F-4D97-AF65-F5344CB8AC3E}">
        <p14:creationId xmlns:p14="http://schemas.microsoft.com/office/powerpoint/2010/main" val="26084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19</a:t>
            </a:fld>
            <a:endParaRPr lang="en-US"/>
          </a:p>
        </p:txBody>
      </p:sp>
    </p:spTree>
    <p:extLst>
      <p:ext uri="{BB962C8B-B14F-4D97-AF65-F5344CB8AC3E}">
        <p14:creationId xmlns:p14="http://schemas.microsoft.com/office/powerpoint/2010/main" val="416476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7/14/2017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7/14/2017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7/14/2017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7/14/2017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tmp"/><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6.tmp"/><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7.tmp"/><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hyperlink" Target="http://www.aopwiki.org/"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7.tmp"/><Relationship Id="rId3" Type="http://schemas.openxmlformats.org/officeDocument/2006/relationships/image" Target="../media/image20.png"/><Relationship Id="rId7"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8.tmp"/></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7" Type="http://schemas.openxmlformats.org/officeDocument/2006/relationships/image" Target="../media/image21.tmp"/><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0.tmp"/><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8.xml"/><Relationship Id="rId5"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tmp"/><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7.xml"/><Relationship Id="rId5" Type="http://schemas.openxmlformats.org/officeDocument/2006/relationships/image" Target="../media/image34.tmp"/><Relationship Id="rId4" Type="http://schemas.openxmlformats.org/officeDocument/2006/relationships/image" Target="../media/image33.tmp"/></Relationships>
</file>

<file path=ppt/slides/_rels/slide29.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8.xml"/><Relationship Id="rId6" Type="http://schemas.openxmlformats.org/officeDocument/2006/relationships/comments" Target="../comments/comment5.xml"/><Relationship Id="rId5" Type="http://schemas.openxmlformats.org/officeDocument/2006/relationships/image" Target="../media/image33.tmp"/><Relationship Id="rId4" Type="http://schemas.openxmlformats.org/officeDocument/2006/relationships/image" Target="../media/image34.tm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5.tmp"/><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7.xml"/><Relationship Id="rId4" Type="http://schemas.openxmlformats.org/officeDocument/2006/relationships/image" Target="../media/image40.tmp"/></Relationships>
</file>

<file path=ppt/slides/_rels/slide34.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41.tmp"/><Relationship Id="rId1" Type="http://schemas.openxmlformats.org/officeDocument/2006/relationships/slideLayout" Target="../slideLayouts/slideLayout7.xml"/><Relationship Id="rId4" Type="http://schemas.openxmlformats.org/officeDocument/2006/relationships/image" Target="../media/image42.tmp"/></Relationships>
</file>

<file path=ppt/slides/_rels/slide3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35.tmp"/><Relationship Id="rId1" Type="http://schemas.openxmlformats.org/officeDocument/2006/relationships/slideLayout" Target="../slideLayouts/slideLayout8.xml"/><Relationship Id="rId4" Type="http://schemas.openxmlformats.org/officeDocument/2006/relationships/image" Target="../media/image42.tmp"/></Relationships>
</file>

<file path=ppt/slides/_rels/slide36.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4.tmp"/><Relationship Id="rId1" Type="http://schemas.openxmlformats.org/officeDocument/2006/relationships/slideLayout" Target="../slideLayouts/slideLayout8.xml"/><Relationship Id="rId4" Type="http://schemas.openxmlformats.org/officeDocument/2006/relationships/image" Target="../media/image45.tmp"/></Relationships>
</file>

<file path=ppt/slides/_rels/slide38.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7.xml"/><Relationship Id="rId4" Type="http://schemas.openxmlformats.org/officeDocument/2006/relationships/image" Target="../media/image48.tmp"/></Relationships>
</file>

<file path=ppt/slides/_rels/slide39.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8.xml"/><Relationship Id="rId5" Type="http://schemas.openxmlformats.org/officeDocument/2006/relationships/comments" Target="../comments/comment6.xml"/><Relationship Id="rId4" Type="http://schemas.openxmlformats.org/officeDocument/2006/relationships/image" Target="../media/image48.tm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tmp"/><Relationship Id="rId4" Type="http://schemas.openxmlformats.org/officeDocument/2006/relationships/hyperlink" Target="http://www.igraph.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comments" Target="../comments/comment3.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trans="5000" size="100"/>
                    </a14:imgEffect>
                  </a14:imgLayer>
                </a14:imgProps>
              </a:ext>
              <a:ext uri="{28A0092B-C50C-407E-A947-70E740481C1C}">
                <a14:useLocalDpi xmlns:a14="http://schemas.microsoft.com/office/drawing/2010/main" val="0"/>
              </a:ext>
            </a:extLst>
          </a:blip>
          <a:srcRect r="38640" b="38584"/>
          <a:stretch/>
        </p:blipFill>
        <p:spPr>
          <a:xfrm>
            <a:off x="5111235" y="0"/>
            <a:ext cx="7080765" cy="6858000"/>
          </a:xfrm>
          <a:prstGeom prst="rect">
            <a:avLst/>
          </a:prstGeom>
        </p:spPr>
      </p:pic>
      <p:sp>
        <p:nvSpPr>
          <p:cNvPr id="2" name="Title 1"/>
          <p:cNvSpPr>
            <a:spLocks noGrp="1"/>
          </p:cNvSpPr>
          <p:nvPr>
            <p:ph type="ctrTitle"/>
          </p:nvPr>
        </p:nvSpPr>
        <p:spPr>
          <a:xfrm>
            <a:off x="0" y="0"/>
            <a:ext cx="9144000" cy="2387600"/>
          </a:xfrm>
          <a:solidFill>
            <a:schemeClr val="bg1">
              <a:alpha val="90000"/>
            </a:schemeClr>
          </a:solidFill>
        </p:spPr>
        <p:txBody>
          <a:bodyPr>
            <a:normAutofit fontScale="90000"/>
          </a:bodyPr>
          <a:lstStyle/>
          <a:p>
            <a:pPr algn="l"/>
            <a:r>
              <a:rPr lang="en-US" b="1" dirty="0">
                <a:solidFill>
                  <a:schemeClr val="accent3"/>
                </a:solidFill>
              </a:rPr>
              <a:t>Adverse Outcome Pathway Network Analyses: Techniques and benchmarking the AOPwiki</a:t>
            </a:r>
            <a:endParaRPr lang="en-US" dirty="0">
              <a:solidFill>
                <a:schemeClr val="accent3"/>
              </a:solidFill>
            </a:endParaRPr>
          </a:p>
        </p:txBody>
      </p:sp>
      <p:sp>
        <p:nvSpPr>
          <p:cNvPr id="6" name="Subtitle 5"/>
          <p:cNvSpPr>
            <a:spLocks noGrp="1"/>
          </p:cNvSpPr>
          <p:nvPr>
            <p:ph type="subTitle" idx="1"/>
          </p:nvPr>
        </p:nvSpPr>
        <p:spPr>
          <a:xfrm>
            <a:off x="0" y="2479675"/>
            <a:ext cx="9144000" cy="1655762"/>
          </a:xfrm>
        </p:spPr>
        <p:txBody>
          <a:bodyPr/>
          <a:lstStyle/>
          <a:p>
            <a:pPr algn="l"/>
            <a:r>
              <a:rPr lang="en-US" dirty="0"/>
              <a:t>  N. </a:t>
            </a:r>
            <a:r>
              <a:rPr lang="en-US" dirty="0" err="1"/>
              <a:t>Pollesch</a:t>
            </a:r>
            <a:r>
              <a:rPr lang="en-US" baseline="30000" dirty="0" err="1"/>
              <a:t>a</a:t>
            </a:r>
            <a:r>
              <a:rPr lang="en-US" dirty="0"/>
              <a:t>, J. O’ </a:t>
            </a:r>
            <a:r>
              <a:rPr lang="en-US" dirty="0" err="1"/>
              <a:t>Brien</a:t>
            </a:r>
            <a:r>
              <a:rPr lang="en-US" baseline="30000" dirty="0" err="1"/>
              <a:t>b</a:t>
            </a:r>
            <a:r>
              <a:rPr lang="en-US" dirty="0"/>
              <a:t>, and D. </a:t>
            </a:r>
            <a:r>
              <a:rPr lang="en-US" dirty="0" err="1"/>
              <a:t>Villeneuve</a:t>
            </a:r>
            <a:r>
              <a:rPr lang="en-US" baseline="30000" dirty="0" err="1"/>
              <a:t>a</a:t>
            </a:r>
            <a:endParaRPr lang="en-US" dirty="0"/>
          </a:p>
          <a:p>
            <a:endParaRPr lang="en-US" dirty="0"/>
          </a:p>
        </p:txBody>
      </p:sp>
      <p:sp>
        <p:nvSpPr>
          <p:cNvPr id="7" name="TextBox 6"/>
          <p:cNvSpPr txBox="1"/>
          <p:nvPr/>
        </p:nvSpPr>
        <p:spPr>
          <a:xfrm>
            <a:off x="206477" y="5442155"/>
            <a:ext cx="5442155" cy="1200329"/>
          </a:xfrm>
          <a:prstGeom prst="rect">
            <a:avLst/>
          </a:prstGeom>
          <a:noFill/>
        </p:spPr>
        <p:txBody>
          <a:bodyPr wrap="square" rtlCol="0">
            <a:spAutoFit/>
          </a:bodyPr>
          <a:lstStyle/>
          <a:p>
            <a:r>
              <a:rPr lang="en-US" baseline="30000" dirty="0"/>
              <a:t>a </a:t>
            </a:r>
            <a:r>
              <a:rPr lang="en-US" dirty="0"/>
              <a:t>United States Environmental Protection Agency, Mid-	Continent Ecology Division, Duluth, MN, USA</a:t>
            </a:r>
          </a:p>
          <a:p>
            <a:r>
              <a:rPr lang="en-US" baseline="30000" dirty="0"/>
              <a:t>b </a:t>
            </a:r>
            <a:r>
              <a:rPr lang="en-US" dirty="0"/>
              <a:t>Environment and Climate Change Canada, Ottawa, 	Ontario, Canada</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688" y="2704520"/>
            <a:ext cx="3572374" cy="4153480"/>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7133" y="2839591"/>
            <a:ext cx="1745376" cy="1756784"/>
          </a:xfrm>
          <a:prstGeom prst="rect">
            <a:avLst/>
          </a:prstGeom>
        </p:spPr>
      </p:pic>
    </p:spTree>
    <p:extLst>
      <p:ext uri="{BB962C8B-B14F-4D97-AF65-F5344CB8AC3E}">
        <p14:creationId xmlns:p14="http://schemas.microsoft.com/office/powerpoint/2010/main" val="1569041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When the AOPwiki is viewed in the traditional AOP layout, by increasing level of biological organization, the result is essentially a plot of numbers of KEs in each category</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95" y="0"/>
            <a:ext cx="7207220" cy="6796627"/>
          </a:xfrm>
          <a:prstGeom prst="rect">
            <a:avLst/>
          </a:prstGeom>
        </p:spPr>
      </p:pic>
      <p:sp>
        <p:nvSpPr>
          <p:cNvPr id="9" name="Left-Right Arrow 8"/>
          <p:cNvSpPr/>
          <p:nvPr/>
        </p:nvSpPr>
        <p:spPr>
          <a:xfrm rot="213220">
            <a:off x="6664831" y="4020561"/>
            <a:ext cx="594923" cy="267788"/>
          </a:xfrm>
          <a:prstGeom prst="leftRightArrow">
            <a:avLst/>
          </a:prstGeom>
          <a:solidFill>
            <a:schemeClr val="tx1"/>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436" y="2958275"/>
            <a:ext cx="3779568" cy="3674046"/>
          </a:xfrm>
          <a:prstGeom prst="rect">
            <a:avLst/>
          </a:prstGeom>
        </p:spPr>
      </p:pic>
      <p:pic>
        <p:nvPicPr>
          <p:cNvPr id="11" name="Picture 1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008" y="688183"/>
            <a:ext cx="1745376" cy="1756784"/>
          </a:xfrm>
          <a:prstGeom prst="rect">
            <a:avLst/>
          </a:prstGeom>
        </p:spPr>
      </p:pic>
    </p:spTree>
    <p:extLst>
      <p:ext uri="{BB962C8B-B14F-4D97-AF65-F5344CB8AC3E}">
        <p14:creationId xmlns:p14="http://schemas.microsoft.com/office/powerpoint/2010/main" val="234222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r="43438" b="42086"/>
          <a:stretch/>
        </p:blipFill>
        <p:spPr>
          <a:xfrm>
            <a:off x="5519420" y="0"/>
            <a:ext cx="6672580" cy="6858000"/>
          </a:xfrm>
          <a:prstGeom prst="rect">
            <a:avLst/>
          </a:prstGeom>
        </p:spPr>
      </p:pic>
      <p:sp>
        <p:nvSpPr>
          <p:cNvPr id="2" name="Title 1"/>
          <p:cNvSpPr>
            <a:spLocks noGrp="1"/>
          </p:cNvSpPr>
          <p:nvPr>
            <p:ph type="ctrTitle"/>
          </p:nvPr>
        </p:nvSpPr>
        <p:spPr>
          <a:xfrm>
            <a:off x="0" y="0"/>
            <a:ext cx="9144000" cy="2387600"/>
          </a:xfrm>
          <a:noFill/>
        </p:spPr>
        <p:txBody>
          <a:bodyPr>
            <a:normAutofit/>
          </a:bodyPr>
          <a:lstStyle/>
          <a:p>
            <a:r>
              <a:rPr lang="en-US" b="1" dirty="0">
                <a:solidFill>
                  <a:srgbClr val="FF0000"/>
                </a:solidFill>
              </a:rPr>
              <a:t>Component Analyses</a:t>
            </a:r>
            <a:endParaRPr lang="en-US" dirty="0">
              <a:solidFill>
                <a:srgbClr val="FF0000"/>
              </a:solidFill>
            </a:endParaRPr>
          </a:p>
        </p:txBody>
      </p:sp>
      <p:sp>
        <p:nvSpPr>
          <p:cNvPr id="6" name="Subtitle 5"/>
          <p:cNvSpPr>
            <a:spLocks noGrp="1"/>
          </p:cNvSpPr>
          <p:nvPr>
            <p:ph type="subTitle" idx="1"/>
          </p:nvPr>
        </p:nvSpPr>
        <p:spPr>
          <a:xfrm>
            <a:off x="0" y="2479675"/>
            <a:ext cx="9144000" cy="1655762"/>
          </a:xfrm>
        </p:spPr>
        <p:txBody>
          <a:bodyPr/>
          <a:lstStyle/>
          <a:p>
            <a:pPr marL="800100" lvl="1" indent="-342900" algn="l">
              <a:buClr>
                <a:srgbClr val="FF0000"/>
              </a:buClr>
              <a:buFont typeface="Arial" panose="020B0604020202020204" pitchFamily="34" charset="0"/>
              <a:buChar char="•"/>
            </a:pPr>
            <a:r>
              <a:rPr lang="en-US" sz="1800" dirty="0"/>
              <a:t>Weakly connected components</a:t>
            </a:r>
          </a:p>
          <a:p>
            <a:pPr marL="800100" lvl="1" indent="-342900" algn="l">
              <a:buClr>
                <a:srgbClr val="FF0000"/>
              </a:buClr>
              <a:buFont typeface="Arial" panose="020B0604020202020204" pitchFamily="34" charset="0"/>
              <a:buChar char="•"/>
            </a:pPr>
            <a:r>
              <a:rPr lang="en-US" sz="1800" dirty="0"/>
              <a:t>Strongly connected components and cycles</a:t>
            </a:r>
          </a:p>
          <a:p>
            <a:pPr algn="l"/>
            <a:endParaRPr lang="en-US" dirty="0"/>
          </a:p>
        </p:txBody>
      </p:sp>
    </p:spTree>
    <p:extLst>
      <p:ext uri="{BB962C8B-B14F-4D97-AF65-F5344CB8AC3E}">
        <p14:creationId xmlns:p14="http://schemas.microsoft.com/office/powerpoint/2010/main" val="121498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Weakly Connected Components of the AOPwiki</a:t>
            </a:r>
          </a:p>
        </p:txBody>
      </p:sp>
      <p:sp>
        <p:nvSpPr>
          <p:cNvPr id="16" name="Text Placeholder 15"/>
          <p:cNvSpPr>
            <a:spLocks noGrp="1"/>
          </p:cNvSpPr>
          <p:nvPr>
            <p:ph type="body" sz="half" idx="2"/>
          </p:nvPr>
        </p:nvSpPr>
        <p:spPr>
          <a:xfrm>
            <a:off x="7425414" y="2222830"/>
            <a:ext cx="3932237" cy="3811588"/>
          </a:xfrm>
        </p:spPr>
        <p:txBody>
          <a:bodyPr/>
          <a:lstStyle/>
          <a:p>
            <a:r>
              <a:rPr lang="en-US" dirty="0"/>
              <a:t>Weakly connected components have an undirected path between any nodes within the component</a:t>
            </a:r>
          </a:p>
          <a:p>
            <a:r>
              <a:rPr lang="en-US" dirty="0"/>
              <a:t>Within the AOP context, weakly connected components highlight AOP networks where at least one key event relationships is shared</a:t>
            </a:r>
          </a:p>
          <a:p>
            <a:endParaRPr lang="en-US" dirty="0"/>
          </a:p>
          <a:p>
            <a:endParaRPr lang="en-US" dirty="0"/>
          </a:p>
          <a:p>
            <a:endParaRPr lang="en-US" dirty="0"/>
          </a:p>
          <a:p>
            <a:endParaRPr lang="en-US" dirty="0"/>
          </a:p>
          <a:p>
            <a:endParaRPr lang="en-US" dirty="0"/>
          </a:p>
        </p:txBody>
      </p:sp>
      <p:pic>
        <p:nvPicPr>
          <p:cNvPr id="6" name="Content Placeholder 4" descr="Screen Clipping"/>
          <p:cNvPicPr>
            <a:picLocks noChangeAspect="1"/>
          </p:cNvPicPr>
          <p:nvPr/>
        </p:nvPicPr>
        <p:blipFill rotWithShape="1">
          <a:blip r:embed="rId2">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l="-1" r="141" b="114"/>
          <a:stretch/>
        </p:blipFill>
        <p:spPr>
          <a:xfrm>
            <a:off x="147484" y="0"/>
            <a:ext cx="6823218" cy="6850884"/>
          </a:xfrm>
          <a:prstGeom prst="rect">
            <a:avLst/>
          </a:prstGeom>
        </p:spPr>
      </p:pic>
    </p:spTree>
    <p:extLst>
      <p:ext uri="{BB962C8B-B14F-4D97-AF65-F5344CB8AC3E}">
        <p14:creationId xmlns:p14="http://schemas.microsoft.com/office/powerpoint/2010/main" val="1492238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Weakly Connected Components of the AOPwiki</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7" name="Content Placeholder 4" descr="Screen Clipping"/>
          <p:cNvPicPr>
            <a:picLocks noChangeAspect="1"/>
          </p:cNvPicPr>
          <p:nvPr/>
        </p:nvPicPr>
        <p:blipFill rotWithShape="1">
          <a:blip r:embed="rId2">
            <a:extLst>
              <a:ext uri="{28A0092B-C50C-407E-A947-70E740481C1C}">
                <a14:useLocalDpi xmlns:a14="http://schemas.microsoft.com/office/drawing/2010/main" val="0"/>
              </a:ext>
            </a:extLst>
          </a:blip>
          <a:srcRect l="-1" r="141" b="114"/>
          <a:stretch/>
        </p:blipFill>
        <p:spPr>
          <a:xfrm>
            <a:off x="7589556" y="3082412"/>
            <a:ext cx="3603952" cy="361856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69" y="232599"/>
            <a:ext cx="6268325" cy="6468378"/>
          </a:xfrm>
          <a:prstGeom prst="rect">
            <a:avLst/>
          </a:prstGeom>
        </p:spPr>
      </p:pic>
    </p:spTree>
    <p:extLst>
      <p:ext uri="{BB962C8B-B14F-4D97-AF65-F5344CB8AC3E}">
        <p14:creationId xmlns:p14="http://schemas.microsoft.com/office/powerpoint/2010/main" val="4080610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381" y="0"/>
            <a:ext cx="6802619" cy="6858000"/>
          </a:xfrm>
          <a:prstGeom prst="rect">
            <a:avLst/>
          </a:prstGeom>
        </p:spPr>
      </p:pic>
    </p:spTree>
    <p:extLst>
      <p:ext uri="{BB962C8B-B14F-4D97-AF65-F5344CB8AC3E}">
        <p14:creationId xmlns:p14="http://schemas.microsoft.com/office/powerpoint/2010/main" val="170654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381" y="0"/>
            <a:ext cx="6802619" cy="6858000"/>
          </a:xfrm>
          <a:prstGeom prst="rect">
            <a:avLst/>
          </a:prstGeom>
        </p:spPr>
      </p:pic>
    </p:spTree>
    <p:extLst>
      <p:ext uri="{BB962C8B-B14F-4D97-AF65-F5344CB8AC3E}">
        <p14:creationId xmlns:p14="http://schemas.microsoft.com/office/powerpoint/2010/main" val="19347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r="48543" b="47990"/>
          <a:stretch/>
        </p:blipFill>
        <p:spPr>
          <a:xfrm>
            <a:off x="5464415" y="-1"/>
            <a:ext cx="6727585" cy="6858001"/>
          </a:xfrm>
          <a:prstGeom prst="rect">
            <a:avLst/>
          </a:prstGeom>
        </p:spPr>
      </p:pic>
      <p:sp>
        <p:nvSpPr>
          <p:cNvPr id="5" name="Title 4"/>
          <p:cNvSpPr>
            <a:spLocks noGrp="1"/>
          </p:cNvSpPr>
          <p:nvPr>
            <p:ph type="ctrTitle"/>
          </p:nvPr>
        </p:nvSpPr>
        <p:spPr>
          <a:xfrm>
            <a:off x="0" y="0"/>
            <a:ext cx="9144000" cy="2387600"/>
          </a:xfrm>
        </p:spPr>
        <p:txBody>
          <a:bodyPr/>
          <a:lstStyle/>
          <a:p>
            <a:r>
              <a:rPr lang="en-US" b="1" dirty="0">
                <a:solidFill>
                  <a:srgbClr val="18C618"/>
                </a:solidFill>
              </a:rPr>
              <a:t>Degree Centrality Measures</a:t>
            </a:r>
          </a:p>
        </p:txBody>
      </p:sp>
      <p:sp>
        <p:nvSpPr>
          <p:cNvPr id="6" name="Subtitle 5"/>
          <p:cNvSpPr>
            <a:spLocks noGrp="1"/>
          </p:cNvSpPr>
          <p:nvPr>
            <p:ph type="subTitle" idx="1"/>
          </p:nvPr>
        </p:nvSpPr>
        <p:spPr>
          <a:xfrm>
            <a:off x="0" y="2479675"/>
            <a:ext cx="9144000" cy="1655762"/>
          </a:xfrm>
        </p:spPr>
        <p:txBody>
          <a:bodyPr/>
          <a:lstStyle/>
          <a:p>
            <a:pPr marL="800100" lvl="1" indent="-342900" algn="l">
              <a:buClr>
                <a:srgbClr val="29F00E"/>
              </a:buClr>
              <a:buFont typeface="Arial" panose="020B0604020202020204" pitchFamily="34" charset="0"/>
              <a:buChar char="•"/>
            </a:pPr>
            <a:r>
              <a:rPr lang="en-US" sz="1800" dirty="0"/>
              <a:t>Total degree</a:t>
            </a:r>
          </a:p>
          <a:p>
            <a:pPr marL="800100" lvl="1" indent="-342900" algn="l">
              <a:buClr>
                <a:srgbClr val="29F00E"/>
              </a:buClr>
              <a:buFont typeface="Arial" panose="020B0604020202020204" pitchFamily="34" charset="0"/>
              <a:buChar char="•"/>
            </a:pPr>
            <a:r>
              <a:rPr lang="en-US" sz="1800" dirty="0"/>
              <a:t>In-degree</a:t>
            </a:r>
          </a:p>
          <a:p>
            <a:pPr marL="800100" lvl="1" indent="-342900" algn="l">
              <a:buClr>
                <a:srgbClr val="29F00E"/>
              </a:buClr>
              <a:buFont typeface="Arial" panose="020B0604020202020204" pitchFamily="34" charset="0"/>
              <a:buChar char="•"/>
            </a:pPr>
            <a:r>
              <a:rPr lang="en-US" sz="1800" dirty="0"/>
              <a:t>Out-degree</a:t>
            </a:r>
          </a:p>
          <a:p>
            <a:pPr algn="l"/>
            <a:endParaRPr lang="en-US" dirty="0"/>
          </a:p>
        </p:txBody>
      </p:sp>
    </p:spTree>
    <p:extLst>
      <p:ext uri="{BB962C8B-B14F-4D97-AF65-F5344CB8AC3E}">
        <p14:creationId xmlns:p14="http://schemas.microsoft.com/office/powerpoint/2010/main" val="60003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0" y="406685"/>
            <a:ext cx="6524992" cy="6328518"/>
          </a:xfrm>
          <a:prstGeom prst="rect">
            <a:avLst/>
          </a:prstGeom>
        </p:spPr>
      </p:pic>
      <p:sp>
        <p:nvSpPr>
          <p:cNvPr id="2" name="Title 1"/>
          <p:cNvSpPr>
            <a:spLocks noGrp="1"/>
          </p:cNvSpPr>
          <p:nvPr>
            <p:ph type="title"/>
          </p:nvPr>
        </p:nvSpPr>
        <p:spPr>
          <a:xfrm>
            <a:off x="7278688" y="37148"/>
            <a:ext cx="3932237" cy="739074"/>
          </a:xfrm>
        </p:spPr>
        <p:txBody>
          <a:bodyPr>
            <a:normAutofit fontScale="90000"/>
          </a:bodyPr>
          <a:lstStyle/>
          <a:p>
            <a:r>
              <a:rPr lang="en-US" dirty="0"/>
              <a:t>Degree (total)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(total),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𝑡𝑜𝑡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𝑡𝑜𝑡</m:t>
                        </m:r>
                      </m:sub>
                    </m:sSub>
                  </m:oMath>
                </a14:m>
                <a:r>
                  <a:rPr lang="en-US" dirty="0"/>
                  <a:t> is </a:t>
                </a:r>
                <a:r>
                  <a:rPr lang="en-US" sz="1800" b="1" dirty="0">
                    <a:solidFill>
                      <a:srgbClr val="00FF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5"/>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7329" y="2082576"/>
            <a:ext cx="4734954" cy="4775424"/>
          </a:xfrm>
          <a:prstGeom prst="rect">
            <a:avLst/>
          </a:prstGeom>
        </p:spPr>
      </p:pic>
    </p:spTree>
    <p:extLst>
      <p:ext uri="{BB962C8B-B14F-4D97-AF65-F5344CB8AC3E}">
        <p14:creationId xmlns:p14="http://schemas.microsoft.com/office/powerpoint/2010/main" val="2372188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trans="5000" size="100"/>
                    </a14:imgEffect>
                  </a14:imgLayer>
                </a14:imgProps>
              </a:ext>
              <a:ext uri="{28A0092B-C50C-407E-A947-70E740481C1C}">
                <a14:useLocalDpi xmlns:a14="http://schemas.microsoft.com/office/drawing/2010/main" val="0"/>
              </a:ext>
            </a:extLst>
          </a:blip>
          <a:srcRect r="38640" b="38584"/>
          <a:stretch/>
        </p:blipFill>
        <p:spPr>
          <a:xfrm>
            <a:off x="5111235" y="0"/>
            <a:ext cx="7080765" cy="6858000"/>
          </a:xfrm>
          <a:prstGeom prst="rect">
            <a:avLst/>
          </a:prstGeom>
        </p:spPr>
      </p:pic>
      <p:sp>
        <p:nvSpPr>
          <p:cNvPr id="4" name="Title 3"/>
          <p:cNvSpPr>
            <a:spLocks noGrp="1"/>
          </p:cNvSpPr>
          <p:nvPr>
            <p:ph type="title"/>
          </p:nvPr>
        </p:nvSpPr>
        <p:spPr>
          <a:xfrm>
            <a:off x="766046" y="-1"/>
            <a:ext cx="3932237" cy="1600200"/>
          </a:xfrm>
        </p:spPr>
        <p:txBody>
          <a:bodyPr/>
          <a:lstStyle/>
          <a:p>
            <a:r>
              <a:rPr lang="en-US" dirty="0"/>
              <a:t>AOPwiki Background</a:t>
            </a:r>
          </a:p>
        </p:txBody>
      </p:sp>
      <p:sp>
        <p:nvSpPr>
          <p:cNvPr id="9" name="Text Placeholder 8"/>
          <p:cNvSpPr>
            <a:spLocks noGrp="1"/>
          </p:cNvSpPr>
          <p:nvPr>
            <p:ph type="body" sz="half" idx="2"/>
          </p:nvPr>
        </p:nvSpPr>
        <p:spPr>
          <a:xfrm>
            <a:off x="766046" y="1607573"/>
            <a:ext cx="5870728" cy="3811588"/>
          </a:xfrm>
        </p:spPr>
        <p:txBody>
          <a:bodyPr>
            <a:noAutofit/>
          </a:bodyPr>
          <a:lstStyle/>
          <a:p>
            <a:pPr marL="457200" indent="-457200">
              <a:buClr>
                <a:schemeClr val="accent3"/>
              </a:buClr>
              <a:buFont typeface="Arial" panose="020B0604020202020204" pitchFamily="34" charset="0"/>
              <a:buChar char="•"/>
            </a:pPr>
            <a:r>
              <a:rPr lang="en-US" sz="2000" dirty="0"/>
              <a:t>The AOPwiki (</a:t>
            </a:r>
            <a:r>
              <a:rPr lang="en-US" sz="2000" dirty="0">
                <a:solidFill>
                  <a:schemeClr val="accent4"/>
                </a:solidFill>
                <a:hlinkClick r:id="rId4"/>
              </a:rPr>
              <a:t>www.aopwiki.org</a:t>
            </a:r>
            <a:r>
              <a:rPr lang="en-US" sz="2000" dirty="0"/>
              <a:t>) is a place to store and share AOP information among AOP developers, users, and stakeholders.  </a:t>
            </a:r>
          </a:p>
          <a:p>
            <a:pPr marL="457200" indent="-457200">
              <a:buClr>
                <a:schemeClr val="accent3"/>
              </a:buClr>
              <a:buFont typeface="Arial" panose="020B0604020202020204" pitchFamily="34" charset="0"/>
              <a:buChar char="•"/>
            </a:pPr>
            <a:r>
              <a:rPr lang="en-US" sz="2000" dirty="0"/>
              <a:t>As the AOPwiki grows and collaborative effort builds the AOP knowledgebase, more and diverse AOPs are being added.</a:t>
            </a:r>
          </a:p>
          <a:p>
            <a:pPr marL="457200" indent="-457200">
              <a:buClr>
                <a:schemeClr val="accent3"/>
              </a:buClr>
              <a:buFont typeface="Arial" panose="020B0604020202020204" pitchFamily="34" charset="0"/>
              <a:buChar char="•"/>
            </a:pPr>
            <a:r>
              <a:rPr lang="en-US" sz="2000" dirty="0"/>
              <a:t>The AOPwiki itself can be considered one large network. Allowing us to use and develop network analysis techniques for studying it. It is from this view that we began our analyses and work. </a:t>
            </a:r>
          </a:p>
          <a:p>
            <a:pPr marL="457200" indent="-457200">
              <a:buClr>
                <a:schemeClr val="accent3"/>
              </a:buClr>
              <a:buFont typeface="Arial" panose="020B0604020202020204" pitchFamily="34" charset="0"/>
              <a:buChar char="•"/>
            </a:pPr>
            <a:r>
              <a:rPr lang="en-US" sz="2000" dirty="0"/>
              <a:t>Understanding how expansion of the AOPwiki and knowledge base is influencing the structure of the AOPwiki as a network can help guide development and create benchmarks for growth.</a:t>
            </a:r>
          </a:p>
        </p:txBody>
      </p:sp>
    </p:spTree>
    <p:extLst>
      <p:ext uri="{BB962C8B-B14F-4D97-AF65-F5344CB8AC3E}">
        <p14:creationId xmlns:p14="http://schemas.microsoft.com/office/powerpoint/2010/main" val="2420769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00FF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15695" y="2066419"/>
                <a:ext cx="6096000" cy="3139321"/>
              </a:xfrm>
              <a:prstGeom prst="rect">
                <a:avLst/>
              </a:prstGeom>
            </p:spPr>
            <p:txBody>
              <a:bodyPr>
                <a:spAutoFit/>
              </a:bodyPr>
              <a:lstStyle/>
              <a:p>
                <a:r>
                  <a:rPr lang="en-US" b="1" dirty="0"/>
                  <a:t>Key Event Name</a:t>
                </a:r>
              </a:p>
              <a:p>
                <a:r>
                  <a:rPr lang="en-US" dirty="0"/>
                  <a:t> "Increase, Oxidative Stress"              </a:t>
                </a:r>
              </a:p>
              <a:p>
                <a:r>
                  <a:rPr lang="en-US" dirty="0"/>
                  <a:t> "Increased, Mortality"                    </a:t>
                </a:r>
              </a:p>
              <a:p>
                <a:r>
                  <a:rPr lang="en-US" dirty="0"/>
                  <a:t> "N/A, Mitochondrial dysfunction 1"        </a:t>
                </a:r>
              </a:p>
              <a:p>
                <a:r>
                  <a:rPr lang="en-US" dirty="0"/>
                  <a:t> "Activation,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 "Activation, LXR"                         </a:t>
                </a:r>
              </a:p>
              <a:p>
                <a:r>
                  <a:rPr lang="en-US" dirty="0"/>
                  <a:t> "Accumulation, Fatty acid"                </a:t>
                </a:r>
              </a:p>
              <a:p>
                <a:r>
                  <a:rPr lang="en-US" dirty="0"/>
                  <a:t> "Activation, AHR"                         </a:t>
                </a:r>
              </a:p>
              <a:p>
                <a:r>
                  <a:rPr lang="en-US" dirty="0"/>
                  <a:t> "Increase, cilia movement"                </a:t>
                </a:r>
              </a:p>
              <a:p>
                <a:r>
                  <a:rPr lang="en-US" dirty="0"/>
                  <a:t> "Increased, valve movement"               </a:t>
                </a:r>
              </a:p>
              <a:p>
                <a:r>
                  <a:rPr lang="en-US" dirty="0"/>
                  <a:t> "Abnormal, Foraging activity and behavior"</a:t>
                </a:r>
              </a:p>
            </p:txBody>
          </p:sp>
        </mc:Choice>
        <mc:Fallback xmlns="">
          <p:sp>
            <p:nvSpPr>
              <p:cNvPr id="5" name="Rectangle 4"/>
              <p:cNvSpPr>
                <a:spLocks noRot="1" noChangeAspect="1" noMove="1" noResize="1" noEditPoints="1" noAdjustHandles="1" noChangeArrowheads="1" noChangeShapeType="1" noTextEdit="1"/>
              </p:cNvSpPr>
              <p:nvPr/>
            </p:nvSpPr>
            <p:spPr>
              <a:xfrm>
                <a:off x="615695" y="2066419"/>
                <a:ext cx="6096000" cy="3139321"/>
              </a:xfrm>
              <a:prstGeom prst="rect">
                <a:avLst/>
              </a:prstGeom>
              <a:blipFill>
                <a:blip r:embed="rId5"/>
                <a:stretch>
                  <a:fillRect l="-800" t="-1165"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178359" y="2066419"/>
                <a:ext cx="582362"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𝒂𝒍𝒍</m:t>
                          </m:r>
                        </m:sub>
                      </m:sSub>
                    </m:oMath>
                  </m:oMathPara>
                </a14:m>
                <a:endParaRPr lang="en-US" b="1" dirty="0"/>
              </a:p>
              <a:p>
                <a:pPr algn="ctr"/>
                <a:r>
                  <a:rPr lang="en-US" dirty="0"/>
                  <a:t>22 17 15 13 12 12 12 11 10 10</a:t>
                </a:r>
              </a:p>
            </p:txBody>
          </p:sp>
        </mc:Choice>
        <mc:Fallback xmlns="">
          <p:sp>
            <p:nvSpPr>
              <p:cNvPr id="7" name="Rectangle 6"/>
              <p:cNvSpPr>
                <a:spLocks noRot="1" noChangeAspect="1" noMove="1" noResize="1" noEditPoints="1" noAdjustHandles="1" noChangeArrowheads="1" noChangeShapeType="1" noTextEdit="1"/>
              </p:cNvSpPr>
              <p:nvPr/>
            </p:nvSpPr>
            <p:spPr>
              <a:xfrm>
                <a:off x="5178359" y="2066419"/>
                <a:ext cx="582362" cy="3139321"/>
              </a:xfrm>
              <a:prstGeom prst="rect">
                <a:avLst/>
              </a:prstGeom>
              <a:blipFill>
                <a:blip r:embed="rId6"/>
                <a:stretch>
                  <a:fillRect l="-3125"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5695" y="154319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𝑎𝑙𝑙</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615695" y="1543199"/>
                <a:ext cx="5945885" cy="523220"/>
              </a:xfrm>
              <a:prstGeom prst="rect">
                <a:avLst/>
              </a:prstGeom>
              <a:blipFill>
                <a:blip r:embed="rId7"/>
                <a:stretch>
                  <a:fillRect l="-2051" t="-10465" b="-32558"/>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7329" y="2082576"/>
            <a:ext cx="4734954" cy="4775424"/>
          </a:xfrm>
          <a:prstGeom prst="rect">
            <a:avLst/>
          </a:prstGeom>
        </p:spPr>
      </p:pic>
    </p:spTree>
    <p:extLst>
      <p:ext uri="{BB962C8B-B14F-4D97-AF65-F5344CB8AC3E}">
        <p14:creationId xmlns:p14="http://schemas.microsoft.com/office/powerpoint/2010/main" val="1796334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153" y="0"/>
            <a:ext cx="7093323" cy="6858000"/>
          </a:xfrm>
          <a:prstGeom prst="rect">
            <a:avLst/>
          </a:prstGeom>
        </p:spPr>
      </p:pic>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A020F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5"/>
                <a:stretch>
                  <a:fillRect l="-1395" t="-1118" r="-1395"/>
                </a:stretch>
              </a:blipFill>
            </p:spPr>
            <p:txBody>
              <a:bodyPr/>
              <a:lstStyle/>
              <a:p>
                <a:r>
                  <a:rPr lang="en-US">
                    <a:noFill/>
                  </a:rPr>
                  <a:t> </a:t>
                </a:r>
              </a:p>
            </p:txBody>
          </p:sp>
        </mc:Fallback>
      </mc:AlternateContent>
      <p:pic>
        <p:nvPicPr>
          <p:cNvPr id="5" name="Picture 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pic>
        <p:nvPicPr>
          <p:cNvPr id="6" name="Picture 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806" y="1947438"/>
            <a:ext cx="4753838" cy="477340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A020F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sp>
        <p:nvSpPr>
          <p:cNvPr id="7" name="Rectangle 6"/>
          <p:cNvSpPr/>
          <p:nvPr/>
        </p:nvSpPr>
        <p:spPr>
          <a:xfrm>
            <a:off x="5134426" y="2084599"/>
            <a:ext cx="6387014" cy="3139321"/>
          </a:xfrm>
          <a:prstGeom prst="rect">
            <a:avLst/>
          </a:prstGeom>
        </p:spPr>
        <p:txBody>
          <a:bodyPr wrap="square">
            <a:spAutoFit/>
          </a:bodyPr>
          <a:lstStyle/>
          <a:p>
            <a:r>
              <a:rPr lang="en-US" b="1" dirty="0"/>
              <a:t>Key Event Name</a:t>
            </a:r>
          </a:p>
          <a:p>
            <a:r>
              <a:rPr lang="en-US" dirty="0"/>
              <a:t>"Increased, Mortality"                                            </a:t>
            </a:r>
          </a:p>
          <a:p>
            <a:r>
              <a:rPr lang="en-US" dirty="0"/>
              <a:t>"Increased, Liver Steatosis"                                      </a:t>
            </a:r>
          </a:p>
          <a:p>
            <a:r>
              <a:rPr lang="en-US" dirty="0"/>
              <a:t>"Increase, Oxidative Stress"                                      </a:t>
            </a:r>
          </a:p>
          <a:p>
            <a:r>
              <a:rPr lang="en-US" dirty="0"/>
              <a:t>"Decreased, Reproductive Success"                                 </a:t>
            </a:r>
          </a:p>
          <a:p>
            <a:r>
              <a:rPr lang="en-US" dirty="0"/>
              <a:t>"Impairment, Learning and memory"                                 </a:t>
            </a:r>
          </a:p>
          <a:p>
            <a:r>
              <a:rPr lang="en-US" dirty="0"/>
              <a:t>"Decreased, Synaptogenesis"                                       </a:t>
            </a:r>
          </a:p>
          <a:p>
            <a:r>
              <a:rPr lang="en-US" dirty="0"/>
              <a:t>"Accumulation, Fatty acid"                                        </a:t>
            </a:r>
          </a:p>
          <a:p>
            <a:r>
              <a:rPr lang="en-US" dirty="0"/>
              <a:t>"Reduction, 17beta-estradiol synthesis by ovarian granulosa cells"</a:t>
            </a:r>
          </a:p>
          <a:p>
            <a:r>
              <a:rPr lang="en-US" dirty="0"/>
              <a:t>"Depletion, energy reserves"                                      </a:t>
            </a:r>
          </a:p>
          <a:p>
            <a:r>
              <a:rPr lang="en-US" dirty="0"/>
              <a:t>"Weakened, Colony" </a:t>
            </a:r>
          </a:p>
        </p:txBody>
      </p:sp>
      <mc:AlternateContent xmlns:mc="http://schemas.openxmlformats.org/markup-compatibility/2006" xmlns:a14="http://schemas.microsoft.com/office/drawing/2010/main">
        <mc:Choice Requires="a14">
          <p:sp>
            <p:nvSpPr>
              <p:cNvPr id="9" name="Rectangle 8"/>
              <p:cNvSpPr/>
              <p:nvPr/>
            </p:nvSpPr>
            <p:spPr>
              <a:xfrm>
                <a:off x="11521440" y="2084599"/>
                <a:ext cx="466951"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𝒊𝒏</m:t>
                          </m:r>
                        </m:sub>
                      </m:sSub>
                    </m:oMath>
                  </m:oMathPara>
                </a14:m>
                <a:endParaRPr lang="en-US" b="1" dirty="0"/>
              </a:p>
              <a:p>
                <a:pPr algn="ctr"/>
                <a:r>
                  <a:rPr lang="en-US" dirty="0"/>
                  <a:t>13  9  9  8  8  7  7  7  6  6</a:t>
                </a:r>
              </a:p>
            </p:txBody>
          </p:sp>
        </mc:Choice>
        <mc:Fallback xmlns="">
          <p:sp>
            <p:nvSpPr>
              <p:cNvPr id="9" name="Rectangle 8"/>
              <p:cNvSpPr>
                <a:spLocks noRot="1" noChangeAspect="1" noMove="1" noResize="1" noEditPoints="1" noAdjustHandles="1" noChangeArrowheads="1" noChangeShapeType="1" noTextEdit="1"/>
              </p:cNvSpPr>
              <p:nvPr/>
            </p:nvSpPr>
            <p:spPr>
              <a:xfrm>
                <a:off x="11521440" y="2084599"/>
                <a:ext cx="466951" cy="3139321"/>
              </a:xfrm>
              <a:prstGeom prst="rect">
                <a:avLst/>
              </a:prstGeom>
              <a:blipFill>
                <a:blip r:embed="rId5"/>
                <a:stretch>
                  <a:fillRect l="-18182" r="-14286"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34426" y="156137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𝑖𝑛</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5134426" y="1561379"/>
                <a:ext cx="5945885" cy="523220"/>
              </a:xfrm>
              <a:prstGeom prst="rect">
                <a:avLst/>
              </a:prstGeom>
              <a:blipFill>
                <a:blip r:embed="rId6"/>
                <a:stretch>
                  <a:fillRect l="-2049" t="-10465" b="-32558"/>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806" y="1947438"/>
            <a:ext cx="4753838" cy="4773401"/>
          </a:xfrm>
          <a:prstGeom prst="rect">
            <a:avLst/>
          </a:prstGeom>
        </p:spPr>
      </p:pic>
    </p:spTree>
    <p:extLst>
      <p:ext uri="{BB962C8B-B14F-4D97-AF65-F5344CB8AC3E}">
        <p14:creationId xmlns:p14="http://schemas.microsoft.com/office/powerpoint/2010/main" val="4105536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484"/>
            <a:ext cx="6883217" cy="6577781"/>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008" y="2049615"/>
            <a:ext cx="4851594" cy="4811882"/>
          </a:xfrm>
          <a:prstGeom prst="rect">
            <a:avLst/>
          </a:prstGeom>
        </p:spPr>
      </p:pic>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A5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5"/>
                <a:stretch>
                  <a:fillRect l="-1240" t="-1118" r="-2016"/>
                </a:stretch>
              </a:blipFill>
            </p:spPr>
            <p:txBody>
              <a:bodyPr/>
              <a:lstStyle/>
              <a:p>
                <a:r>
                  <a:rPr lang="en-US">
                    <a:noFill/>
                  </a:rPr>
                  <a:t> </a:t>
                </a:r>
              </a:p>
            </p:txBody>
          </p:sp>
        </mc:Fallback>
      </mc:AlternateContent>
    </p:spTree>
    <p:extLst>
      <p:ext uri="{BB962C8B-B14F-4D97-AF65-F5344CB8AC3E}">
        <p14:creationId xmlns:p14="http://schemas.microsoft.com/office/powerpoint/2010/main" val="392539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008" y="2049615"/>
            <a:ext cx="4851594" cy="4811882"/>
          </a:xfrm>
          <a:prstGeom prst="rect">
            <a:avLst/>
          </a:prstGeom>
        </p:spPr>
      </p:pic>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A5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50520" y="1985070"/>
                <a:ext cx="6096000" cy="3416320"/>
              </a:xfrm>
              <a:prstGeom prst="rect">
                <a:avLst/>
              </a:prstGeom>
            </p:spPr>
            <p:txBody>
              <a:bodyPr>
                <a:spAutoFit/>
              </a:bodyPr>
              <a:lstStyle/>
              <a:p>
                <a:r>
                  <a:rPr lang="en-US" b="1" dirty="0"/>
                  <a:t>Key Event Name</a:t>
                </a:r>
              </a:p>
              <a:p>
                <a:r>
                  <a:rPr lang="en-US" dirty="0"/>
                  <a:t>"Increase, Oxidative Stress"                                                          </a:t>
                </a:r>
              </a:p>
              <a:p>
                <a:r>
                  <a:rPr lang="en-US" dirty="0"/>
                  <a:t>"Activation, AHR"                                                                     </a:t>
                </a:r>
              </a:p>
              <a:p>
                <a:r>
                  <a:rPr lang="en-US" dirty="0"/>
                  <a:t>"Activation,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"Activation, LXR"                                                                     </a:t>
                </a:r>
              </a:p>
              <a:p>
                <a:r>
                  <a:rPr lang="en-US" dirty="0"/>
                  <a:t>"N/A, Mitochondrial dysfunction 1"                                                    </a:t>
                </a:r>
              </a:p>
              <a:p>
                <a:r>
                  <a:rPr lang="en-US" dirty="0"/>
                  <a:t>"Increased, serotonin (5-HT)"                                                         </a:t>
                </a:r>
              </a:p>
              <a:p>
                <a:r>
                  <a:rPr lang="en-US" dirty="0"/>
                  <a:t>"Increase, cilia movement"                                                            </a:t>
                </a:r>
              </a:p>
              <a:p>
                <a:r>
                  <a:rPr lang="en-US" dirty="0"/>
                  <a:t>"Inhibition, 5-hydroxytryptamine transporter (5-HTT; SERT)"                           </a:t>
                </a:r>
              </a:p>
              <a:p>
                <a:r>
                  <a:rPr lang="en-US" dirty="0"/>
                  <a:t>"Suppression, Suppression of cytokine production in the presence of T-cell activation"</a:t>
                </a:r>
              </a:p>
              <a:p>
                <a:r>
                  <a:rPr lang="en-US" dirty="0"/>
                  <a:t>"Thyroxine (T4) in serum, Decreased"    </a:t>
                </a:r>
              </a:p>
            </p:txBody>
          </p:sp>
        </mc:Choice>
        <mc:Fallback xmlns="">
          <p:sp>
            <p:nvSpPr>
              <p:cNvPr id="7" name="Rectangle 6"/>
              <p:cNvSpPr>
                <a:spLocks noRot="1" noChangeAspect="1" noMove="1" noResize="1" noEditPoints="1" noAdjustHandles="1" noChangeArrowheads="1" noChangeShapeType="1" noTextEdit="1"/>
              </p:cNvSpPr>
              <p:nvPr/>
            </p:nvSpPr>
            <p:spPr>
              <a:xfrm>
                <a:off x="350520" y="1985070"/>
                <a:ext cx="6096000" cy="3416320"/>
              </a:xfrm>
              <a:prstGeom prst="rect">
                <a:avLst/>
              </a:prstGeom>
              <a:blipFill>
                <a:blip r:embed="rId4"/>
                <a:stretch>
                  <a:fillRect l="-900" t="-1071" r="-18000" b="-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141678" y="1985070"/>
                <a:ext cx="424291" cy="34163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𝒐𝒖𝒕</m:t>
                          </m:r>
                        </m:sub>
                      </m:sSub>
                    </m:oMath>
                  </m:oMathPara>
                </a14:m>
                <a:endParaRPr lang="en-US" b="1" dirty="0"/>
              </a:p>
              <a:p>
                <a:r>
                  <a:rPr lang="en-US" dirty="0"/>
                  <a:t>13 12 11 11  9  8  8  8  7  </a:t>
                </a:r>
              </a:p>
              <a:p>
                <a:endParaRPr lang="en-US" dirty="0"/>
              </a:p>
              <a:p>
                <a:r>
                  <a:rPr lang="en-US" dirty="0"/>
                  <a:t>7</a:t>
                </a:r>
              </a:p>
            </p:txBody>
          </p:sp>
        </mc:Choice>
        <mc:Fallback xmlns="">
          <p:sp>
            <p:nvSpPr>
              <p:cNvPr id="9" name="Rectangle 8"/>
              <p:cNvSpPr>
                <a:spLocks noRot="1" noChangeAspect="1" noMove="1" noResize="1" noEditPoints="1" noAdjustHandles="1" noChangeArrowheads="1" noChangeShapeType="1" noTextEdit="1"/>
              </p:cNvSpPr>
              <p:nvPr/>
            </p:nvSpPr>
            <p:spPr>
              <a:xfrm>
                <a:off x="6141678" y="1985070"/>
                <a:ext cx="424291" cy="3416320"/>
              </a:xfrm>
              <a:prstGeom prst="rect">
                <a:avLst/>
              </a:prstGeom>
              <a:blipFill>
                <a:blip r:embed="rId5"/>
                <a:stretch>
                  <a:fillRect l="-11429" r="-40000" b="-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 y="1461850"/>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𝑜𝑢𝑡</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350520" y="1461850"/>
                <a:ext cx="5945885" cy="523220"/>
              </a:xfrm>
              <a:prstGeom prst="rect">
                <a:avLst/>
              </a:prstGeom>
              <a:blipFill>
                <a:blip r:embed="rId6"/>
                <a:stretch>
                  <a:fillRect l="-2154"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892817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r="50000" b="45784"/>
          <a:stretch/>
        </p:blipFill>
        <p:spPr>
          <a:xfrm>
            <a:off x="5929143" y="1"/>
            <a:ext cx="6262857" cy="6858000"/>
          </a:xfrm>
          <a:prstGeom prst="rect">
            <a:avLst/>
          </a:prstGeom>
        </p:spPr>
      </p:pic>
      <p:sp>
        <p:nvSpPr>
          <p:cNvPr id="5" name="Title 4"/>
          <p:cNvSpPr>
            <a:spLocks noGrp="1"/>
          </p:cNvSpPr>
          <p:nvPr>
            <p:ph type="ctrTitle"/>
          </p:nvPr>
        </p:nvSpPr>
        <p:spPr>
          <a:xfrm>
            <a:off x="0" y="0"/>
            <a:ext cx="9144000" cy="2387600"/>
          </a:xfrm>
        </p:spPr>
        <p:txBody>
          <a:bodyPr>
            <a:noAutofit/>
          </a:bodyPr>
          <a:lstStyle/>
          <a:p>
            <a:r>
              <a:rPr lang="en-US" b="1" dirty="0">
                <a:solidFill>
                  <a:srgbClr val="0000FF"/>
                </a:solidFill>
              </a:rPr>
              <a:t>Distance- and path-based metrics</a:t>
            </a:r>
          </a:p>
        </p:txBody>
      </p:sp>
      <p:sp>
        <p:nvSpPr>
          <p:cNvPr id="8" name="Subtitle 7"/>
          <p:cNvSpPr>
            <a:spLocks noGrp="1"/>
          </p:cNvSpPr>
          <p:nvPr>
            <p:ph type="subTitle" idx="1"/>
          </p:nvPr>
        </p:nvSpPr>
        <p:spPr>
          <a:xfrm>
            <a:off x="0" y="2479674"/>
            <a:ext cx="9144000" cy="3463925"/>
          </a:xfrm>
        </p:spPr>
        <p:txBody>
          <a:bodyPr>
            <a:normAutofit/>
          </a:bodyPr>
          <a:lstStyle/>
          <a:p>
            <a:pPr marL="800100" lvl="1" indent="-342900" algn="l">
              <a:buClr>
                <a:srgbClr val="141EEA"/>
              </a:buClr>
              <a:buFont typeface="Arial" panose="020B0604020202020204" pitchFamily="34" charset="0"/>
              <a:buChar char="•"/>
            </a:pPr>
            <a:r>
              <a:rPr lang="en-US" sz="1800" dirty="0"/>
              <a:t>Betweenness</a:t>
            </a:r>
          </a:p>
          <a:p>
            <a:pPr marL="1257300" lvl="2" indent="-342900" algn="l">
              <a:buClr>
                <a:srgbClr val="141EEA"/>
              </a:buClr>
              <a:buFont typeface="Arial" panose="020B0604020202020204" pitchFamily="34" charset="0"/>
              <a:buChar char="•"/>
            </a:pPr>
            <a:r>
              <a:rPr lang="en-US" sz="1600" dirty="0"/>
              <a:t>Directed</a:t>
            </a:r>
          </a:p>
          <a:p>
            <a:pPr marL="1257300" lvl="2" indent="-342900" algn="l">
              <a:buClr>
                <a:srgbClr val="141EEA"/>
              </a:buClr>
              <a:buFont typeface="Arial" panose="020B0604020202020204" pitchFamily="34" charset="0"/>
              <a:buChar char="•"/>
            </a:pPr>
            <a:r>
              <a:rPr lang="en-US" sz="1600" dirty="0"/>
              <a:t>Undirected</a:t>
            </a:r>
          </a:p>
          <a:p>
            <a:pPr marL="800100" lvl="1" indent="-342900" algn="l">
              <a:buClr>
                <a:srgbClr val="141EEA"/>
              </a:buClr>
              <a:buFont typeface="Arial" panose="020B0604020202020204" pitchFamily="34" charset="0"/>
              <a:buChar char="•"/>
            </a:pPr>
            <a:r>
              <a:rPr lang="en-US" sz="1800" dirty="0"/>
              <a:t>Closeness</a:t>
            </a:r>
          </a:p>
          <a:p>
            <a:pPr marL="1257300" lvl="2" indent="-342900" algn="l">
              <a:buClr>
                <a:srgbClr val="141EEA"/>
              </a:buClr>
              <a:buFont typeface="Arial" panose="020B0604020202020204" pitchFamily="34" charset="0"/>
              <a:buChar char="•"/>
            </a:pPr>
            <a:r>
              <a:rPr lang="en-US" sz="1600" dirty="0"/>
              <a:t>Total</a:t>
            </a:r>
          </a:p>
          <a:p>
            <a:pPr marL="1257300" lvl="2" indent="-342900" algn="l">
              <a:buClr>
                <a:srgbClr val="141EEA"/>
              </a:buClr>
              <a:buFont typeface="Arial" panose="020B0604020202020204" pitchFamily="34" charset="0"/>
              <a:buChar char="•"/>
            </a:pPr>
            <a:r>
              <a:rPr lang="en-US" sz="1600" dirty="0"/>
              <a:t>In-Closeness</a:t>
            </a:r>
          </a:p>
          <a:p>
            <a:pPr marL="1257300" lvl="2" indent="-342900" algn="l">
              <a:buClr>
                <a:srgbClr val="141EEA"/>
              </a:buClr>
              <a:buFont typeface="Arial" panose="020B0604020202020204" pitchFamily="34" charset="0"/>
              <a:buChar char="•"/>
            </a:pPr>
            <a:r>
              <a:rPr lang="en-US" sz="1600" dirty="0"/>
              <a:t>Out-Closeness</a:t>
            </a:r>
          </a:p>
          <a:p>
            <a:pPr marL="800100" lvl="1" indent="-342900" algn="l">
              <a:buClr>
                <a:srgbClr val="141EEA"/>
              </a:buClr>
              <a:buFont typeface="Arial" panose="020B0604020202020204" pitchFamily="34" charset="0"/>
              <a:buChar char="•"/>
            </a:pPr>
            <a:r>
              <a:rPr lang="en-US" sz="1800" dirty="0"/>
              <a:t>Eccentricity</a:t>
            </a:r>
          </a:p>
          <a:p>
            <a:pPr marL="1257300" lvl="2" indent="-342900" algn="l">
              <a:buClr>
                <a:srgbClr val="141EEA"/>
              </a:buClr>
              <a:buFont typeface="Arial" panose="020B0604020202020204" pitchFamily="34" charset="0"/>
              <a:buChar char="•"/>
            </a:pPr>
            <a:r>
              <a:rPr lang="en-US" sz="1600" dirty="0"/>
              <a:t>Total Eccentricity</a:t>
            </a:r>
          </a:p>
          <a:p>
            <a:pPr marL="1257300" lvl="2" indent="-342900" algn="l">
              <a:buClr>
                <a:srgbClr val="141EEA"/>
              </a:buClr>
              <a:buFont typeface="Arial" panose="020B0604020202020204" pitchFamily="34" charset="0"/>
              <a:buChar char="•"/>
            </a:pPr>
            <a:r>
              <a:rPr lang="en-US" sz="1600" dirty="0"/>
              <a:t>In-Eccentricity</a:t>
            </a:r>
          </a:p>
          <a:p>
            <a:pPr marL="1257300" lvl="2" indent="-342900" algn="l">
              <a:buClr>
                <a:srgbClr val="141EEA"/>
              </a:buClr>
              <a:buFont typeface="Arial" panose="020B0604020202020204" pitchFamily="34" charset="0"/>
              <a:buChar char="•"/>
            </a:pPr>
            <a:r>
              <a:rPr lang="en-US" sz="1600" dirty="0"/>
              <a:t>Out-Eccentricity</a:t>
            </a:r>
          </a:p>
          <a:p>
            <a:pPr algn="l"/>
            <a:endParaRPr lang="en-US" dirty="0"/>
          </a:p>
        </p:txBody>
      </p:sp>
    </p:spTree>
    <p:extLst>
      <p:ext uri="{BB962C8B-B14F-4D97-AF65-F5344CB8AC3E}">
        <p14:creationId xmlns:p14="http://schemas.microsoft.com/office/powerpoint/2010/main" val="58801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7" y="141526"/>
            <a:ext cx="3932237" cy="739074"/>
          </a:xfrm>
        </p:spPr>
        <p:txBody>
          <a:bodyPr>
            <a:normAutofit/>
          </a:bodyPr>
          <a:lstStyle/>
          <a:p>
            <a:r>
              <a:rPr lang="en-US" dirty="0"/>
              <a:t>Betweenness Map</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7395887" y="880599"/>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connects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endParaRPr lang="en-US" i="1" dirty="0">
                  <a:solidFill>
                    <a:srgbClr val="FFFFFF"/>
                  </a:solidFill>
                  <a:latin typeface="Cambria Math" panose="02040503050406030204" pitchFamily="18" charset="0"/>
                </a:endParaRP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 Depending on the network, betweenness can be with respect to direction or not.</a:t>
                </a:r>
              </a:p>
              <a:p>
                <a:r>
                  <a:rPr lang="en-US" dirty="0"/>
                  <a:t>For the AOPwiki betweenness values range between 0 and 2360.167 and </a:t>
                </a:r>
                <a:r>
                  <a:rPr lang="en-US" sz="1800" b="1" dirty="0">
                    <a:solidFill>
                      <a:srgbClr val="0000FF"/>
                    </a:solidFill>
                  </a:rPr>
                  <a:t>increased oxidative stress</a:t>
                </a:r>
                <a:r>
                  <a:rPr lang="en-US" i="1" dirty="0">
                    <a:solidFill>
                      <a:srgbClr val="A020F0"/>
                    </a:solidFill>
                  </a:rPr>
                  <a:t> </a:t>
                </a:r>
                <a:r>
                  <a:rPr lang="en-US" dirty="0"/>
                  <a:t>is the key event with the highest betweenness value when direction is considered.</a:t>
                </a:r>
                <a:endParaRPr lang="en-US" i="1"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7395887" y="880599"/>
                <a:ext cx="4382531" cy="5940253"/>
              </a:xfrm>
              <a:blipFill>
                <a:blip r:embed="rId2"/>
                <a:stretch>
                  <a:fillRect l="-1113" t="-718" r="-1252"/>
                </a:stretch>
              </a:blipFill>
            </p:spPr>
            <p:txBody>
              <a:bodyPr/>
              <a:lstStyle/>
              <a:p>
                <a:r>
                  <a:rPr lang="en-US">
                    <a:noFill/>
                  </a:rPr>
                  <a:t> </a:t>
                </a:r>
              </a:p>
            </p:txBody>
          </p:sp>
        </mc:Fallback>
      </mc:AlternateContent>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25" y="0"/>
            <a:ext cx="6754168" cy="6820852"/>
          </a:xfrm>
          <a:prstGeom prst="rect">
            <a:avLst/>
          </a:prstGeom>
        </p:spPr>
      </p:pic>
      <p:sp>
        <p:nvSpPr>
          <p:cNvPr id="5" name="TextBox 4"/>
          <p:cNvSpPr txBox="1"/>
          <p:nvPr/>
        </p:nvSpPr>
        <p:spPr>
          <a:xfrm>
            <a:off x="0" y="6211669"/>
            <a:ext cx="2548890" cy="646331"/>
          </a:xfrm>
          <a:prstGeom prst="rect">
            <a:avLst/>
          </a:prstGeom>
          <a:noFill/>
        </p:spPr>
        <p:txBody>
          <a:bodyPr wrap="square" rtlCol="0">
            <a:spAutoFit/>
          </a:bodyPr>
          <a:lstStyle/>
          <a:p>
            <a:pPr algn="ctr"/>
            <a:r>
              <a:rPr lang="en-US" dirty="0"/>
              <a:t>Directed Betweenness</a:t>
            </a:r>
          </a:p>
          <a:p>
            <a:pPr algn="ctr"/>
            <a:endParaRPr lang="en-US" dirty="0"/>
          </a:p>
        </p:txBody>
      </p:sp>
    </p:spTree>
    <p:extLst>
      <p:ext uri="{BB962C8B-B14F-4D97-AF65-F5344CB8AC3E}">
        <p14:creationId xmlns:p14="http://schemas.microsoft.com/office/powerpoint/2010/main" val="657308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7" y="141526"/>
            <a:ext cx="3932237" cy="739074"/>
          </a:xfrm>
        </p:spPr>
        <p:txBody>
          <a:bodyPr>
            <a:normAutofit/>
          </a:bodyPr>
          <a:lstStyle/>
          <a:p>
            <a:r>
              <a:rPr lang="en-US" dirty="0"/>
              <a:t>Betweenness Map</a:t>
            </a:r>
          </a:p>
        </p:txBody>
      </p:sp>
      <p:sp>
        <p:nvSpPr>
          <p:cNvPr id="4" name="Text Placeholder 3"/>
          <p:cNvSpPr>
            <a:spLocks noGrp="1"/>
          </p:cNvSpPr>
          <p:nvPr>
            <p:ph type="body" sz="half" idx="2"/>
          </p:nvPr>
        </p:nvSpPr>
        <p:spPr>
          <a:xfrm>
            <a:off x="7395887" y="880599"/>
            <a:ext cx="4382531" cy="5940253"/>
          </a:xfrm>
        </p:spPr>
        <p:txBody>
          <a:bodyPr>
            <a:normAutofit/>
          </a:bodyPr>
          <a:lstStyle/>
          <a:p>
            <a:r>
              <a:rPr lang="en-US" dirty="0"/>
              <a:t>Betweenness values in the in the AOPwiki span 3 orders of magnitude from the largest to the smallest.  The histogram below presents the frequency of log</a:t>
            </a:r>
            <a:r>
              <a:rPr lang="en-US" baseline="-25000" dirty="0"/>
              <a:t>10</a:t>
            </a:r>
            <a:r>
              <a:rPr lang="en-US" dirty="0"/>
              <a:t>-transformed betweenness values.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887" y="2395631"/>
            <a:ext cx="4068242" cy="410840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84" y="218306"/>
            <a:ext cx="5968264" cy="6639694"/>
          </a:xfrm>
          <a:prstGeom prst="rect">
            <a:avLst/>
          </a:prstGeom>
        </p:spPr>
      </p:pic>
      <p:sp>
        <p:nvSpPr>
          <p:cNvPr id="6" name="TextBox 5"/>
          <p:cNvSpPr txBox="1"/>
          <p:nvPr/>
        </p:nvSpPr>
        <p:spPr>
          <a:xfrm>
            <a:off x="9587152" y="6174521"/>
            <a:ext cx="2548890" cy="646331"/>
          </a:xfrm>
          <a:prstGeom prst="rect">
            <a:avLst/>
          </a:prstGeom>
          <a:noFill/>
        </p:spPr>
        <p:txBody>
          <a:bodyPr wrap="square" rtlCol="0">
            <a:spAutoFit/>
          </a:bodyPr>
          <a:lstStyle/>
          <a:p>
            <a:pPr algn="ctr"/>
            <a:r>
              <a:rPr lang="en-US" dirty="0"/>
              <a:t>Directed Betweenness</a:t>
            </a:r>
          </a:p>
          <a:p>
            <a:pPr algn="ctr"/>
            <a:endParaRPr lang="en-US" dirty="0"/>
          </a:p>
        </p:txBody>
      </p:sp>
    </p:spTree>
    <p:extLst>
      <p:ext uri="{BB962C8B-B14F-4D97-AF65-F5344CB8AC3E}">
        <p14:creationId xmlns:p14="http://schemas.microsoft.com/office/powerpoint/2010/main" val="8111195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874" y="118444"/>
            <a:ext cx="3346837" cy="3314700"/>
          </a:xfrm>
          <a:prstGeom prst="rect">
            <a:avLst/>
          </a:prstGeom>
        </p:spPr>
      </p:pic>
      <p:pic>
        <p:nvPicPr>
          <p:cNvPr id="16" name="Picture 1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700" y="3433144"/>
            <a:ext cx="3515109" cy="3424856"/>
          </a:xfrm>
          <a:prstGeom prst="rect">
            <a:avLst/>
          </a:prstGeom>
        </p:spPr>
      </p:pic>
      <p:sp>
        <p:nvSpPr>
          <p:cNvPr id="19" name="TextBox 18"/>
          <p:cNvSpPr txBox="1"/>
          <p:nvPr/>
        </p:nvSpPr>
        <p:spPr>
          <a:xfrm>
            <a:off x="3964305" y="27004"/>
            <a:ext cx="2548890" cy="646331"/>
          </a:xfrm>
          <a:prstGeom prst="rect">
            <a:avLst/>
          </a:prstGeom>
          <a:noFill/>
        </p:spPr>
        <p:txBody>
          <a:bodyPr wrap="square" rtlCol="0">
            <a:spAutoFit/>
          </a:bodyPr>
          <a:lstStyle/>
          <a:p>
            <a:pPr algn="ctr"/>
            <a:r>
              <a:rPr lang="en-US" dirty="0"/>
              <a:t>Undirected Betweenness</a:t>
            </a:r>
          </a:p>
          <a:p>
            <a:pPr algn="ctr"/>
            <a:endParaRPr lang="en-US" dirty="0"/>
          </a:p>
        </p:txBody>
      </p:sp>
      <p:sp>
        <p:nvSpPr>
          <p:cNvPr id="21" name="TextBox 20"/>
          <p:cNvSpPr txBox="1"/>
          <p:nvPr/>
        </p:nvSpPr>
        <p:spPr>
          <a:xfrm>
            <a:off x="5677573" y="6424678"/>
            <a:ext cx="2548890" cy="646331"/>
          </a:xfrm>
          <a:prstGeom prst="rect">
            <a:avLst/>
          </a:prstGeom>
          <a:noFill/>
        </p:spPr>
        <p:txBody>
          <a:bodyPr wrap="square" rtlCol="0">
            <a:spAutoFit/>
          </a:bodyPr>
          <a:lstStyle/>
          <a:p>
            <a:pPr algn="ctr"/>
            <a:r>
              <a:rPr lang="en-US" dirty="0"/>
              <a:t>Directed Betweenness</a:t>
            </a:r>
          </a:p>
          <a:p>
            <a:pPr algn="ctr"/>
            <a:endParaRPr lang="en-US" dirty="0"/>
          </a:p>
        </p:txBody>
      </p:sp>
      <p:grpSp>
        <p:nvGrpSpPr>
          <p:cNvPr id="28" name="Group 27"/>
          <p:cNvGrpSpPr/>
          <p:nvPr/>
        </p:nvGrpSpPr>
        <p:grpSpPr>
          <a:xfrm>
            <a:off x="8226463" y="54008"/>
            <a:ext cx="3666039" cy="6857019"/>
            <a:chOff x="235591" y="0"/>
            <a:chExt cx="3666039" cy="6857019"/>
          </a:xfrm>
        </p:grpSpPr>
        <p:sp>
          <p:nvSpPr>
            <p:cNvPr id="11" name="Rectangle 10"/>
            <p:cNvSpPr/>
            <p:nvPr/>
          </p:nvSpPr>
          <p:spPr>
            <a:xfrm>
              <a:off x="481718" y="4548695"/>
              <a:ext cx="2697479" cy="2308324"/>
            </a:xfrm>
            <a:prstGeom prst="rect">
              <a:avLst/>
            </a:prstGeom>
          </p:spPr>
          <p:txBody>
            <a:bodyPr wrap="square">
              <a:spAutoFit/>
            </a:bodyPr>
            <a:lstStyle/>
            <a:p>
              <a:r>
                <a:rPr lang="en-US" sz="1200" dirty="0"/>
                <a:t> [1] "Increase, Oxidative Stress"                  </a:t>
              </a:r>
            </a:p>
            <a:p>
              <a:r>
                <a:rPr lang="en-US" sz="1200" dirty="0"/>
                <a:t> [2] "Increased, Mortality"                        </a:t>
              </a:r>
            </a:p>
            <a:p>
              <a:r>
                <a:rPr lang="en-US" sz="1200" dirty="0"/>
                <a:t> [3] "Altered, Cardiovascular development/function"</a:t>
              </a:r>
            </a:p>
            <a:p>
              <a:r>
                <a:rPr lang="en-US" sz="1200" dirty="0"/>
                <a:t> [4] "Increase, Mortality"                         </a:t>
              </a:r>
            </a:p>
            <a:p>
              <a:r>
                <a:rPr lang="en-US" sz="1200" dirty="0"/>
                <a:t> [5] "Increase, Pericardial edema"                 </a:t>
              </a:r>
            </a:p>
            <a:p>
              <a:r>
                <a:rPr lang="en-US" sz="1200" dirty="0"/>
                <a:t> [6] "N/A, Mitochondrial dysfunction 1"            </a:t>
              </a:r>
            </a:p>
            <a:p>
              <a:r>
                <a:rPr lang="en-US" sz="1200" dirty="0"/>
                <a:t> [7] "Decrease, Population trajectory"             </a:t>
              </a:r>
            </a:p>
            <a:p>
              <a:r>
                <a:rPr lang="en-US" sz="1200" dirty="0"/>
                <a:t> [8] "Decline, Population"                         </a:t>
              </a:r>
            </a:p>
            <a:p>
              <a:r>
                <a:rPr lang="en-US" sz="1200" dirty="0"/>
                <a:t> [9] "Activation, PPAR?"                           </a:t>
              </a:r>
            </a:p>
            <a:p>
              <a:r>
                <a:rPr lang="en-US" sz="1200" dirty="0"/>
                <a:t>[10] "Increased, blood potassium concentration" </a:t>
              </a:r>
            </a:p>
          </p:txBody>
        </p:sp>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591" y="0"/>
              <a:ext cx="3666039" cy="3940209"/>
            </a:xfrm>
            <a:prstGeom prst="rect">
              <a:avLst/>
            </a:prstGeom>
          </p:spPr>
        </p:pic>
        <p:sp>
          <p:nvSpPr>
            <p:cNvPr id="20" name="TextBox 19"/>
            <p:cNvSpPr txBox="1"/>
            <p:nvPr/>
          </p:nvSpPr>
          <p:spPr>
            <a:xfrm>
              <a:off x="858148" y="3978642"/>
              <a:ext cx="2548890" cy="646331"/>
            </a:xfrm>
            <a:prstGeom prst="rect">
              <a:avLst/>
            </a:prstGeom>
            <a:noFill/>
          </p:spPr>
          <p:txBody>
            <a:bodyPr wrap="square" rtlCol="0">
              <a:spAutoFit/>
            </a:bodyPr>
            <a:lstStyle/>
            <a:p>
              <a:pPr algn="ctr"/>
              <a:r>
                <a:rPr lang="en-US" dirty="0"/>
                <a:t>Undirected Betweenness</a:t>
              </a:r>
            </a:p>
            <a:p>
              <a:pPr algn="ctr"/>
              <a:endParaRPr lang="en-US" dirty="0"/>
            </a:p>
          </p:txBody>
        </p:sp>
        <p:sp>
          <p:nvSpPr>
            <p:cNvPr id="26" name="Up-Down Arrow 25"/>
            <p:cNvSpPr/>
            <p:nvPr/>
          </p:nvSpPr>
          <p:spPr>
            <a:xfrm>
              <a:off x="546171" y="3776046"/>
              <a:ext cx="311977" cy="719645"/>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19983" y="54008"/>
            <a:ext cx="3802829" cy="6803992"/>
            <a:chOff x="8389171" y="54008"/>
            <a:chExt cx="3802829" cy="6803992"/>
          </a:xfrm>
        </p:grpSpPr>
        <p:pic>
          <p:nvPicPr>
            <p:cNvPr id="15" name="Picture 1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2834" y="2917791"/>
              <a:ext cx="3609166" cy="3940209"/>
            </a:xfrm>
            <a:prstGeom prst="rect">
              <a:avLst/>
            </a:prstGeom>
          </p:spPr>
        </p:pic>
        <p:sp>
          <p:nvSpPr>
            <p:cNvPr id="18" name="Rectangle 17"/>
            <p:cNvSpPr/>
            <p:nvPr/>
          </p:nvSpPr>
          <p:spPr>
            <a:xfrm>
              <a:off x="8389171" y="54008"/>
              <a:ext cx="3798570" cy="2123658"/>
            </a:xfrm>
            <a:prstGeom prst="rect">
              <a:avLst/>
            </a:prstGeom>
          </p:spPr>
          <p:txBody>
            <a:bodyPr wrap="square">
              <a:spAutoFit/>
            </a:bodyPr>
            <a:lstStyle/>
            <a:p>
              <a:r>
                <a:rPr lang="en-US" sz="1200" dirty="0"/>
                <a:t> [1] "Increase, Oxidative Stress"                                                  </a:t>
              </a:r>
            </a:p>
            <a:p>
              <a:r>
                <a:rPr lang="en-US" sz="1200" dirty="0"/>
                <a:t> [2] "N/A, Cell injury/death"                                                      </a:t>
              </a:r>
            </a:p>
            <a:p>
              <a:r>
                <a:rPr lang="en-US" sz="1200" dirty="0"/>
                <a:t> [3] "N/A, Mitochondrial dysfunction 1"                                            </a:t>
              </a:r>
            </a:p>
            <a:p>
              <a:r>
                <a:rPr lang="en-US" sz="1200" dirty="0"/>
                <a:t> [4] "Increased, Activation and Recruitment of Hepatic macrophages (</a:t>
              </a:r>
              <a:r>
                <a:rPr lang="en-US" sz="1200" dirty="0" err="1"/>
                <a:t>Kupffer</a:t>
              </a:r>
              <a:r>
                <a:rPr lang="en-US" sz="1200" dirty="0"/>
                <a:t> Cells)"</a:t>
              </a:r>
            </a:p>
            <a:p>
              <a:r>
                <a:rPr lang="en-US" sz="1200" dirty="0"/>
                <a:t> [5] "Reduced, Release of BDNF"                                                    </a:t>
              </a:r>
            </a:p>
            <a:p>
              <a:r>
                <a:rPr lang="en-US" sz="1200" dirty="0"/>
                <a:t> [6] "Thyroxine (T4) in serum, Decreased"                                          </a:t>
              </a:r>
            </a:p>
            <a:p>
              <a:r>
                <a:rPr lang="en-US" sz="1200" dirty="0"/>
                <a:t> [7] "Thyroxine (T4) in neuronal tissue, Decreased"                                </a:t>
              </a:r>
            </a:p>
            <a:p>
              <a:r>
                <a:rPr lang="en-US" sz="1200" dirty="0"/>
                <a:t> [8] "Impairment, Learning and memory"                                             </a:t>
              </a:r>
            </a:p>
            <a:p>
              <a:r>
                <a:rPr lang="en-US" sz="1200" dirty="0"/>
                <a:t> [9] "Increase, Cytotoxicity"                                                      </a:t>
              </a:r>
            </a:p>
            <a:p>
              <a:r>
                <a:rPr lang="en-US" sz="1200" dirty="0"/>
                <a:t>[10] "Increase, Tissue Degeneration, Necrosis &amp; Atrophy" </a:t>
              </a:r>
            </a:p>
          </p:txBody>
        </p:sp>
        <p:sp>
          <p:nvSpPr>
            <p:cNvPr id="22" name="TextBox 21"/>
            <p:cNvSpPr txBox="1"/>
            <p:nvPr/>
          </p:nvSpPr>
          <p:spPr>
            <a:xfrm>
              <a:off x="8747760" y="2399426"/>
              <a:ext cx="2548890" cy="646331"/>
            </a:xfrm>
            <a:prstGeom prst="rect">
              <a:avLst/>
            </a:prstGeom>
            <a:noFill/>
          </p:spPr>
          <p:txBody>
            <a:bodyPr wrap="square" rtlCol="0">
              <a:spAutoFit/>
            </a:bodyPr>
            <a:lstStyle/>
            <a:p>
              <a:pPr algn="ctr"/>
              <a:r>
                <a:rPr lang="en-US" dirty="0"/>
                <a:t>Directed Betweenness</a:t>
              </a:r>
            </a:p>
            <a:p>
              <a:pPr algn="ctr"/>
              <a:endParaRPr lang="en-US" dirty="0"/>
            </a:p>
          </p:txBody>
        </p:sp>
        <p:sp>
          <p:nvSpPr>
            <p:cNvPr id="27" name="Up-Down Arrow 26"/>
            <p:cNvSpPr/>
            <p:nvPr/>
          </p:nvSpPr>
          <p:spPr>
            <a:xfrm>
              <a:off x="11140661" y="2259383"/>
              <a:ext cx="311977" cy="719645"/>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1157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933" y="503410"/>
            <a:ext cx="6674074" cy="506206"/>
          </a:xfrm>
        </p:spPr>
        <p:txBody>
          <a:bodyPr>
            <a:normAutofit fontScale="90000"/>
          </a:bodyPr>
          <a:lstStyle/>
          <a:p>
            <a:pPr algn="ctr"/>
            <a:r>
              <a:rPr lang="en-US" dirty="0"/>
              <a:t>Betweenness in the AOP Context</a:t>
            </a:r>
          </a:p>
        </p:txBody>
      </p:sp>
      <p:sp>
        <p:nvSpPr>
          <p:cNvPr id="4" name="Text Placeholder 3"/>
          <p:cNvSpPr>
            <a:spLocks noGrp="1"/>
          </p:cNvSpPr>
          <p:nvPr>
            <p:ph type="body" sz="half" idx="2"/>
          </p:nvPr>
        </p:nvSpPr>
        <p:spPr>
          <a:xfrm>
            <a:off x="3901704" y="1524820"/>
            <a:ext cx="4382531" cy="4068591"/>
          </a:xfrm>
        </p:spPr>
        <p:txBody>
          <a:bodyPr>
            <a:normAutofit lnSpcReduction="10000"/>
          </a:bodyPr>
          <a:lstStyle/>
          <a:p>
            <a:pPr marL="285750" indent="-285750">
              <a:buFont typeface="Arial" panose="020B0604020202020204" pitchFamily="34" charset="0"/>
              <a:buChar char="•"/>
            </a:pPr>
            <a:r>
              <a:rPr lang="en-US" dirty="0"/>
              <a:t>Betweenness can be informative in identifying highly involved KEs in a global sense </a:t>
            </a:r>
          </a:p>
          <a:p>
            <a:pPr marL="285750" indent="-285750">
              <a:buFont typeface="Arial" panose="020B0604020202020204" pitchFamily="34" charset="0"/>
              <a:buChar char="•"/>
            </a:pPr>
            <a:r>
              <a:rPr lang="en-US" dirty="0"/>
              <a:t>When comparing directed to undirected betweenness we see a change in betweenness distribution among KEs.  The KE with the highest betweenness value stays the same, but the top-ten values change quite a bit</a:t>
            </a:r>
          </a:p>
          <a:p>
            <a:pPr marL="285750" indent="-285750">
              <a:buFont typeface="Arial" panose="020B0604020202020204" pitchFamily="34" charset="0"/>
              <a:buChar char="•"/>
            </a:pPr>
            <a:r>
              <a:rPr lang="en-US" dirty="0"/>
              <a:t>Bi-modality in betweenness values also emerges when directionality is ignored</a:t>
            </a:r>
          </a:p>
          <a:p>
            <a:pPr marL="285750" indent="-285750">
              <a:buFont typeface="Arial" panose="020B0604020202020204" pitchFamily="34" charset="0"/>
              <a:buChar char="•"/>
            </a:pPr>
            <a:r>
              <a:rPr lang="en-US" dirty="0"/>
              <a:t>For AOPs and AOP networks we are perhaps more interested in looking at KEs that appear most frequently in paths between MIEs and AOs</a:t>
            </a:r>
          </a:p>
          <a:p>
            <a:pPr marL="285750" indent="-285750">
              <a:buFont typeface="Arial" panose="020B0604020202020204" pitchFamily="34" charset="0"/>
              <a:buChar char="•"/>
            </a:pPr>
            <a:r>
              <a:rPr lang="en-US" dirty="0"/>
              <a:t>In Villeneuve et al. 2017 (in prep.), we proposed MIE to AO path betweenness metric for more AOP specific network analysis</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264" y="4385"/>
            <a:ext cx="3475736" cy="344236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890"/>
            <a:ext cx="3515109" cy="3424856"/>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153" y="3577590"/>
            <a:ext cx="3004801" cy="3280410"/>
          </a:xfrm>
          <a:prstGeom prst="rect">
            <a:avLst/>
          </a:prstGeom>
        </p:spPr>
      </p:pic>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7187" y="3446746"/>
            <a:ext cx="3173890" cy="3411254"/>
          </a:xfrm>
          <a:prstGeom prst="rect">
            <a:avLst/>
          </a:prstGeom>
        </p:spPr>
      </p:pic>
    </p:spTree>
    <p:extLst>
      <p:ext uri="{BB962C8B-B14F-4D97-AF65-F5344CB8AC3E}">
        <p14:creationId xmlns:p14="http://schemas.microsoft.com/office/powerpoint/2010/main" val="14475659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rotWithShape="1">
          <a:blip r:embed="rId3">
            <a:extLst>
              <a:ext uri="{BEBA8EAE-BF5A-486C-A8C5-ECC9F3942E4B}">
                <a14:imgProps xmlns:a14="http://schemas.microsoft.com/office/drawing/2010/main">
                  <a14:imgLayer r:embed="rId4">
                    <a14:imgEffect>
                      <a14:artisticMarker trans="5000" size="100"/>
                    </a14:imgEffect>
                  </a14:imgLayer>
                </a14:imgProps>
              </a:ext>
              <a:ext uri="{28A0092B-C50C-407E-A947-70E740481C1C}">
                <a14:useLocalDpi xmlns:a14="http://schemas.microsoft.com/office/drawing/2010/main" val="0"/>
              </a:ext>
            </a:extLst>
          </a:blip>
          <a:srcRect r="38640" b="38584"/>
          <a:stretch/>
        </p:blipFill>
        <p:spPr>
          <a:xfrm>
            <a:off x="5111235" y="0"/>
            <a:ext cx="7080765" cy="6858000"/>
          </a:xfrm>
          <a:prstGeom prst="rect">
            <a:avLst/>
          </a:prstGeom>
        </p:spPr>
      </p:pic>
      <p:sp>
        <p:nvSpPr>
          <p:cNvPr id="4" name="Title 3"/>
          <p:cNvSpPr>
            <a:spLocks noGrp="1"/>
          </p:cNvSpPr>
          <p:nvPr>
            <p:ph type="title"/>
          </p:nvPr>
        </p:nvSpPr>
        <p:spPr>
          <a:xfrm>
            <a:off x="589065" y="-560439"/>
            <a:ext cx="3932237" cy="1600200"/>
          </a:xfrm>
        </p:spPr>
        <p:txBody>
          <a:bodyPr/>
          <a:lstStyle/>
          <a:p>
            <a:r>
              <a:rPr lang="en-US" dirty="0"/>
              <a:t>Outline</a:t>
            </a:r>
          </a:p>
        </p:txBody>
      </p:sp>
      <p:sp>
        <p:nvSpPr>
          <p:cNvPr id="9" name="Text Placeholder 8"/>
          <p:cNvSpPr>
            <a:spLocks noGrp="1"/>
          </p:cNvSpPr>
          <p:nvPr>
            <p:ph type="body" sz="half" idx="2"/>
          </p:nvPr>
        </p:nvSpPr>
        <p:spPr>
          <a:xfrm>
            <a:off x="589065" y="1047135"/>
            <a:ext cx="5870728" cy="3811588"/>
          </a:xfrm>
        </p:spPr>
        <p:txBody>
          <a:bodyPr>
            <a:noAutofit/>
          </a:bodyPr>
          <a:lstStyle/>
          <a:p>
            <a:pPr>
              <a:buClr>
                <a:schemeClr val="accent3"/>
              </a:buClr>
            </a:pPr>
            <a:r>
              <a:rPr lang="en-US" sz="2000" dirty="0"/>
              <a:t>Summary of AOPwiki from a network perspective</a:t>
            </a:r>
          </a:p>
          <a:p>
            <a:pPr marL="800100" lvl="1" indent="-342900">
              <a:buClr>
                <a:schemeClr val="accent3"/>
              </a:buClr>
              <a:buFont typeface="Arial" panose="020B0604020202020204" pitchFamily="34" charset="0"/>
              <a:buChar char="•"/>
            </a:pPr>
            <a:r>
              <a:rPr lang="en-US" sz="1800" dirty="0"/>
              <a:t>Number of AOPs</a:t>
            </a:r>
          </a:p>
          <a:p>
            <a:pPr marL="800100" lvl="1" indent="-342900">
              <a:buClr>
                <a:schemeClr val="accent3"/>
              </a:buClr>
              <a:buFont typeface="Arial" panose="020B0604020202020204" pitchFamily="34" charset="0"/>
              <a:buChar char="•"/>
            </a:pPr>
            <a:r>
              <a:rPr lang="en-US" sz="1800" dirty="0"/>
              <a:t>Level of biological organization represented</a:t>
            </a:r>
          </a:p>
          <a:p>
            <a:pPr>
              <a:buClr>
                <a:schemeClr val="accent3"/>
              </a:buClr>
            </a:pPr>
            <a:r>
              <a:rPr lang="en-US" sz="2000" dirty="0"/>
              <a:t>Component Analyses</a:t>
            </a:r>
          </a:p>
          <a:p>
            <a:pPr marL="800100" lvl="1" indent="-342900">
              <a:buClr>
                <a:schemeClr val="accent3"/>
              </a:buClr>
              <a:buFont typeface="Arial" panose="020B0604020202020204" pitchFamily="34" charset="0"/>
              <a:buChar char="•"/>
            </a:pPr>
            <a:r>
              <a:rPr lang="en-US" sz="1800" dirty="0"/>
              <a:t>Weakly connected components</a:t>
            </a:r>
          </a:p>
          <a:p>
            <a:pPr marL="800100" lvl="1" indent="-342900">
              <a:buClr>
                <a:schemeClr val="accent3"/>
              </a:buClr>
              <a:buFont typeface="Arial" panose="020B0604020202020204" pitchFamily="34" charset="0"/>
              <a:buChar char="•"/>
            </a:pPr>
            <a:r>
              <a:rPr lang="en-US" sz="1800" dirty="0"/>
              <a:t>Strongly connected components and cycles</a:t>
            </a:r>
          </a:p>
          <a:p>
            <a:pPr>
              <a:buClr>
                <a:schemeClr val="accent3"/>
              </a:buClr>
            </a:pPr>
            <a:r>
              <a:rPr lang="en-US" sz="2000" dirty="0"/>
              <a:t>Degree Centrality Measures</a:t>
            </a:r>
          </a:p>
          <a:p>
            <a:pPr marL="800100" lvl="1" indent="-342900">
              <a:buClr>
                <a:schemeClr val="accent3"/>
              </a:buClr>
              <a:buFont typeface="Arial" panose="020B0604020202020204" pitchFamily="34" charset="0"/>
              <a:buChar char="•"/>
            </a:pPr>
            <a:r>
              <a:rPr lang="en-US" sz="1800" dirty="0"/>
              <a:t>Total degree</a:t>
            </a:r>
          </a:p>
          <a:p>
            <a:pPr marL="800100" lvl="1" indent="-342900">
              <a:buClr>
                <a:schemeClr val="accent3"/>
              </a:buClr>
              <a:buFont typeface="Arial" panose="020B0604020202020204" pitchFamily="34" charset="0"/>
              <a:buChar char="•"/>
            </a:pPr>
            <a:r>
              <a:rPr lang="en-US" sz="1800" dirty="0"/>
              <a:t>In-degree</a:t>
            </a:r>
          </a:p>
          <a:p>
            <a:pPr marL="800100" lvl="1" indent="-342900">
              <a:buClr>
                <a:schemeClr val="accent3"/>
              </a:buClr>
              <a:buFont typeface="Arial" panose="020B0604020202020204" pitchFamily="34" charset="0"/>
              <a:buChar char="•"/>
            </a:pPr>
            <a:r>
              <a:rPr lang="en-US" sz="1800" dirty="0"/>
              <a:t>Out-degree</a:t>
            </a:r>
          </a:p>
          <a:p>
            <a:pPr>
              <a:buClr>
                <a:schemeClr val="accent3"/>
              </a:buClr>
            </a:pPr>
            <a:r>
              <a:rPr lang="en-US" sz="2000" dirty="0"/>
              <a:t>Distance- and path-based Metrics</a:t>
            </a:r>
          </a:p>
          <a:p>
            <a:pPr marL="800100" lvl="1" indent="-342900">
              <a:buClr>
                <a:schemeClr val="accent3"/>
              </a:buClr>
              <a:buFont typeface="Arial" panose="020B0604020202020204" pitchFamily="34" charset="0"/>
              <a:buChar char="•"/>
            </a:pPr>
            <a:r>
              <a:rPr lang="en-US" sz="1800" dirty="0"/>
              <a:t>Betweenness</a:t>
            </a:r>
          </a:p>
          <a:p>
            <a:pPr marL="800100" lvl="1" indent="-342900">
              <a:buClr>
                <a:schemeClr val="accent3"/>
              </a:buClr>
              <a:buFont typeface="Arial" panose="020B0604020202020204" pitchFamily="34" charset="0"/>
              <a:buChar char="•"/>
            </a:pPr>
            <a:r>
              <a:rPr lang="en-US" sz="1800" dirty="0"/>
              <a:t>Closeness</a:t>
            </a:r>
          </a:p>
          <a:p>
            <a:pPr marL="800100" lvl="1" indent="-342900">
              <a:buClr>
                <a:schemeClr val="accent3"/>
              </a:buClr>
              <a:buFont typeface="Arial" panose="020B0604020202020204" pitchFamily="34" charset="0"/>
              <a:buChar char="•"/>
            </a:pPr>
            <a:r>
              <a:rPr lang="en-US" sz="1800" dirty="0"/>
              <a:t>Eccentricity</a:t>
            </a:r>
          </a:p>
          <a:p>
            <a:pPr>
              <a:buClr>
                <a:schemeClr val="accent3"/>
              </a:buClr>
            </a:pPr>
            <a:r>
              <a:rPr lang="en-US" sz="2000" dirty="0"/>
              <a:t>Summary and paths forward </a:t>
            </a:r>
          </a:p>
        </p:txBody>
      </p:sp>
    </p:spTree>
    <p:extLst>
      <p:ext uri="{BB962C8B-B14F-4D97-AF65-F5344CB8AC3E}">
        <p14:creationId xmlns:p14="http://schemas.microsoft.com/office/powerpoint/2010/main" val="1999078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Closeness Map</a:t>
            </a:r>
          </a:p>
        </p:txBody>
      </p:sp>
      <p:sp>
        <p:nvSpPr>
          <p:cNvPr id="4" name="Text Placeholder 3"/>
          <p:cNvSpPr>
            <a:spLocks noGrp="1"/>
          </p:cNvSpPr>
          <p:nvPr>
            <p:ph type="body" sz="half" idx="2"/>
          </p:nvPr>
        </p:nvSpPr>
        <p:spPr>
          <a:xfrm>
            <a:off x="583607" y="775856"/>
            <a:ext cx="4382531" cy="5940253"/>
          </a:xfrm>
        </p:spPr>
        <p:txBody>
          <a:bodyPr>
            <a:normAutofit/>
          </a:bodyPr>
          <a:lstStyle/>
          <a:p>
            <a:r>
              <a:rPr lang="en-US" sz="1800" i="1" dirty="0"/>
              <a:t>Closeness</a:t>
            </a:r>
            <a:r>
              <a:rPr lang="en-US" sz="1800" dirty="0"/>
              <a:t> is defined as the as the inverse of the average shortest path between a given node and all other nodes.  This means that those nodes with the smallest average shortest path lengths, will have the largest closeness values. </a:t>
            </a:r>
          </a:p>
          <a:p>
            <a:r>
              <a:rPr lang="en-US" sz="1800" dirty="0"/>
              <a:t>When paths are found, we can consider all paths for the analysis, creating a total closeness value, or we can consider paths out of, or in to, nodes to calculate betweenness.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789" y="0"/>
            <a:ext cx="6969211" cy="6858000"/>
          </a:xfrm>
          <a:prstGeom prst="rect">
            <a:avLst/>
          </a:prstGeom>
        </p:spPr>
      </p:pic>
      <p:sp>
        <p:nvSpPr>
          <p:cNvPr id="5" name="TextBox 4"/>
          <p:cNvSpPr txBox="1"/>
          <p:nvPr/>
        </p:nvSpPr>
        <p:spPr>
          <a:xfrm>
            <a:off x="9950358" y="6254444"/>
            <a:ext cx="2241642" cy="461665"/>
          </a:xfrm>
          <a:prstGeom prst="rect">
            <a:avLst/>
          </a:prstGeom>
          <a:noFill/>
        </p:spPr>
        <p:txBody>
          <a:bodyPr wrap="square" rtlCol="0">
            <a:spAutoFit/>
          </a:bodyPr>
          <a:lstStyle/>
          <a:p>
            <a:pPr algn="ctr"/>
            <a:r>
              <a:rPr lang="en-US" sz="2400" dirty="0"/>
              <a:t>Total closeness</a:t>
            </a:r>
          </a:p>
        </p:txBody>
      </p:sp>
    </p:spTree>
    <p:extLst>
      <p:ext uri="{BB962C8B-B14F-4D97-AF65-F5344CB8AC3E}">
        <p14:creationId xmlns:p14="http://schemas.microsoft.com/office/powerpoint/2010/main" val="1918669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Closeness Map</a:t>
            </a:r>
          </a:p>
        </p:txBody>
      </p:sp>
      <p:sp>
        <p:nvSpPr>
          <p:cNvPr id="4" name="Text Placeholder 3"/>
          <p:cNvSpPr>
            <a:spLocks noGrp="1"/>
          </p:cNvSpPr>
          <p:nvPr>
            <p:ph type="body" sz="half" idx="2"/>
          </p:nvPr>
        </p:nvSpPr>
        <p:spPr>
          <a:xfrm>
            <a:off x="583607" y="775856"/>
            <a:ext cx="4382531" cy="5940253"/>
          </a:xfrm>
        </p:spPr>
        <p:txBody>
          <a:bodyPr>
            <a:normAutofit/>
          </a:bodyPr>
          <a:lstStyle/>
          <a:p>
            <a:r>
              <a:rPr lang="en-US" dirty="0">
                <a:solidFill>
                  <a:srgbClr val="FD00FD"/>
                </a:solidFill>
              </a:rPr>
              <a:t>Increased oxidative stress</a:t>
            </a:r>
            <a:r>
              <a:rPr lang="en-US" dirty="0"/>
              <a:t> had the largest closeness value of all key events in the AOP wiki, however, all the key events in the large weakly connected component had very similar values.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07" y="2197509"/>
            <a:ext cx="4451303" cy="4380271"/>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393" y="124415"/>
            <a:ext cx="6238568" cy="6591694"/>
          </a:xfrm>
          <a:prstGeom prst="rect">
            <a:avLst/>
          </a:prstGeom>
        </p:spPr>
      </p:pic>
      <p:sp>
        <p:nvSpPr>
          <p:cNvPr id="7" name="TextBox 6"/>
          <p:cNvSpPr txBox="1"/>
          <p:nvPr/>
        </p:nvSpPr>
        <p:spPr>
          <a:xfrm>
            <a:off x="514835" y="6208449"/>
            <a:ext cx="1748790" cy="369332"/>
          </a:xfrm>
          <a:prstGeom prst="rect">
            <a:avLst/>
          </a:prstGeom>
          <a:noFill/>
        </p:spPr>
        <p:txBody>
          <a:bodyPr wrap="square" rtlCol="0">
            <a:spAutoFit/>
          </a:bodyPr>
          <a:lstStyle/>
          <a:p>
            <a:pPr algn="ctr"/>
            <a:r>
              <a:rPr lang="en-US" dirty="0"/>
              <a:t>Total closeness</a:t>
            </a:r>
          </a:p>
        </p:txBody>
      </p:sp>
    </p:spTree>
    <p:extLst>
      <p:ext uri="{BB962C8B-B14F-4D97-AF65-F5344CB8AC3E}">
        <p14:creationId xmlns:p14="http://schemas.microsoft.com/office/powerpoint/2010/main" val="30448971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Closeness Map</a:t>
            </a:r>
          </a:p>
        </p:txBody>
      </p:sp>
      <p:sp>
        <p:nvSpPr>
          <p:cNvPr id="4" name="Text Placeholder 3"/>
          <p:cNvSpPr>
            <a:spLocks noGrp="1"/>
          </p:cNvSpPr>
          <p:nvPr>
            <p:ph type="body" sz="half" idx="2"/>
          </p:nvPr>
        </p:nvSpPr>
        <p:spPr>
          <a:xfrm>
            <a:off x="583607" y="775856"/>
            <a:ext cx="4382531" cy="5940253"/>
          </a:xfrm>
        </p:spPr>
        <p:txBody>
          <a:bodyPr>
            <a:normAutofit/>
          </a:bodyPr>
          <a:lstStyle/>
          <a:p>
            <a:r>
              <a:rPr lang="en-US" dirty="0">
                <a:solidFill>
                  <a:srgbClr val="FD00FD"/>
                </a:solidFill>
              </a:rPr>
              <a:t>Increased oxidative stress</a:t>
            </a:r>
            <a:r>
              <a:rPr lang="en-US" dirty="0"/>
              <a:t> had the largest closeness value of all key events in the AOP wiki, however, all the key events in the large weakly connected component had very similar values.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07" y="2197509"/>
            <a:ext cx="4451303" cy="4380271"/>
          </a:xfrm>
          <a:prstGeom prst="rect">
            <a:avLst/>
          </a:prstGeom>
        </p:spPr>
      </p:pic>
      <p:pic>
        <p:nvPicPr>
          <p:cNvPr id="7"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3370" y="1046818"/>
            <a:ext cx="4540706" cy="4557884"/>
          </a:xfrm>
        </p:spPr>
      </p:pic>
      <p:sp>
        <p:nvSpPr>
          <p:cNvPr id="6" name="TextBox 5"/>
          <p:cNvSpPr txBox="1"/>
          <p:nvPr/>
        </p:nvSpPr>
        <p:spPr>
          <a:xfrm>
            <a:off x="514835" y="6208448"/>
            <a:ext cx="1748790" cy="369332"/>
          </a:xfrm>
          <a:prstGeom prst="rect">
            <a:avLst/>
          </a:prstGeom>
          <a:noFill/>
        </p:spPr>
        <p:txBody>
          <a:bodyPr wrap="square" rtlCol="0">
            <a:spAutoFit/>
          </a:bodyPr>
          <a:lstStyle/>
          <a:p>
            <a:pPr algn="ctr"/>
            <a:r>
              <a:rPr lang="en-US" dirty="0"/>
              <a:t>Total closeness</a:t>
            </a:r>
          </a:p>
        </p:txBody>
      </p:sp>
    </p:spTree>
    <p:extLst>
      <p:ext uri="{BB962C8B-B14F-4D97-AF65-F5344CB8AC3E}">
        <p14:creationId xmlns:p14="http://schemas.microsoft.com/office/powerpoint/2010/main" val="3290896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144" y="558327"/>
            <a:ext cx="3355160" cy="396747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942" y="682008"/>
            <a:ext cx="3820058" cy="4239217"/>
          </a:xfrm>
          <a:prstGeom prst="rect">
            <a:avLst/>
          </a:prstGeom>
        </p:spPr>
      </p:pic>
      <p:sp>
        <p:nvSpPr>
          <p:cNvPr id="7" name="TextBox 6"/>
          <p:cNvSpPr txBox="1"/>
          <p:nvPr/>
        </p:nvSpPr>
        <p:spPr>
          <a:xfrm>
            <a:off x="5210175" y="0"/>
            <a:ext cx="1748790" cy="369332"/>
          </a:xfrm>
          <a:prstGeom prst="rect">
            <a:avLst/>
          </a:prstGeom>
          <a:noFill/>
        </p:spPr>
        <p:txBody>
          <a:bodyPr wrap="square" rtlCol="0">
            <a:spAutoFit/>
          </a:bodyPr>
          <a:lstStyle/>
          <a:p>
            <a:pPr algn="ctr"/>
            <a:r>
              <a:rPr lang="en-US" dirty="0"/>
              <a:t>In-closeness</a:t>
            </a:r>
          </a:p>
        </p:txBody>
      </p:sp>
      <p:sp>
        <p:nvSpPr>
          <p:cNvPr id="8" name="TextBox 7"/>
          <p:cNvSpPr txBox="1"/>
          <p:nvPr/>
        </p:nvSpPr>
        <p:spPr>
          <a:xfrm>
            <a:off x="9479966" y="10163"/>
            <a:ext cx="1604010" cy="369332"/>
          </a:xfrm>
          <a:prstGeom prst="rect">
            <a:avLst/>
          </a:prstGeom>
          <a:noFill/>
        </p:spPr>
        <p:txBody>
          <a:bodyPr wrap="square" rtlCol="0">
            <a:spAutoFit/>
          </a:bodyPr>
          <a:lstStyle/>
          <a:p>
            <a:pPr algn="ctr"/>
            <a:r>
              <a:rPr lang="en-US" dirty="0"/>
              <a:t>Out-closeness</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8327"/>
            <a:ext cx="3629837" cy="3956523"/>
          </a:xfrm>
          <a:prstGeom prst="rect">
            <a:avLst/>
          </a:prstGeom>
        </p:spPr>
      </p:pic>
      <p:sp>
        <p:nvSpPr>
          <p:cNvPr id="11" name="TextBox 10"/>
          <p:cNvSpPr txBox="1"/>
          <p:nvPr/>
        </p:nvSpPr>
        <p:spPr>
          <a:xfrm>
            <a:off x="1132932" y="10163"/>
            <a:ext cx="1748790" cy="369332"/>
          </a:xfrm>
          <a:prstGeom prst="rect">
            <a:avLst/>
          </a:prstGeom>
          <a:noFill/>
        </p:spPr>
        <p:txBody>
          <a:bodyPr wrap="square" rtlCol="0">
            <a:spAutoFit/>
          </a:bodyPr>
          <a:lstStyle/>
          <a:p>
            <a:pPr algn="ctr"/>
            <a:r>
              <a:rPr lang="en-US" dirty="0"/>
              <a:t>Total-closeness</a:t>
            </a:r>
          </a:p>
        </p:txBody>
      </p:sp>
      <p:sp>
        <p:nvSpPr>
          <p:cNvPr id="12" name="TextBox 11"/>
          <p:cNvSpPr txBox="1"/>
          <p:nvPr/>
        </p:nvSpPr>
        <p:spPr>
          <a:xfrm>
            <a:off x="9262796" y="4921225"/>
            <a:ext cx="2857500" cy="1869743"/>
          </a:xfrm>
          <a:prstGeom prst="rect">
            <a:avLst/>
          </a:prstGeom>
          <a:noFill/>
        </p:spPr>
        <p:txBody>
          <a:bodyPr wrap="square" rtlCol="0">
            <a:spAutoFit/>
          </a:bodyPr>
          <a:lstStyle/>
          <a:p>
            <a:r>
              <a:rPr lang="en-US" sz="1050" dirty="0"/>
              <a:t> [1] "Suppression, Constitutive </a:t>
            </a:r>
            <a:r>
              <a:rPr lang="en-US" sz="1050" dirty="0" err="1"/>
              <a:t>androstane</a:t>
            </a:r>
            <a:r>
              <a:rPr lang="en-US" sz="1050" dirty="0"/>
              <a:t> receptor, NR1l3"</a:t>
            </a:r>
          </a:p>
          <a:p>
            <a:r>
              <a:rPr lang="en-US" sz="1050" dirty="0"/>
              <a:t> [2] "Activation, NRF2"                                    </a:t>
            </a:r>
          </a:p>
          <a:p>
            <a:r>
              <a:rPr lang="en-US" sz="1050" dirty="0"/>
              <a:t> [3] "Activation, NR1H4"                                   </a:t>
            </a:r>
          </a:p>
          <a:p>
            <a:r>
              <a:rPr lang="en-US" sz="1050" dirty="0"/>
              <a:t> [4] "Activation, AHR"                                     </a:t>
            </a:r>
          </a:p>
          <a:p>
            <a:r>
              <a:rPr lang="en-US" sz="1050" dirty="0"/>
              <a:t> [5] "Activation, PPAR?"                                   </a:t>
            </a:r>
          </a:p>
          <a:p>
            <a:r>
              <a:rPr lang="en-US" sz="1050" dirty="0"/>
              <a:t> [6] "</a:t>
            </a:r>
            <a:r>
              <a:rPr lang="en-US" sz="1050" dirty="0" err="1"/>
              <a:t>Thyroperoxidase</a:t>
            </a:r>
            <a:r>
              <a:rPr lang="en-US" sz="1050" dirty="0"/>
              <a:t>, Inhibition"                         </a:t>
            </a:r>
          </a:p>
          <a:p>
            <a:r>
              <a:rPr lang="en-US" sz="1050" dirty="0"/>
              <a:t> [7] "Inhibition, Na+/I- symporter (NIS)"                  </a:t>
            </a:r>
          </a:p>
          <a:p>
            <a:r>
              <a:rPr lang="en-US" sz="1050" dirty="0"/>
              <a:t> [8] "Inhibition, </a:t>
            </a:r>
            <a:r>
              <a:rPr lang="en-US" sz="1050" dirty="0" err="1"/>
              <a:t>Iodotyrosine</a:t>
            </a:r>
            <a:r>
              <a:rPr lang="en-US" sz="1050" dirty="0"/>
              <a:t> deiodinase (IYD)"           </a:t>
            </a:r>
          </a:p>
          <a:p>
            <a:r>
              <a:rPr lang="en-US" sz="1050" dirty="0"/>
              <a:t> [9] "Decreased, Thyroidal iodide uptake"                  </a:t>
            </a:r>
          </a:p>
          <a:p>
            <a:r>
              <a:rPr lang="en-US" sz="1050" dirty="0"/>
              <a:t>[10] "Inhibition, Dual oxidase"</a:t>
            </a:r>
          </a:p>
        </p:txBody>
      </p:sp>
      <p:sp>
        <p:nvSpPr>
          <p:cNvPr id="15" name="TextBox 14"/>
          <p:cNvSpPr txBox="1"/>
          <p:nvPr/>
        </p:nvSpPr>
        <p:spPr>
          <a:xfrm>
            <a:off x="4042144" y="5023619"/>
            <a:ext cx="3177806" cy="1785104"/>
          </a:xfrm>
          <a:prstGeom prst="rect">
            <a:avLst/>
          </a:prstGeom>
          <a:noFill/>
        </p:spPr>
        <p:txBody>
          <a:bodyPr wrap="square" rtlCol="0">
            <a:spAutoFit/>
          </a:bodyPr>
          <a:lstStyle/>
          <a:p>
            <a:r>
              <a:rPr lang="en-US" sz="1100" dirty="0"/>
              <a:t>[1] "Alterations, Food-web structures"             </a:t>
            </a:r>
          </a:p>
          <a:p>
            <a:r>
              <a:rPr lang="en-US" sz="1100" dirty="0"/>
              <a:t> [2] "Increased, Alterations of food-web structures"</a:t>
            </a:r>
          </a:p>
          <a:p>
            <a:r>
              <a:rPr lang="en-US" sz="1100" dirty="0"/>
              <a:t> [3] "Alteration, Food-web structures"              </a:t>
            </a:r>
          </a:p>
          <a:p>
            <a:r>
              <a:rPr lang="en-US" sz="1100" dirty="0"/>
              <a:t> [4] "Decline, Population"                          </a:t>
            </a:r>
          </a:p>
          <a:p>
            <a:r>
              <a:rPr lang="en-US" sz="1100" dirty="0"/>
              <a:t> [5] "Reproductive failure"                         </a:t>
            </a:r>
          </a:p>
          <a:p>
            <a:r>
              <a:rPr lang="en-US" sz="1100" dirty="0"/>
              <a:t> [6] "Death/Failure, Colony"                        </a:t>
            </a:r>
          </a:p>
          <a:p>
            <a:r>
              <a:rPr lang="en-US" sz="1100" dirty="0"/>
              <a:t> [7] "Weakened, Colony"                             </a:t>
            </a:r>
          </a:p>
          <a:p>
            <a:r>
              <a:rPr lang="en-US" sz="1100" dirty="0"/>
              <a:t> [8] "impaired, Hive thermoregulation"              </a:t>
            </a:r>
          </a:p>
          <a:p>
            <a:r>
              <a:rPr lang="en-US" sz="1100" dirty="0"/>
              <a:t> [9] "Decrease, Number of worker bees"              </a:t>
            </a:r>
          </a:p>
          <a:p>
            <a:r>
              <a:rPr lang="en-US" sz="1100" dirty="0"/>
              <a:t>[10] "impaired, Larval development"  </a:t>
            </a:r>
          </a:p>
        </p:txBody>
      </p:sp>
      <p:sp>
        <p:nvSpPr>
          <p:cNvPr id="18" name="TextBox 17"/>
          <p:cNvSpPr txBox="1"/>
          <p:nvPr/>
        </p:nvSpPr>
        <p:spPr>
          <a:xfrm>
            <a:off x="0" y="4854342"/>
            <a:ext cx="3562084" cy="1954381"/>
          </a:xfrm>
          <a:prstGeom prst="rect">
            <a:avLst/>
          </a:prstGeom>
          <a:noFill/>
        </p:spPr>
        <p:txBody>
          <a:bodyPr wrap="square" rtlCol="0">
            <a:spAutoFit/>
          </a:bodyPr>
          <a:lstStyle/>
          <a:p>
            <a:r>
              <a:rPr lang="en-US" sz="1100" dirty="0"/>
              <a:t> [1] "Increase, Oxidative Stress"                                            </a:t>
            </a:r>
          </a:p>
          <a:p>
            <a:r>
              <a:rPr lang="en-US" sz="1100" dirty="0"/>
              <a:t> [2] "Increase, Pericardial edema"                                           </a:t>
            </a:r>
          </a:p>
          <a:p>
            <a:r>
              <a:rPr lang="en-US" sz="1100" dirty="0"/>
              <a:t> [3] "Altered, Cardiovascular development/function"                          </a:t>
            </a:r>
          </a:p>
          <a:p>
            <a:r>
              <a:rPr lang="en-US" sz="1100" dirty="0"/>
              <a:t> [4] "Up Regulation, CYP1A1"                                                 </a:t>
            </a:r>
          </a:p>
          <a:p>
            <a:r>
              <a:rPr lang="en-US" sz="1100" dirty="0"/>
              <a:t> [5] "Altered regulation, AHR nuclear translocator (ARNT)-dependent pathways"</a:t>
            </a:r>
          </a:p>
          <a:p>
            <a:r>
              <a:rPr lang="en-US" sz="1100" dirty="0"/>
              <a:t> [6] "Increase, Mortality"                                                   </a:t>
            </a:r>
          </a:p>
          <a:p>
            <a:r>
              <a:rPr lang="en-US" sz="1100" dirty="0"/>
              <a:t> [7] "N/A, Mitochondrial dysfunction 1"                                      </a:t>
            </a:r>
          </a:p>
          <a:p>
            <a:r>
              <a:rPr lang="en-US" sz="1100" dirty="0"/>
              <a:t> [8] "Activation, NADPH Oxidase"                                             </a:t>
            </a:r>
          </a:p>
          <a:p>
            <a:r>
              <a:rPr lang="en-US" sz="1100" dirty="0"/>
              <a:t> [9] "Activation, AHR"                                                       </a:t>
            </a:r>
          </a:p>
          <a:p>
            <a:r>
              <a:rPr lang="en-US" sz="1100" dirty="0"/>
              <a:t>[10] "Decline, Population"   </a:t>
            </a:r>
          </a:p>
        </p:txBody>
      </p:sp>
    </p:spTree>
    <p:extLst>
      <p:ext uri="{BB962C8B-B14F-4D97-AF65-F5344CB8AC3E}">
        <p14:creationId xmlns:p14="http://schemas.microsoft.com/office/powerpoint/2010/main" val="1921581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10175" y="20326"/>
            <a:ext cx="1748790" cy="369332"/>
          </a:xfrm>
          <a:prstGeom prst="rect">
            <a:avLst/>
          </a:prstGeom>
          <a:noFill/>
        </p:spPr>
        <p:txBody>
          <a:bodyPr wrap="square" rtlCol="0">
            <a:spAutoFit/>
          </a:bodyPr>
          <a:lstStyle/>
          <a:p>
            <a:pPr algn="ctr"/>
            <a:r>
              <a:rPr lang="en-US" dirty="0"/>
              <a:t>In-closeness</a:t>
            </a:r>
          </a:p>
        </p:txBody>
      </p:sp>
      <p:sp>
        <p:nvSpPr>
          <p:cNvPr id="8" name="TextBox 7"/>
          <p:cNvSpPr txBox="1"/>
          <p:nvPr/>
        </p:nvSpPr>
        <p:spPr>
          <a:xfrm>
            <a:off x="9304255" y="81234"/>
            <a:ext cx="1604010" cy="369332"/>
          </a:xfrm>
          <a:prstGeom prst="rect">
            <a:avLst/>
          </a:prstGeom>
          <a:noFill/>
        </p:spPr>
        <p:txBody>
          <a:bodyPr wrap="square" rtlCol="0">
            <a:spAutoFit/>
          </a:bodyPr>
          <a:lstStyle/>
          <a:p>
            <a:pPr algn="ctr"/>
            <a:r>
              <a:rPr lang="en-US" dirty="0"/>
              <a:t>Out-closeness</a:t>
            </a:r>
          </a:p>
        </p:txBody>
      </p:sp>
      <p:sp>
        <p:nvSpPr>
          <p:cNvPr id="11" name="TextBox 10"/>
          <p:cNvSpPr txBox="1"/>
          <p:nvPr/>
        </p:nvSpPr>
        <p:spPr>
          <a:xfrm>
            <a:off x="1282223" y="15002"/>
            <a:ext cx="1748790" cy="369332"/>
          </a:xfrm>
          <a:prstGeom prst="rect">
            <a:avLst/>
          </a:prstGeom>
          <a:noFill/>
        </p:spPr>
        <p:txBody>
          <a:bodyPr wrap="square" rtlCol="0">
            <a:spAutoFit/>
          </a:bodyPr>
          <a:lstStyle/>
          <a:p>
            <a:pPr algn="ctr"/>
            <a:r>
              <a:rPr lang="en-US" dirty="0"/>
              <a:t>Total-closeness</a:t>
            </a:r>
          </a:p>
        </p:txBody>
      </p:sp>
      <p:pic>
        <p:nvPicPr>
          <p:cNvPr id="20" name="Picture 1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173" y="402576"/>
            <a:ext cx="4123052" cy="4074290"/>
          </a:xfrm>
          <a:prstGeom prst="rect">
            <a:avLst/>
          </a:prstGeom>
        </p:spPr>
      </p:pic>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0566"/>
            <a:ext cx="4000036" cy="3936206"/>
          </a:xfrm>
          <a:prstGeom prst="rect">
            <a:avLst/>
          </a:prstGeom>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0701" y="415495"/>
            <a:ext cx="4112142" cy="3971277"/>
          </a:xfrm>
          <a:prstGeom prst="rect">
            <a:avLst/>
          </a:prstGeom>
        </p:spPr>
      </p:pic>
      <p:sp>
        <p:nvSpPr>
          <p:cNvPr id="19" name="TextBox 18"/>
          <p:cNvSpPr txBox="1"/>
          <p:nvPr/>
        </p:nvSpPr>
        <p:spPr>
          <a:xfrm>
            <a:off x="9262796" y="4921225"/>
            <a:ext cx="2857500" cy="1869743"/>
          </a:xfrm>
          <a:prstGeom prst="rect">
            <a:avLst/>
          </a:prstGeom>
          <a:noFill/>
        </p:spPr>
        <p:txBody>
          <a:bodyPr wrap="square" rtlCol="0">
            <a:spAutoFit/>
          </a:bodyPr>
          <a:lstStyle/>
          <a:p>
            <a:r>
              <a:rPr lang="en-US" sz="1050" dirty="0"/>
              <a:t> [1] "Suppression, Constitutive </a:t>
            </a:r>
            <a:r>
              <a:rPr lang="en-US" sz="1050" dirty="0" err="1"/>
              <a:t>androstane</a:t>
            </a:r>
            <a:r>
              <a:rPr lang="en-US" sz="1050" dirty="0"/>
              <a:t> receptor, NR1l3"</a:t>
            </a:r>
          </a:p>
          <a:p>
            <a:r>
              <a:rPr lang="en-US" sz="1050" dirty="0"/>
              <a:t> [2] "Activation, NRF2"                                    </a:t>
            </a:r>
          </a:p>
          <a:p>
            <a:r>
              <a:rPr lang="en-US" sz="1050" dirty="0"/>
              <a:t> [3] "Activation, NR1H4"                                   </a:t>
            </a:r>
          </a:p>
          <a:p>
            <a:r>
              <a:rPr lang="en-US" sz="1050" dirty="0"/>
              <a:t> [4] "Activation, AHR"                                     </a:t>
            </a:r>
          </a:p>
          <a:p>
            <a:r>
              <a:rPr lang="en-US" sz="1050" dirty="0"/>
              <a:t> [5] "Activation, PPAR?"                                   </a:t>
            </a:r>
          </a:p>
          <a:p>
            <a:r>
              <a:rPr lang="en-US" sz="1050" dirty="0"/>
              <a:t> [6] "</a:t>
            </a:r>
            <a:r>
              <a:rPr lang="en-US" sz="1050" dirty="0" err="1"/>
              <a:t>Thyroperoxidase</a:t>
            </a:r>
            <a:r>
              <a:rPr lang="en-US" sz="1050" dirty="0"/>
              <a:t>, Inhibition"                         </a:t>
            </a:r>
          </a:p>
          <a:p>
            <a:r>
              <a:rPr lang="en-US" sz="1050" dirty="0"/>
              <a:t> [7] "Inhibition, Na+/I- symporter (NIS)"                  </a:t>
            </a:r>
          </a:p>
          <a:p>
            <a:r>
              <a:rPr lang="en-US" sz="1050" dirty="0"/>
              <a:t> [8] "Inhibition, </a:t>
            </a:r>
            <a:r>
              <a:rPr lang="en-US" sz="1050" dirty="0" err="1"/>
              <a:t>Iodotyrosine</a:t>
            </a:r>
            <a:r>
              <a:rPr lang="en-US" sz="1050" dirty="0"/>
              <a:t> deiodinase (IYD)"           </a:t>
            </a:r>
          </a:p>
          <a:p>
            <a:r>
              <a:rPr lang="en-US" sz="1050" dirty="0"/>
              <a:t> [9] "Decreased, Thyroidal iodide uptake"                  </a:t>
            </a:r>
          </a:p>
          <a:p>
            <a:r>
              <a:rPr lang="en-US" sz="1050" dirty="0"/>
              <a:t>[10] "Inhibition, Dual oxidase"</a:t>
            </a:r>
          </a:p>
        </p:txBody>
      </p:sp>
      <p:sp>
        <p:nvSpPr>
          <p:cNvPr id="21" name="TextBox 20"/>
          <p:cNvSpPr txBox="1"/>
          <p:nvPr/>
        </p:nvSpPr>
        <p:spPr>
          <a:xfrm>
            <a:off x="4042144" y="5023619"/>
            <a:ext cx="3177806" cy="1785104"/>
          </a:xfrm>
          <a:prstGeom prst="rect">
            <a:avLst/>
          </a:prstGeom>
          <a:noFill/>
        </p:spPr>
        <p:txBody>
          <a:bodyPr wrap="square" rtlCol="0">
            <a:spAutoFit/>
          </a:bodyPr>
          <a:lstStyle/>
          <a:p>
            <a:r>
              <a:rPr lang="en-US" sz="1100" dirty="0"/>
              <a:t>[1] "Alterations, Food-web structures"             </a:t>
            </a:r>
          </a:p>
          <a:p>
            <a:r>
              <a:rPr lang="en-US" sz="1100" dirty="0"/>
              <a:t> [2] "Increased, Alterations of food-web structures"</a:t>
            </a:r>
          </a:p>
          <a:p>
            <a:r>
              <a:rPr lang="en-US" sz="1100" dirty="0"/>
              <a:t> [3] "Alteration, Food-web structures"              </a:t>
            </a:r>
          </a:p>
          <a:p>
            <a:r>
              <a:rPr lang="en-US" sz="1100" dirty="0"/>
              <a:t> [4] "Decline, Population"                          </a:t>
            </a:r>
          </a:p>
          <a:p>
            <a:r>
              <a:rPr lang="en-US" sz="1100" dirty="0"/>
              <a:t> [5] "Reproductive failure"                         </a:t>
            </a:r>
          </a:p>
          <a:p>
            <a:r>
              <a:rPr lang="en-US" sz="1100" dirty="0"/>
              <a:t> [6] "Death/Failure, Colony"                        </a:t>
            </a:r>
          </a:p>
          <a:p>
            <a:r>
              <a:rPr lang="en-US" sz="1100" dirty="0"/>
              <a:t> [7] "Weakened, Colony"                             </a:t>
            </a:r>
          </a:p>
          <a:p>
            <a:r>
              <a:rPr lang="en-US" sz="1100" dirty="0"/>
              <a:t> [8] "impaired, Hive thermoregulation"              </a:t>
            </a:r>
          </a:p>
          <a:p>
            <a:r>
              <a:rPr lang="en-US" sz="1100" dirty="0"/>
              <a:t> [9] "Decrease, Number of worker bees"              </a:t>
            </a:r>
          </a:p>
          <a:p>
            <a:r>
              <a:rPr lang="en-US" sz="1100" dirty="0"/>
              <a:t>[10] "impaired, Larval development"  </a:t>
            </a:r>
          </a:p>
        </p:txBody>
      </p:sp>
      <p:sp>
        <p:nvSpPr>
          <p:cNvPr id="22" name="TextBox 21"/>
          <p:cNvSpPr txBox="1"/>
          <p:nvPr/>
        </p:nvSpPr>
        <p:spPr>
          <a:xfrm>
            <a:off x="0" y="4854342"/>
            <a:ext cx="3562084" cy="1954381"/>
          </a:xfrm>
          <a:prstGeom prst="rect">
            <a:avLst/>
          </a:prstGeom>
          <a:noFill/>
        </p:spPr>
        <p:txBody>
          <a:bodyPr wrap="square" rtlCol="0">
            <a:spAutoFit/>
          </a:bodyPr>
          <a:lstStyle/>
          <a:p>
            <a:r>
              <a:rPr lang="en-US" sz="1100" dirty="0"/>
              <a:t> [1] "Increase, Oxidative Stress"                                            </a:t>
            </a:r>
          </a:p>
          <a:p>
            <a:r>
              <a:rPr lang="en-US" sz="1100" dirty="0"/>
              <a:t> [2] "Increase, Pericardial edema"                                           </a:t>
            </a:r>
          </a:p>
          <a:p>
            <a:r>
              <a:rPr lang="en-US" sz="1100" dirty="0"/>
              <a:t> [3] "Altered, Cardiovascular development/function"                          </a:t>
            </a:r>
          </a:p>
          <a:p>
            <a:r>
              <a:rPr lang="en-US" sz="1100" dirty="0"/>
              <a:t> [4] "Up Regulation, CYP1A1"                                                 </a:t>
            </a:r>
          </a:p>
          <a:p>
            <a:r>
              <a:rPr lang="en-US" sz="1100" dirty="0"/>
              <a:t> [5] "Altered regulation, AHR nuclear translocator (ARNT)-dependent pathways"</a:t>
            </a:r>
          </a:p>
          <a:p>
            <a:r>
              <a:rPr lang="en-US" sz="1100" dirty="0"/>
              <a:t> [6] "Increase, Mortality"                                                   </a:t>
            </a:r>
          </a:p>
          <a:p>
            <a:r>
              <a:rPr lang="en-US" sz="1100" dirty="0"/>
              <a:t> [7] "N/A, Mitochondrial dysfunction 1"                                      </a:t>
            </a:r>
          </a:p>
          <a:p>
            <a:r>
              <a:rPr lang="en-US" sz="1100" dirty="0"/>
              <a:t> [8] "Activation, NADPH Oxidase"                                             </a:t>
            </a:r>
          </a:p>
          <a:p>
            <a:r>
              <a:rPr lang="en-US" sz="1100" dirty="0"/>
              <a:t> [9] "Activation, AHR"                                                       </a:t>
            </a:r>
          </a:p>
          <a:p>
            <a:r>
              <a:rPr lang="en-US" sz="1100" dirty="0"/>
              <a:t>[10] "Decline, Population"   </a:t>
            </a:r>
          </a:p>
        </p:txBody>
      </p:sp>
    </p:spTree>
    <p:extLst>
      <p:ext uri="{BB962C8B-B14F-4D97-AF65-F5344CB8AC3E}">
        <p14:creationId xmlns:p14="http://schemas.microsoft.com/office/powerpoint/2010/main" val="4251017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75993"/>
            <a:ext cx="3932237" cy="739074"/>
          </a:xfrm>
        </p:spPr>
        <p:txBody>
          <a:bodyPr>
            <a:normAutofit fontScale="90000"/>
          </a:bodyPr>
          <a:lstStyle/>
          <a:p>
            <a:r>
              <a:rPr lang="en-US" dirty="0"/>
              <a:t>Closeness in the AOP context</a:t>
            </a:r>
          </a:p>
        </p:txBody>
      </p:sp>
      <p:sp>
        <p:nvSpPr>
          <p:cNvPr id="4" name="Text Placeholder 3"/>
          <p:cNvSpPr>
            <a:spLocks noGrp="1"/>
          </p:cNvSpPr>
          <p:nvPr>
            <p:ph type="body" sz="half" idx="2"/>
          </p:nvPr>
        </p:nvSpPr>
        <p:spPr>
          <a:xfrm>
            <a:off x="583607" y="1115066"/>
            <a:ext cx="4382531" cy="5940253"/>
          </a:xfrm>
        </p:spPr>
        <p:txBody>
          <a:bodyPr>
            <a:normAutofit/>
          </a:bodyPr>
          <a:lstStyle/>
          <a:p>
            <a:pPr marL="342900" indent="-342900">
              <a:buClr>
                <a:srgbClr val="7030A0"/>
              </a:buClr>
              <a:buFont typeface="Arial" panose="020B0604020202020204" pitchFamily="34" charset="0"/>
              <a:buChar char="•"/>
            </a:pPr>
            <a:r>
              <a:rPr lang="en-US" sz="2000" dirty="0"/>
              <a:t>When paths are considered without direction, closeness does not seem to distinguish well between KEs, other than to point out the relevance of knowing the Component structure of the network</a:t>
            </a:r>
          </a:p>
          <a:p>
            <a:pPr marL="342900" indent="-342900">
              <a:buClr>
                <a:srgbClr val="7030A0"/>
              </a:buClr>
              <a:buFont typeface="Arial" panose="020B0604020202020204" pitchFamily="34" charset="0"/>
              <a:buChar char="•"/>
            </a:pPr>
            <a:r>
              <a:rPr lang="en-US" sz="2000" dirty="0"/>
              <a:t>When in- and out-closeness are considered, we see that the effect of the component structure is still present, but not as dramatically</a:t>
            </a:r>
          </a:p>
          <a:p>
            <a:pPr marL="342900" indent="-342900">
              <a:buClr>
                <a:srgbClr val="7030A0"/>
              </a:buClr>
              <a:buFont typeface="Arial" panose="020B0604020202020204" pitchFamily="34" charset="0"/>
              <a:buChar char="•"/>
            </a:pPr>
            <a:r>
              <a:rPr lang="en-US" sz="2000" dirty="0"/>
              <a:t>In-closeness determines those KEs with the average shortest paths upstream</a:t>
            </a:r>
          </a:p>
          <a:p>
            <a:pPr marL="342900" indent="-342900">
              <a:buClr>
                <a:srgbClr val="7030A0"/>
              </a:buClr>
              <a:buFont typeface="Arial" panose="020B0604020202020204" pitchFamily="34" charset="0"/>
              <a:buChar char="•"/>
            </a:pPr>
            <a:r>
              <a:rPr lang="en-US" sz="2000" dirty="0"/>
              <a:t>Out-closeness determines those KEs with the average shortest paths downstream</a:t>
            </a:r>
          </a:p>
          <a:p>
            <a:pPr marL="342900" indent="-342900">
              <a:buClr>
                <a:srgbClr val="7030A0"/>
              </a:buClr>
              <a:buFont typeface="Arial" panose="020B0604020202020204" pitchFamily="34" charset="0"/>
              <a:buChar char="•"/>
            </a:pPr>
            <a:r>
              <a:rPr lang="en-US" sz="2000" dirty="0"/>
              <a:t>These analyses may gain relevance by considering MIE to AO paths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776" y="230498"/>
            <a:ext cx="3166831" cy="3116296"/>
          </a:xfrm>
          <a:prstGeom prst="rect">
            <a:avLst/>
          </a:prstGeom>
        </p:spPr>
      </p:pic>
      <p:sp>
        <p:nvSpPr>
          <p:cNvPr id="5" name="TextBox 4"/>
          <p:cNvSpPr txBox="1"/>
          <p:nvPr/>
        </p:nvSpPr>
        <p:spPr>
          <a:xfrm>
            <a:off x="6103475" y="53149"/>
            <a:ext cx="2173062" cy="461665"/>
          </a:xfrm>
          <a:prstGeom prst="rect">
            <a:avLst/>
          </a:prstGeom>
          <a:noFill/>
        </p:spPr>
        <p:txBody>
          <a:bodyPr wrap="square" rtlCol="0">
            <a:spAutoFit/>
          </a:bodyPr>
          <a:lstStyle/>
          <a:p>
            <a:pPr algn="ctr"/>
            <a:r>
              <a:rPr lang="en-US" sz="2400" dirty="0"/>
              <a:t>Total closeness</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6271" y="1781312"/>
            <a:ext cx="3407686" cy="3367384"/>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716" y="3611309"/>
            <a:ext cx="3266580" cy="3154680"/>
          </a:xfrm>
          <a:prstGeom prst="rect">
            <a:avLst/>
          </a:prstGeom>
        </p:spPr>
      </p:pic>
      <p:sp>
        <p:nvSpPr>
          <p:cNvPr id="6" name="TextBox 5"/>
          <p:cNvSpPr txBox="1"/>
          <p:nvPr/>
        </p:nvSpPr>
        <p:spPr>
          <a:xfrm>
            <a:off x="9402935" y="1550479"/>
            <a:ext cx="1894358" cy="461665"/>
          </a:xfrm>
          <a:prstGeom prst="rect">
            <a:avLst/>
          </a:prstGeom>
          <a:noFill/>
        </p:spPr>
        <p:txBody>
          <a:bodyPr wrap="square" rtlCol="0">
            <a:spAutoFit/>
          </a:bodyPr>
          <a:lstStyle/>
          <a:p>
            <a:pPr algn="ctr"/>
            <a:r>
              <a:rPr lang="en-US" sz="2400" dirty="0"/>
              <a:t>In-closeness</a:t>
            </a:r>
          </a:p>
        </p:txBody>
      </p:sp>
      <p:sp>
        <p:nvSpPr>
          <p:cNvPr id="8" name="TextBox 7"/>
          <p:cNvSpPr txBox="1"/>
          <p:nvPr/>
        </p:nvSpPr>
        <p:spPr>
          <a:xfrm>
            <a:off x="6091656" y="3380476"/>
            <a:ext cx="2075069" cy="461665"/>
          </a:xfrm>
          <a:prstGeom prst="rect">
            <a:avLst/>
          </a:prstGeom>
          <a:noFill/>
        </p:spPr>
        <p:txBody>
          <a:bodyPr wrap="square" rtlCol="0">
            <a:spAutoFit/>
          </a:bodyPr>
          <a:lstStyle/>
          <a:p>
            <a:pPr algn="ctr"/>
            <a:r>
              <a:rPr lang="en-US" sz="2400" dirty="0"/>
              <a:t>Out-closeness</a:t>
            </a:r>
          </a:p>
        </p:txBody>
      </p:sp>
    </p:spTree>
    <p:extLst>
      <p:ext uri="{BB962C8B-B14F-4D97-AF65-F5344CB8AC3E}">
        <p14:creationId xmlns:p14="http://schemas.microsoft.com/office/powerpoint/2010/main" val="2846615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7" y="141526"/>
            <a:ext cx="3932237" cy="739074"/>
          </a:xfrm>
        </p:spPr>
        <p:txBody>
          <a:bodyPr>
            <a:normAutofit/>
          </a:bodyPr>
          <a:lstStyle/>
          <a:p>
            <a:r>
              <a:rPr lang="en-US" dirty="0"/>
              <a:t>Eccentricity Map</a:t>
            </a:r>
          </a:p>
        </p:txBody>
      </p:sp>
      <p:sp>
        <p:nvSpPr>
          <p:cNvPr id="4" name="Text Placeholder 3"/>
          <p:cNvSpPr>
            <a:spLocks noGrp="1"/>
          </p:cNvSpPr>
          <p:nvPr>
            <p:ph type="body" sz="half" idx="2"/>
          </p:nvPr>
        </p:nvSpPr>
        <p:spPr>
          <a:xfrm>
            <a:off x="7395887" y="880599"/>
            <a:ext cx="4382531" cy="5940253"/>
          </a:xfrm>
        </p:spPr>
        <p:txBody>
          <a:bodyPr>
            <a:normAutofit/>
          </a:bodyPr>
          <a:lstStyle/>
          <a:p>
            <a:r>
              <a:rPr lang="en-US" i="1" dirty="0"/>
              <a:t>Eccentricity</a:t>
            </a:r>
            <a:r>
              <a:rPr lang="en-US" dirty="0"/>
              <a:t> is defined to be maximum of the shortest path lengths between a given node and all other nodes in the network.  </a:t>
            </a:r>
          </a:p>
          <a:p>
            <a:r>
              <a:rPr lang="en-US" dirty="0"/>
              <a:t>Eccentricity values indicate which nodes may the most difficult to reach within a network.  </a:t>
            </a:r>
          </a:p>
          <a:p>
            <a:r>
              <a:rPr lang="en-US" dirty="0"/>
              <a:t>In a disconnected network, if no paths between nodes exist, this would lead to infinite eccentricity values, however, if eccentricity is calculated within components, infinite values can be avoided.</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16" y="141526"/>
            <a:ext cx="6667877" cy="6533083"/>
          </a:xfrm>
          <a:prstGeom prst="rect">
            <a:avLst/>
          </a:prstGeom>
        </p:spPr>
      </p:pic>
    </p:spTree>
    <p:extLst>
      <p:ext uri="{BB962C8B-B14F-4D97-AF65-F5344CB8AC3E}">
        <p14:creationId xmlns:p14="http://schemas.microsoft.com/office/powerpoint/2010/main" val="3936127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05" y="141526"/>
            <a:ext cx="6173061" cy="6458851"/>
          </a:xfrm>
          <a:prstGeom prst="rect">
            <a:avLst/>
          </a:prstGeom>
        </p:spPr>
      </p:pic>
      <p:sp>
        <p:nvSpPr>
          <p:cNvPr id="2" name="Title 1"/>
          <p:cNvSpPr>
            <a:spLocks noGrp="1"/>
          </p:cNvSpPr>
          <p:nvPr>
            <p:ph type="title"/>
          </p:nvPr>
        </p:nvSpPr>
        <p:spPr>
          <a:xfrm>
            <a:off x="7395887" y="141526"/>
            <a:ext cx="3932237" cy="739074"/>
          </a:xfrm>
        </p:spPr>
        <p:txBody>
          <a:bodyPr>
            <a:normAutofit/>
          </a:bodyPr>
          <a:lstStyle/>
          <a:p>
            <a:r>
              <a:rPr lang="en-US" dirty="0"/>
              <a:t>Eccentricity Map</a:t>
            </a:r>
          </a:p>
        </p:txBody>
      </p:sp>
      <p:sp>
        <p:nvSpPr>
          <p:cNvPr id="4" name="Text Placeholder 3"/>
          <p:cNvSpPr>
            <a:spLocks noGrp="1"/>
          </p:cNvSpPr>
          <p:nvPr>
            <p:ph type="body" sz="half" idx="2"/>
          </p:nvPr>
        </p:nvSpPr>
        <p:spPr>
          <a:xfrm>
            <a:off x="7395887" y="880599"/>
            <a:ext cx="4382531" cy="5940253"/>
          </a:xfrm>
        </p:spPr>
        <p:txBody>
          <a:bodyPr>
            <a:normAutofit/>
          </a:bodyPr>
          <a:lstStyle/>
          <a:p>
            <a:r>
              <a:rPr lang="en-US" dirty="0"/>
              <a:t>Eccentricity values are again bi-modal, based on inclusion in the largest connected component.  </a:t>
            </a:r>
            <a:br>
              <a:rPr lang="en-US" dirty="0"/>
            </a:br>
            <a:br>
              <a:rPr lang="en-US" dirty="0"/>
            </a:br>
            <a:r>
              <a:rPr lang="en-US" dirty="0"/>
              <a:t>In an undirected sense, the most eccentric KEs in the AOPwiki are </a:t>
            </a:r>
            <a:r>
              <a:rPr lang="en-US" dirty="0">
                <a:solidFill>
                  <a:srgbClr val="09E9E9"/>
                </a:solidFill>
              </a:rPr>
              <a:t>Activation Glucocorticoid Receptor</a:t>
            </a:r>
            <a:r>
              <a:rPr lang="en-US" dirty="0"/>
              <a:t>, </a:t>
            </a:r>
            <a:r>
              <a:rPr lang="en-US" dirty="0">
                <a:solidFill>
                  <a:srgbClr val="00FFFF"/>
                </a:solidFill>
              </a:rPr>
              <a:t>Reproductive Failure</a:t>
            </a:r>
            <a:r>
              <a:rPr lang="en-US" dirty="0"/>
              <a:t>, and </a:t>
            </a:r>
            <a:r>
              <a:rPr lang="en-US" dirty="0">
                <a:solidFill>
                  <a:srgbClr val="00FFFF"/>
                </a:solidFill>
              </a:rPr>
              <a:t>Inhibition 4-hydroxyphenyl-pyruvate dioxygenase (HPPD) enzyme</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887" y="2832920"/>
            <a:ext cx="4070213" cy="3987932"/>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425" y="585077"/>
            <a:ext cx="876422" cy="1838582"/>
          </a:xfrm>
          <a:prstGeom prst="rect">
            <a:avLst/>
          </a:prstGeom>
        </p:spPr>
      </p:pic>
    </p:spTree>
    <p:extLst>
      <p:ext uri="{BB962C8B-B14F-4D97-AF65-F5344CB8AC3E}">
        <p14:creationId xmlns:p14="http://schemas.microsoft.com/office/powerpoint/2010/main" val="1101810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1532" y="4517526"/>
            <a:ext cx="3280410" cy="1954381"/>
          </a:xfrm>
          <a:prstGeom prst="rect">
            <a:avLst/>
          </a:prstGeom>
        </p:spPr>
        <p:txBody>
          <a:bodyPr wrap="square">
            <a:spAutoFit/>
          </a:bodyPr>
          <a:lstStyle/>
          <a:p>
            <a:r>
              <a:rPr lang="en-US" sz="1100" dirty="0"/>
              <a:t> [1] "N/A, Reproductive failure"                                     </a:t>
            </a:r>
          </a:p>
          <a:p>
            <a:r>
              <a:rPr lang="en-US" sz="1100" dirty="0"/>
              <a:t> [2] "Inhibition, 4-hydroxyphenyl-pyruvate dioxygenase (HPPD) enzyme"</a:t>
            </a:r>
          </a:p>
          <a:p>
            <a:r>
              <a:rPr lang="en-US" sz="1100" dirty="0"/>
              <a:t> [3] "Activation, Glucocorticoid Receptor"                           </a:t>
            </a:r>
          </a:p>
          <a:p>
            <a:r>
              <a:rPr lang="en-US" sz="1100" dirty="0"/>
              <a:t> [4] "Increased, Plasma tyrosine"                                    </a:t>
            </a:r>
          </a:p>
          <a:p>
            <a:r>
              <a:rPr lang="en-US" sz="1100" dirty="0"/>
              <a:t> [5] "Induction, IKB inhibitory protein"                             </a:t>
            </a:r>
          </a:p>
          <a:p>
            <a:r>
              <a:rPr lang="en-US" sz="1100" dirty="0"/>
              <a:t> [6] "Reduction, Eggshell thickness"                                 </a:t>
            </a:r>
          </a:p>
          <a:p>
            <a:r>
              <a:rPr lang="en-US" sz="1100" dirty="0"/>
              <a:t> [7] "N/A, Breast Cancer"                                            </a:t>
            </a:r>
          </a:p>
          <a:p>
            <a:r>
              <a:rPr lang="en-US" sz="1100" dirty="0"/>
              <a:t> [8] "Increased, Second Messenger Production"                        </a:t>
            </a:r>
          </a:p>
          <a:p>
            <a:r>
              <a:rPr lang="en-US" sz="1100" dirty="0"/>
              <a:t> [9] "Increased, Migration (Endothelial Cells)"                      </a:t>
            </a:r>
          </a:p>
          <a:p>
            <a:r>
              <a:rPr lang="en-US" sz="1100" dirty="0"/>
              <a:t>[10] "Increase, Cell Proliferation (Epithelial Cells)" </a:t>
            </a:r>
          </a:p>
        </p:txBody>
      </p:sp>
      <p:sp>
        <p:nvSpPr>
          <p:cNvPr id="8" name="Rectangle 7"/>
          <p:cNvSpPr/>
          <p:nvPr/>
        </p:nvSpPr>
        <p:spPr>
          <a:xfrm>
            <a:off x="4197871" y="526955"/>
            <a:ext cx="3463290" cy="2292935"/>
          </a:xfrm>
          <a:prstGeom prst="rect">
            <a:avLst/>
          </a:prstGeom>
        </p:spPr>
        <p:txBody>
          <a:bodyPr wrap="square">
            <a:spAutoFit/>
          </a:bodyPr>
          <a:lstStyle/>
          <a:p>
            <a:r>
              <a:rPr lang="en-US" sz="1100" dirty="0"/>
              <a:t>[1] "Tumorigenesis, Hepatocellular carcinoma"                                                    </a:t>
            </a:r>
          </a:p>
          <a:p>
            <a:r>
              <a:rPr lang="en-US" sz="1100" dirty="0"/>
              <a:t> [2] "Clonal Expansion/Cell Proliferation, to form Altered Hepatic Foci (AHF)"                    </a:t>
            </a:r>
          </a:p>
          <a:p>
            <a:r>
              <a:rPr lang="en-US" sz="1100" dirty="0"/>
              <a:t> [3] "Increased, Clonal Expansion / Cell </a:t>
            </a:r>
            <a:r>
              <a:rPr lang="en-US" sz="1100" dirty="0" err="1"/>
              <a:t>Proliferatin</a:t>
            </a:r>
            <a:r>
              <a:rPr lang="en-US" sz="1100" dirty="0"/>
              <a:t> to form Pre-Neoplastic Altered Hepatic Foci"</a:t>
            </a:r>
          </a:p>
          <a:p>
            <a:r>
              <a:rPr lang="en-US" sz="1100" dirty="0"/>
              <a:t> [4] "Increased, Proliferation/Clonal Expansion of Mutant Cells (Pre-Neoplastic Lesions/Altered H"</a:t>
            </a:r>
          </a:p>
          <a:p>
            <a:r>
              <a:rPr lang="en-US" sz="1100" dirty="0"/>
              <a:t> [5] "Reproductive failure"                                                                       </a:t>
            </a:r>
          </a:p>
          <a:p>
            <a:r>
              <a:rPr lang="en-US" sz="1100" dirty="0"/>
              <a:t> [6] "N/A, Hypertension"                                                                          </a:t>
            </a:r>
          </a:p>
          <a:p>
            <a:r>
              <a:rPr lang="en-US" sz="1100" dirty="0"/>
              <a:t> [7] "Increase, Site of Contact Nasal Tumors"                                                     </a:t>
            </a:r>
          </a:p>
          <a:p>
            <a:r>
              <a:rPr lang="en-US" sz="1100" dirty="0"/>
              <a:t> [8] "Increase, Mutations in Critical Genes"                                                      </a:t>
            </a:r>
          </a:p>
          <a:p>
            <a:r>
              <a:rPr lang="en-US" sz="1100" dirty="0"/>
              <a:t> [9] "Increased, Induced Mutations in Critical Genes"                                             </a:t>
            </a:r>
          </a:p>
          <a:p>
            <a:r>
              <a:rPr lang="en-US" sz="1100" dirty="0"/>
              <a:t>[10] "Defect of Embryogenesis"  </a:t>
            </a:r>
          </a:p>
        </p:txBody>
      </p:sp>
      <p:sp>
        <p:nvSpPr>
          <p:cNvPr id="10" name="Rectangle 9"/>
          <p:cNvSpPr/>
          <p:nvPr/>
        </p:nvSpPr>
        <p:spPr>
          <a:xfrm>
            <a:off x="8531076" y="4618434"/>
            <a:ext cx="3185160" cy="1954381"/>
          </a:xfrm>
          <a:prstGeom prst="rect">
            <a:avLst/>
          </a:prstGeom>
        </p:spPr>
        <p:txBody>
          <a:bodyPr wrap="square">
            <a:spAutoFit/>
          </a:bodyPr>
          <a:lstStyle/>
          <a:p>
            <a:r>
              <a:rPr lang="en-US" sz="1100" dirty="0"/>
              <a:t> [1] "Inhibition, Dual oxidase"                          </a:t>
            </a:r>
          </a:p>
          <a:p>
            <a:r>
              <a:rPr lang="en-US" sz="1100" dirty="0"/>
              <a:t> [2] "Inhibition, </a:t>
            </a:r>
            <a:r>
              <a:rPr lang="en-US" sz="1100" dirty="0" err="1"/>
              <a:t>Pendrin</a:t>
            </a:r>
            <a:r>
              <a:rPr lang="en-US" sz="1100" dirty="0"/>
              <a:t>"                               </a:t>
            </a:r>
          </a:p>
          <a:p>
            <a:r>
              <a:rPr lang="en-US" sz="1100" dirty="0"/>
              <a:t> [3] "Inhibition, </a:t>
            </a:r>
            <a:r>
              <a:rPr lang="en-US" sz="1100" dirty="0" err="1"/>
              <a:t>Iodotyrosine</a:t>
            </a:r>
            <a:r>
              <a:rPr lang="en-US" sz="1100" dirty="0"/>
              <a:t> deiodinase (IYD)"         </a:t>
            </a:r>
          </a:p>
          <a:p>
            <a:r>
              <a:rPr lang="en-US" sz="1100" dirty="0"/>
              <a:t> [4] "Inhibition, Na+/I- symporter (NIS)"                </a:t>
            </a:r>
          </a:p>
          <a:p>
            <a:r>
              <a:rPr lang="en-US" sz="1100" dirty="0"/>
              <a:t> [5] "Inhibition, Ca++ ATPase"                           </a:t>
            </a:r>
          </a:p>
          <a:p>
            <a:r>
              <a:rPr lang="en-US" sz="1100" dirty="0"/>
              <a:t> [6] "Binding of agonist, Ionotropic glutamate receptors"</a:t>
            </a:r>
          </a:p>
          <a:p>
            <a:r>
              <a:rPr lang="en-US" sz="1100" dirty="0"/>
              <a:t> [7] "Decreased, Thyroidal iodide uptake"                </a:t>
            </a:r>
          </a:p>
          <a:p>
            <a:r>
              <a:rPr lang="en-US" sz="1100" dirty="0"/>
              <a:t> [8] "Binding of agonist, NMDARs"                        </a:t>
            </a:r>
          </a:p>
          <a:p>
            <a:r>
              <a:rPr lang="en-US" sz="1100" dirty="0"/>
              <a:t> [9] "</a:t>
            </a:r>
            <a:r>
              <a:rPr lang="en-US" sz="1100" dirty="0" err="1"/>
              <a:t>Thyroperoxidase</a:t>
            </a:r>
            <a:r>
              <a:rPr lang="en-US" sz="1100" dirty="0"/>
              <a:t>, Inhibition"                       </a:t>
            </a:r>
          </a:p>
          <a:p>
            <a:r>
              <a:rPr lang="en-US" sz="1100" dirty="0"/>
              <a:t>[10] "Thyroid hormone synthesis, Decreased" </a:t>
            </a: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315" y="57150"/>
            <a:ext cx="4077822" cy="3959154"/>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090" y="2840391"/>
            <a:ext cx="4077524" cy="3992575"/>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52" y="-1"/>
            <a:ext cx="3942418" cy="4016305"/>
          </a:xfrm>
          <a:prstGeom prst="rect">
            <a:avLst/>
          </a:prstGeom>
        </p:spPr>
      </p:pic>
      <p:sp>
        <p:nvSpPr>
          <p:cNvPr id="14" name="TextBox 13"/>
          <p:cNvSpPr txBox="1"/>
          <p:nvPr/>
        </p:nvSpPr>
        <p:spPr>
          <a:xfrm>
            <a:off x="5123006" y="157623"/>
            <a:ext cx="1509692" cy="369332"/>
          </a:xfrm>
          <a:prstGeom prst="rect">
            <a:avLst/>
          </a:prstGeom>
          <a:noFill/>
        </p:spPr>
        <p:txBody>
          <a:bodyPr wrap="square" rtlCol="0">
            <a:spAutoFit/>
          </a:bodyPr>
          <a:lstStyle/>
          <a:p>
            <a:r>
              <a:rPr lang="en-US" dirty="0"/>
              <a:t>In-Eccentricity</a:t>
            </a:r>
          </a:p>
        </p:txBody>
      </p:sp>
      <p:sp>
        <p:nvSpPr>
          <p:cNvPr id="15" name="TextBox 14"/>
          <p:cNvSpPr txBox="1"/>
          <p:nvPr/>
        </p:nvSpPr>
        <p:spPr>
          <a:xfrm>
            <a:off x="9271682" y="4158195"/>
            <a:ext cx="1703948" cy="369332"/>
          </a:xfrm>
          <a:prstGeom prst="rect">
            <a:avLst/>
          </a:prstGeom>
          <a:noFill/>
        </p:spPr>
        <p:txBody>
          <a:bodyPr wrap="square" rtlCol="0">
            <a:spAutoFit/>
          </a:bodyPr>
          <a:lstStyle/>
          <a:p>
            <a:r>
              <a:rPr lang="en-US" dirty="0"/>
              <a:t>Out-Eccentricity</a:t>
            </a:r>
          </a:p>
        </p:txBody>
      </p:sp>
      <p:sp>
        <p:nvSpPr>
          <p:cNvPr id="16" name="TextBox 15"/>
          <p:cNvSpPr txBox="1"/>
          <p:nvPr/>
        </p:nvSpPr>
        <p:spPr>
          <a:xfrm>
            <a:off x="988211" y="4065865"/>
            <a:ext cx="1907053" cy="369332"/>
          </a:xfrm>
          <a:prstGeom prst="rect">
            <a:avLst/>
          </a:prstGeom>
          <a:noFill/>
        </p:spPr>
        <p:txBody>
          <a:bodyPr wrap="square" rtlCol="0">
            <a:spAutoFit/>
          </a:bodyPr>
          <a:lstStyle/>
          <a:p>
            <a:r>
              <a:rPr lang="en-US" dirty="0"/>
              <a:t>Total Eccentricity</a:t>
            </a:r>
          </a:p>
        </p:txBody>
      </p:sp>
    </p:spTree>
    <p:extLst>
      <p:ext uri="{BB962C8B-B14F-4D97-AF65-F5344CB8AC3E}">
        <p14:creationId xmlns:p14="http://schemas.microsoft.com/office/powerpoint/2010/main" val="461458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848546" y="400110"/>
            <a:ext cx="6276064"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Eccentricity in the AOP context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244"/>
            <a:ext cx="2813240" cy="2731372"/>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10154"/>
            <a:ext cx="2813240" cy="2754630"/>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054" y="2005077"/>
            <a:ext cx="2788138" cy="2840392"/>
          </a:xfrm>
          <a:prstGeom prst="rect">
            <a:avLst/>
          </a:prstGeom>
        </p:spPr>
      </p:pic>
      <p:sp>
        <p:nvSpPr>
          <p:cNvPr id="10" name="TextBox 9"/>
          <p:cNvSpPr txBox="1"/>
          <p:nvPr/>
        </p:nvSpPr>
        <p:spPr>
          <a:xfrm>
            <a:off x="3043016" y="1805022"/>
            <a:ext cx="1850214" cy="400110"/>
          </a:xfrm>
          <a:prstGeom prst="rect">
            <a:avLst/>
          </a:prstGeom>
          <a:noFill/>
        </p:spPr>
        <p:txBody>
          <a:bodyPr wrap="square" rtlCol="0">
            <a:spAutoFit/>
          </a:bodyPr>
          <a:lstStyle/>
          <a:p>
            <a:r>
              <a:rPr lang="en-US" sz="2000" dirty="0"/>
              <a:t>In-Eccentricity</a:t>
            </a:r>
          </a:p>
        </p:txBody>
      </p:sp>
      <p:sp>
        <p:nvSpPr>
          <p:cNvPr id="11" name="TextBox 10"/>
          <p:cNvSpPr txBox="1"/>
          <p:nvPr/>
        </p:nvSpPr>
        <p:spPr>
          <a:xfrm>
            <a:off x="481766" y="3810099"/>
            <a:ext cx="1849708" cy="400110"/>
          </a:xfrm>
          <a:prstGeom prst="rect">
            <a:avLst/>
          </a:prstGeom>
          <a:noFill/>
        </p:spPr>
        <p:txBody>
          <a:bodyPr wrap="square" rtlCol="0">
            <a:spAutoFit/>
          </a:bodyPr>
          <a:lstStyle/>
          <a:p>
            <a:r>
              <a:rPr lang="en-US" sz="2000" dirty="0"/>
              <a:t>Out-Eccentricity</a:t>
            </a:r>
          </a:p>
        </p:txBody>
      </p:sp>
      <p:sp>
        <p:nvSpPr>
          <p:cNvPr id="12" name="TextBox 11"/>
          <p:cNvSpPr txBox="1"/>
          <p:nvPr/>
        </p:nvSpPr>
        <p:spPr>
          <a:xfrm>
            <a:off x="336648" y="0"/>
            <a:ext cx="2139943" cy="400110"/>
          </a:xfrm>
          <a:prstGeom prst="rect">
            <a:avLst/>
          </a:prstGeom>
          <a:noFill/>
        </p:spPr>
        <p:txBody>
          <a:bodyPr wrap="square" rtlCol="0">
            <a:spAutoFit/>
          </a:bodyPr>
          <a:lstStyle/>
          <a:p>
            <a:r>
              <a:rPr lang="en-US" sz="2000" dirty="0"/>
              <a:t>Total Eccentricity</a:t>
            </a:r>
          </a:p>
        </p:txBody>
      </p:sp>
      <p:sp>
        <p:nvSpPr>
          <p:cNvPr id="2" name="TextBox 1"/>
          <p:cNvSpPr txBox="1"/>
          <p:nvPr/>
        </p:nvSpPr>
        <p:spPr>
          <a:xfrm>
            <a:off x="5977890" y="1497330"/>
            <a:ext cx="521208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contrast to closeness, eccentricity will provide an idea of which KEs are the most remotely connected.</a:t>
            </a:r>
          </a:p>
          <a:p>
            <a:pPr marL="285750" indent="-285750">
              <a:buFont typeface="Arial" panose="020B0604020202020204" pitchFamily="34" charset="0"/>
              <a:buChar char="•"/>
            </a:pPr>
            <a:r>
              <a:rPr lang="en-US" dirty="0"/>
              <a:t>When In-Eccentricity is calculated, the KEs that stand-out will be those usually at the beginning of a long linear AOP progression. These are likely to be MIEs where multiple KEs must be traversed to get into the larger network.</a:t>
            </a:r>
          </a:p>
          <a:p>
            <a:pPr marL="285750" indent="-285750">
              <a:buFont typeface="Arial" panose="020B0604020202020204" pitchFamily="34" charset="0"/>
              <a:buChar char="•"/>
            </a:pPr>
            <a:r>
              <a:rPr lang="en-US" dirty="0"/>
              <a:t>When Out-Eccentricity is calculated, the KEs that stand-out will be those at the end of long linear AOP progressions.  These are likely AOs with specific sequences of KEs required to activate them.</a:t>
            </a:r>
          </a:p>
        </p:txBody>
      </p:sp>
    </p:spTree>
    <p:extLst>
      <p:ext uri="{BB962C8B-B14F-4D97-AF65-F5344CB8AC3E}">
        <p14:creationId xmlns:p14="http://schemas.microsoft.com/office/powerpoint/2010/main" val="352685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rotWithShape="1">
          <a:blip r:embed="rId3">
            <a:extLst>
              <a:ext uri="{BEBA8EAE-BF5A-486C-A8C5-ECC9F3942E4B}">
                <a14:imgProps xmlns:a14="http://schemas.microsoft.com/office/drawing/2010/main">
                  <a14:imgLayer r:embed="rId4">
                    <a14:imgEffect>
                      <a14:artisticMarker trans="5000" size="100"/>
                    </a14:imgEffect>
                  </a14:imgLayer>
                </a14:imgProps>
              </a:ext>
              <a:ext uri="{28A0092B-C50C-407E-A947-70E740481C1C}">
                <a14:useLocalDpi xmlns:a14="http://schemas.microsoft.com/office/drawing/2010/main" val="0"/>
              </a:ext>
            </a:extLst>
          </a:blip>
          <a:srcRect r="38640" b="38584"/>
          <a:stretch/>
        </p:blipFill>
        <p:spPr>
          <a:xfrm>
            <a:off x="5111235" y="0"/>
            <a:ext cx="7080765" cy="6858000"/>
          </a:xfrm>
          <a:prstGeom prst="rect">
            <a:avLst/>
          </a:prstGeom>
        </p:spPr>
      </p:pic>
      <p:sp>
        <p:nvSpPr>
          <p:cNvPr id="4" name="Title 3"/>
          <p:cNvSpPr>
            <a:spLocks noGrp="1"/>
          </p:cNvSpPr>
          <p:nvPr>
            <p:ph type="title"/>
          </p:nvPr>
        </p:nvSpPr>
        <p:spPr>
          <a:xfrm>
            <a:off x="589065" y="-560439"/>
            <a:ext cx="3932237" cy="1600200"/>
          </a:xfrm>
        </p:spPr>
        <p:txBody>
          <a:bodyPr/>
          <a:lstStyle/>
          <a:p>
            <a:r>
              <a:rPr lang="en-US" dirty="0"/>
              <a:t>Outline</a:t>
            </a:r>
          </a:p>
        </p:txBody>
      </p:sp>
      <p:sp>
        <p:nvSpPr>
          <p:cNvPr id="9" name="Text Placeholder 8"/>
          <p:cNvSpPr>
            <a:spLocks noGrp="1"/>
          </p:cNvSpPr>
          <p:nvPr>
            <p:ph type="body" sz="half" idx="2"/>
          </p:nvPr>
        </p:nvSpPr>
        <p:spPr>
          <a:xfrm>
            <a:off x="589065" y="1047135"/>
            <a:ext cx="5870728" cy="3811588"/>
          </a:xfrm>
        </p:spPr>
        <p:txBody>
          <a:bodyPr>
            <a:noAutofit/>
          </a:bodyPr>
          <a:lstStyle/>
          <a:p>
            <a:pPr>
              <a:buClr>
                <a:schemeClr val="accent3"/>
              </a:buClr>
            </a:pPr>
            <a:r>
              <a:rPr lang="en-US" sz="2000" dirty="0"/>
              <a:t>Summary of AOPwiki from a network perspective</a:t>
            </a:r>
          </a:p>
          <a:p>
            <a:pPr marL="800100" lvl="1" indent="-342900">
              <a:buClr>
                <a:schemeClr val="accent3"/>
              </a:buClr>
              <a:buFont typeface="Arial" panose="020B0604020202020204" pitchFamily="34" charset="0"/>
              <a:buChar char="•"/>
            </a:pPr>
            <a:r>
              <a:rPr lang="en-US" sz="1800" dirty="0"/>
              <a:t>Number of AOPs</a:t>
            </a:r>
          </a:p>
          <a:p>
            <a:pPr marL="800100" lvl="1" indent="-342900">
              <a:buClr>
                <a:schemeClr val="accent3"/>
              </a:buClr>
              <a:buFont typeface="Arial" panose="020B0604020202020204" pitchFamily="34" charset="0"/>
              <a:buChar char="•"/>
            </a:pPr>
            <a:r>
              <a:rPr lang="en-US" sz="1800" dirty="0"/>
              <a:t>Level of biological organization represented</a:t>
            </a:r>
          </a:p>
          <a:p>
            <a:pPr>
              <a:buClr>
                <a:schemeClr val="accent3"/>
              </a:buClr>
            </a:pPr>
            <a:r>
              <a:rPr lang="en-US" sz="2000" dirty="0"/>
              <a:t>Component Analyses</a:t>
            </a:r>
          </a:p>
          <a:p>
            <a:pPr marL="800100" lvl="1" indent="-342900">
              <a:buClr>
                <a:schemeClr val="accent3"/>
              </a:buClr>
              <a:buFont typeface="Arial" panose="020B0604020202020204" pitchFamily="34" charset="0"/>
              <a:buChar char="•"/>
            </a:pPr>
            <a:r>
              <a:rPr lang="en-US" sz="1800" dirty="0"/>
              <a:t>Weakly connected components</a:t>
            </a:r>
          </a:p>
          <a:p>
            <a:pPr marL="800100" lvl="1" indent="-342900">
              <a:buClr>
                <a:schemeClr val="accent3"/>
              </a:buClr>
              <a:buFont typeface="Arial" panose="020B0604020202020204" pitchFamily="34" charset="0"/>
              <a:buChar char="•"/>
            </a:pPr>
            <a:r>
              <a:rPr lang="en-US" sz="1800" dirty="0"/>
              <a:t>Strongly connected components and cycles</a:t>
            </a:r>
          </a:p>
          <a:p>
            <a:pPr>
              <a:buClr>
                <a:schemeClr val="accent3"/>
              </a:buClr>
            </a:pPr>
            <a:r>
              <a:rPr lang="en-US" sz="2000" dirty="0"/>
              <a:t>Degree Centrality Measures</a:t>
            </a:r>
          </a:p>
          <a:p>
            <a:pPr marL="800100" lvl="1" indent="-342900">
              <a:buClr>
                <a:schemeClr val="accent3"/>
              </a:buClr>
              <a:buFont typeface="Arial" panose="020B0604020202020204" pitchFamily="34" charset="0"/>
              <a:buChar char="•"/>
            </a:pPr>
            <a:r>
              <a:rPr lang="en-US" sz="1800" dirty="0"/>
              <a:t>Total degree</a:t>
            </a:r>
          </a:p>
          <a:p>
            <a:pPr marL="800100" lvl="1" indent="-342900">
              <a:buClr>
                <a:schemeClr val="accent3"/>
              </a:buClr>
              <a:buFont typeface="Arial" panose="020B0604020202020204" pitchFamily="34" charset="0"/>
              <a:buChar char="•"/>
            </a:pPr>
            <a:r>
              <a:rPr lang="en-US" sz="1800" dirty="0"/>
              <a:t>In-degree</a:t>
            </a:r>
          </a:p>
          <a:p>
            <a:pPr marL="800100" lvl="1" indent="-342900">
              <a:buClr>
                <a:schemeClr val="accent3"/>
              </a:buClr>
              <a:buFont typeface="Arial" panose="020B0604020202020204" pitchFamily="34" charset="0"/>
              <a:buChar char="•"/>
            </a:pPr>
            <a:r>
              <a:rPr lang="en-US" sz="1800" dirty="0"/>
              <a:t>Out-degree</a:t>
            </a:r>
          </a:p>
          <a:p>
            <a:pPr>
              <a:buClr>
                <a:schemeClr val="accent3"/>
              </a:buClr>
            </a:pPr>
            <a:r>
              <a:rPr lang="en-US" sz="2000" dirty="0"/>
              <a:t>Distance- and path-based Metrics</a:t>
            </a:r>
          </a:p>
          <a:p>
            <a:pPr marL="800100" lvl="1" indent="-342900">
              <a:buClr>
                <a:schemeClr val="accent3"/>
              </a:buClr>
              <a:buFont typeface="Arial" panose="020B0604020202020204" pitchFamily="34" charset="0"/>
              <a:buChar char="•"/>
            </a:pPr>
            <a:r>
              <a:rPr lang="en-US" sz="1800" dirty="0"/>
              <a:t>Betweenness</a:t>
            </a:r>
          </a:p>
          <a:p>
            <a:pPr marL="800100" lvl="1" indent="-342900">
              <a:buClr>
                <a:schemeClr val="accent3"/>
              </a:buClr>
              <a:buFont typeface="Arial" panose="020B0604020202020204" pitchFamily="34" charset="0"/>
              <a:buChar char="•"/>
            </a:pPr>
            <a:r>
              <a:rPr lang="en-US" sz="1800" dirty="0"/>
              <a:t>Closeness</a:t>
            </a:r>
          </a:p>
          <a:p>
            <a:pPr marL="800100" lvl="1" indent="-342900">
              <a:buClr>
                <a:schemeClr val="accent3"/>
              </a:buClr>
              <a:buFont typeface="Arial" panose="020B0604020202020204" pitchFamily="34" charset="0"/>
              <a:buChar char="•"/>
            </a:pPr>
            <a:r>
              <a:rPr lang="en-US" sz="1800" dirty="0"/>
              <a:t>Eccentricity</a:t>
            </a:r>
          </a:p>
          <a:p>
            <a:pPr>
              <a:buClr>
                <a:schemeClr val="accent3"/>
              </a:buClr>
            </a:pPr>
            <a:r>
              <a:rPr lang="en-US" sz="2000" dirty="0"/>
              <a:t>Summary and paths forward </a:t>
            </a:r>
          </a:p>
        </p:txBody>
      </p:sp>
      <p:sp>
        <p:nvSpPr>
          <p:cNvPr id="2" name="TextBox 1"/>
          <p:cNvSpPr txBox="1"/>
          <p:nvPr/>
        </p:nvSpPr>
        <p:spPr>
          <a:xfrm>
            <a:off x="7182771" y="2644169"/>
            <a:ext cx="4286250" cy="1569660"/>
          </a:xfrm>
          <a:prstGeom prst="rect">
            <a:avLst/>
          </a:prstGeom>
          <a:solidFill>
            <a:schemeClr val="bg1">
              <a:alpha val="90000"/>
            </a:schemeClr>
          </a:solidFill>
          <a:ln>
            <a:solidFill>
              <a:schemeClr val="bg2"/>
            </a:solidFill>
          </a:ln>
        </p:spPr>
        <p:txBody>
          <a:bodyPr wrap="square" rtlCol="0">
            <a:spAutoFit/>
          </a:bodyPr>
          <a:lstStyle/>
          <a:p>
            <a:r>
              <a:rPr lang="en-US" sz="2400" dirty="0">
                <a:solidFill>
                  <a:schemeClr val="accent3"/>
                </a:solidFill>
              </a:rPr>
              <a:t>As we move through the presentation terminology will be defined and calculations explained in brief.</a:t>
            </a:r>
          </a:p>
        </p:txBody>
      </p:sp>
    </p:spTree>
    <p:extLst>
      <p:ext uri="{BB962C8B-B14F-4D97-AF65-F5344CB8AC3E}">
        <p14:creationId xmlns:p14="http://schemas.microsoft.com/office/powerpoint/2010/main" val="1785269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Ideas to include in summary</a:t>
            </a:r>
          </a:p>
        </p:txBody>
      </p:sp>
      <p:sp>
        <p:nvSpPr>
          <p:cNvPr id="6" name="Content Placeholder 5"/>
          <p:cNvSpPr>
            <a:spLocks noGrp="1"/>
          </p:cNvSpPr>
          <p:nvPr>
            <p:ph idx="1"/>
          </p:nvPr>
        </p:nvSpPr>
        <p:spPr/>
        <p:txBody>
          <a:bodyPr/>
          <a:lstStyle/>
          <a:p>
            <a:pPr marL="0" indent="0">
              <a:buNone/>
            </a:pPr>
            <a:r>
              <a:rPr lang="en-US" dirty="0"/>
              <a:t>Since distance is not well defined currently, metrics like betweenness, closeness, and eccentricity can be more meaningful in a </a:t>
            </a:r>
            <a:r>
              <a:rPr lang="en-US" dirty="0" err="1"/>
              <a:t>qAOP</a:t>
            </a:r>
            <a:r>
              <a:rPr lang="en-US" dirty="0"/>
              <a:t> context where ‘distance’ may indicate time course data or probabilistic activation of KEs.</a:t>
            </a:r>
          </a:p>
          <a:p>
            <a:endParaRPr lang="en-US" dirty="0"/>
          </a:p>
        </p:txBody>
      </p:sp>
    </p:spTree>
    <p:extLst>
      <p:ext uri="{BB962C8B-B14F-4D97-AF65-F5344CB8AC3E}">
        <p14:creationId xmlns:p14="http://schemas.microsoft.com/office/powerpoint/2010/main" val="481562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19" name="Content Placeholder 18"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3129" y="2358002"/>
            <a:ext cx="2619741" cy="3286584"/>
          </a:xfrm>
        </p:spPr>
      </p:pic>
      <p:pic>
        <p:nvPicPr>
          <p:cNvPr id="18" name="Content Placeholder 17" descr="Screen Clipping"/>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57235" y="2377055"/>
            <a:ext cx="2543530" cy="3248478"/>
          </a:xfrm>
        </p:spPr>
      </p:pic>
    </p:spTree>
    <p:extLst>
      <p:ext uri="{BB962C8B-B14F-4D97-AF65-F5344CB8AC3E}">
        <p14:creationId xmlns:p14="http://schemas.microsoft.com/office/powerpoint/2010/main" val="27954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8795" y="501445"/>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7638794" y="2685845"/>
            <a:ext cx="3932237" cy="3670710"/>
          </a:xfrm>
        </p:spPr>
        <p:txBody>
          <a:bodyPr>
            <a:normAutofit/>
          </a:bodyPr>
          <a:lstStyle/>
          <a:p>
            <a:r>
              <a:rPr lang="en-US" sz="1800" dirty="0"/>
              <a:t>A network diagram of the Adverse Outcome Pathway Wiki database as of: April 10</a:t>
            </a:r>
            <a:r>
              <a:rPr lang="en-US" sz="1800" baseline="30000" dirty="0"/>
              <a:t>th</a:t>
            </a:r>
            <a:r>
              <a:rPr lang="en-US" sz="1800" dirty="0"/>
              <a:t>, 2017</a:t>
            </a:r>
          </a:p>
          <a:p>
            <a:pPr marL="285750" indent="-285750">
              <a:buClr>
                <a:schemeClr val="accent3"/>
              </a:buClr>
              <a:buFont typeface="Arial" panose="020B0604020202020204" pitchFamily="34" charset="0"/>
              <a:buChar char="•"/>
            </a:pPr>
            <a:r>
              <a:rPr lang="en-US" sz="1800" dirty="0"/>
              <a:t>All analyses were carried out using </a:t>
            </a:r>
            <a:r>
              <a:rPr lang="en-US" sz="1800" b="1" i="1" dirty="0"/>
              <a:t>R </a:t>
            </a:r>
            <a:r>
              <a:rPr lang="en-US" sz="1800" dirty="0"/>
              <a:t>software (</a:t>
            </a:r>
            <a:r>
              <a:rPr lang="en-US" sz="1800" dirty="0">
                <a:hlinkClick r:id="rId3"/>
              </a:rPr>
              <a:t>www.r-project.org</a:t>
            </a:r>
            <a:r>
              <a:rPr lang="en-US" sz="1800" dirty="0"/>
              <a:t>)</a:t>
            </a:r>
          </a:p>
          <a:p>
            <a:pPr marL="285750" indent="-285750">
              <a:buClr>
                <a:schemeClr val="accent3"/>
              </a:buClr>
              <a:buFont typeface="Arial" panose="020B0604020202020204" pitchFamily="34" charset="0"/>
              <a:buChar char="•"/>
            </a:pPr>
            <a:r>
              <a:rPr lang="en-US" sz="1800" dirty="0"/>
              <a:t>The </a:t>
            </a:r>
            <a:r>
              <a:rPr lang="en-US" sz="1800" b="1" i="1" dirty="0" err="1"/>
              <a:t>iGraph</a:t>
            </a:r>
            <a:r>
              <a:rPr lang="en-US" sz="1800" dirty="0"/>
              <a:t> package provided many of the tools (</a:t>
            </a:r>
            <a:r>
              <a:rPr lang="en-US" sz="1800" dirty="0">
                <a:hlinkClick r:id="rId4"/>
              </a:rPr>
              <a:t>www.igraph.org</a:t>
            </a:r>
            <a:r>
              <a:rPr lang="en-US" sz="1800" dirty="0"/>
              <a:t>)</a:t>
            </a:r>
          </a:p>
          <a:p>
            <a:pPr marL="285750" indent="-285750">
              <a:buClr>
                <a:schemeClr val="accent3"/>
              </a:buClr>
              <a:buFont typeface="Arial" panose="020B0604020202020204" pitchFamily="34" charset="0"/>
              <a:buChar char="•"/>
            </a:pPr>
            <a:r>
              <a:rPr lang="en-US" sz="1800" dirty="0"/>
              <a:t>All custom visualization and analyses can be made available</a:t>
            </a:r>
          </a:p>
          <a:p>
            <a:endParaRPr lang="en-US" sz="1800" dirty="0"/>
          </a:p>
        </p:txBody>
      </p:sp>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521" y="0"/>
            <a:ext cx="7087212" cy="6858000"/>
          </a:xfrm>
          <a:prstGeom prst="rect">
            <a:avLst/>
          </a:prstGeom>
        </p:spPr>
      </p:pic>
    </p:spTree>
    <p:extLst>
      <p:ext uri="{BB962C8B-B14F-4D97-AF65-F5344CB8AC3E}">
        <p14:creationId xmlns:p14="http://schemas.microsoft.com/office/powerpoint/2010/main" val="951967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4276064" cy="1447800"/>
          </a:xfrm>
        </p:spPr>
        <p:txBody>
          <a:bodyPr vert="horz" lIns="91440" tIns="45720" rIns="91440" bIns="45720" rtlCol="0" anchor="b">
            <a:normAutofit/>
          </a:bodyPr>
          <a:lstStyle/>
          <a:p>
            <a:r>
              <a:rPr lang="en-US" sz="4000" dirty="0"/>
              <a:t>AOPwiki Snapshot</a:t>
            </a:r>
          </a:p>
        </p:txBody>
      </p:sp>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Clr>
                <a:schemeClr val="accent3"/>
              </a:buClr>
              <a:buFont typeface="Arial" panose="020B0604020202020204" pitchFamily="34" charset="0"/>
              <a:buChar char="•"/>
            </a:pPr>
            <a:r>
              <a:rPr lang="en-US" sz="2000" dirty="0"/>
              <a:t>131 different AOPs </a:t>
            </a:r>
          </a:p>
          <a:p>
            <a:pPr marL="285750" indent="-285750">
              <a:buClr>
                <a:schemeClr val="accent3"/>
              </a:buClr>
              <a:buFont typeface="Arial" panose="020B0604020202020204" pitchFamily="34" charset="0"/>
              <a:buChar char="•"/>
            </a:pPr>
            <a:r>
              <a:rPr lang="en-US" sz="2000" dirty="0"/>
              <a:t>1058 key event relationships</a:t>
            </a:r>
          </a:p>
          <a:p>
            <a:pPr marL="285750" indent="-285750">
              <a:buClr>
                <a:schemeClr val="accent3"/>
              </a:buClr>
              <a:buFont typeface="Arial" panose="020B0604020202020204" pitchFamily="34" charset="0"/>
              <a:buChar char="•"/>
            </a:pPr>
            <a:r>
              <a:rPr lang="en-US" sz="2000" dirty="0"/>
              <a:t>750 unique key events</a:t>
            </a:r>
          </a:p>
          <a:p>
            <a:pPr marL="285750" indent="-285750">
              <a:buClr>
                <a:schemeClr val="accent3"/>
              </a:buClr>
              <a:buFont typeface="Arial" panose="020B0604020202020204" pitchFamily="34" charset="0"/>
              <a:buChar char="•"/>
            </a:pPr>
            <a:r>
              <a:rPr lang="en-US" sz="2000" dirty="0"/>
              <a:t>### contributing authors</a:t>
            </a:r>
          </a:p>
          <a:p>
            <a:pPr marL="285750" indent="-285750">
              <a:buClr>
                <a:schemeClr val="accent3"/>
              </a:buClr>
              <a:buFont typeface="Arial" panose="020B0604020202020204" pitchFamily="34" charset="0"/>
              <a:buChar char="•"/>
            </a:pPr>
            <a:r>
              <a:rPr lang="en-US" sz="2000" dirty="0"/>
              <a:t>From XXX countries around the world</a:t>
            </a:r>
          </a:p>
          <a:p>
            <a:pPr>
              <a:buClr>
                <a:schemeClr val="accent3"/>
              </a:buClr>
            </a:pPr>
            <a:endParaRPr lang="en-US" sz="2000"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t="1063"/>
          <a:stretch/>
        </p:blipFill>
        <p:spPr>
          <a:xfrm>
            <a:off x="5488806" y="41817"/>
            <a:ext cx="6703194" cy="6713313"/>
          </a:xfrm>
          <a:prstGeom prst="rect">
            <a:avLst/>
          </a:prstGeom>
        </p:spPr>
      </p:pic>
    </p:spTree>
    <p:extLst>
      <p:ext uri="{BB962C8B-B14F-4D97-AF65-F5344CB8AC3E}">
        <p14:creationId xmlns:p14="http://schemas.microsoft.com/office/powerpoint/2010/main" val="61862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4276064" cy="1447800"/>
          </a:xfrm>
        </p:spPr>
        <p:txBody>
          <a:bodyPr vert="horz" lIns="91440" tIns="45720" rIns="91440" bIns="45720" rtlCol="0" anchor="b">
            <a:normAutofit/>
          </a:bodyPr>
          <a:lstStyle/>
          <a:p>
            <a:r>
              <a:rPr lang="en-US" sz="4000" dirty="0"/>
              <a:t>AOPwiki Snapshot</a:t>
            </a:r>
          </a:p>
        </p:txBody>
      </p:sp>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Clr>
                <a:schemeClr val="accent3"/>
              </a:buClr>
              <a:buFont typeface="Arial" panose="020B0604020202020204" pitchFamily="34" charset="0"/>
              <a:buChar char="•"/>
            </a:pPr>
            <a:r>
              <a:rPr lang="en-US" sz="2000" dirty="0"/>
              <a:t>131 different AOPs </a:t>
            </a:r>
          </a:p>
          <a:p>
            <a:pPr marL="285750" indent="-285750">
              <a:buClr>
                <a:schemeClr val="accent3"/>
              </a:buClr>
              <a:buFont typeface="Arial" panose="020B0604020202020204" pitchFamily="34" charset="0"/>
              <a:buChar char="•"/>
            </a:pPr>
            <a:r>
              <a:rPr lang="en-US" sz="2000" dirty="0"/>
              <a:t>1058 key event relationships</a:t>
            </a:r>
          </a:p>
          <a:p>
            <a:pPr marL="285750" indent="-285750">
              <a:buClr>
                <a:schemeClr val="accent3"/>
              </a:buClr>
              <a:buFont typeface="Arial" panose="020B0604020202020204" pitchFamily="34" charset="0"/>
              <a:buChar char="•"/>
            </a:pPr>
            <a:r>
              <a:rPr lang="en-US" sz="2000" dirty="0"/>
              <a:t>750 unique key events</a:t>
            </a:r>
          </a:p>
          <a:p>
            <a:pPr marL="285750" indent="-285750">
              <a:buClr>
                <a:schemeClr val="accent3"/>
              </a:buClr>
              <a:buFont typeface="Arial" panose="020B0604020202020204" pitchFamily="34" charset="0"/>
              <a:buChar char="•"/>
            </a:pPr>
            <a:r>
              <a:rPr lang="en-US" sz="2000" dirty="0"/>
              <a:t>### contributing authors</a:t>
            </a:r>
          </a:p>
          <a:p>
            <a:pPr marL="285750" indent="-285750">
              <a:buClr>
                <a:schemeClr val="accent3"/>
              </a:buClr>
              <a:buFont typeface="Arial" panose="020B0604020202020204" pitchFamily="34" charset="0"/>
              <a:buChar char="•"/>
            </a:pPr>
            <a:r>
              <a:rPr lang="en-US" sz="2000" dirty="0"/>
              <a:t>From XXX countries around the world</a:t>
            </a:r>
          </a:p>
          <a:p>
            <a:pPr>
              <a:buClr>
                <a:schemeClr val="accent3"/>
              </a:buClr>
            </a:pPr>
            <a:endParaRPr lang="en-US" sz="2000" dirty="0"/>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t="1063"/>
          <a:stretch/>
        </p:blipFill>
        <p:spPr>
          <a:xfrm>
            <a:off x="5488806" y="41817"/>
            <a:ext cx="6703194" cy="6713313"/>
          </a:xfrm>
          <a:prstGeom prst="rect">
            <a:avLst/>
          </a:prstGeom>
        </p:spPr>
      </p:pic>
      <p:sp>
        <p:nvSpPr>
          <p:cNvPr id="12" name="Curved Up Arrow 11"/>
          <p:cNvSpPr/>
          <p:nvPr/>
        </p:nvSpPr>
        <p:spPr>
          <a:xfrm rot="460379" flipV="1">
            <a:off x="3763159" y="4237377"/>
            <a:ext cx="5603650" cy="1420175"/>
          </a:xfrm>
          <a:prstGeom prst="curved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Explosion 2 12"/>
          <p:cNvSpPr/>
          <p:nvPr/>
        </p:nvSpPr>
        <p:spPr>
          <a:xfrm>
            <a:off x="8394633" y="5805600"/>
            <a:ext cx="891540" cy="1028700"/>
          </a:xfrm>
          <a:prstGeom prst="irregularSeal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603574" y="5404861"/>
            <a:ext cx="4179722" cy="646331"/>
          </a:xfrm>
          <a:prstGeom prst="rect">
            <a:avLst/>
          </a:prstGeom>
          <a:noFill/>
        </p:spPr>
        <p:txBody>
          <a:bodyPr wrap="square" rtlCol="0">
            <a:spAutoFit/>
          </a:bodyPr>
          <a:lstStyle/>
          <a:p>
            <a:r>
              <a:rPr lang="en-US" dirty="0"/>
              <a:t>For example, this AOP is:  </a:t>
            </a:r>
            <a:r>
              <a:rPr lang="en-US" dirty="0">
                <a:solidFill>
                  <a:srgbClr val="FF03FF"/>
                </a:solidFill>
              </a:rPr>
              <a:t>Phospholipase A inhibitors lead to hepatotoxicity</a:t>
            </a:r>
          </a:p>
        </p:txBody>
      </p:sp>
    </p:spTree>
    <p:extLst>
      <p:ext uri="{BB962C8B-B14F-4D97-AF65-F5344CB8AC3E}">
        <p14:creationId xmlns:p14="http://schemas.microsoft.com/office/powerpoint/2010/main" val="174322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4276064" cy="1447800"/>
          </a:xfrm>
        </p:spPr>
        <p:txBody>
          <a:bodyPr vert="horz" lIns="91440" tIns="45720" rIns="91440" bIns="45720" rtlCol="0" anchor="b">
            <a:normAutofit/>
          </a:bodyPr>
          <a:lstStyle/>
          <a:p>
            <a:r>
              <a:rPr lang="en-US" sz="4000" dirty="0"/>
              <a:t>AOPwiki Snapshot</a:t>
            </a:r>
          </a:p>
        </p:txBody>
      </p:sp>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Clr>
                <a:schemeClr val="accent3"/>
              </a:buClr>
              <a:buFont typeface="Arial" panose="020B0604020202020204" pitchFamily="34" charset="0"/>
              <a:buChar char="•"/>
            </a:pPr>
            <a:r>
              <a:rPr lang="en-US" sz="2000" dirty="0"/>
              <a:t>AOPs have between 1 and 17 unique key events</a:t>
            </a:r>
          </a:p>
          <a:p>
            <a:pPr marL="285750" indent="-285750">
              <a:buClr>
                <a:schemeClr val="accent3"/>
              </a:buClr>
              <a:buFont typeface="Arial" panose="020B0604020202020204" pitchFamily="34" charset="0"/>
              <a:buChar char="•"/>
            </a:pPr>
            <a:r>
              <a:rPr lang="en-US" sz="2000" dirty="0"/>
              <a:t>Mean number of unique key events (KE) per AOP is 4.8</a:t>
            </a: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t="1063"/>
          <a:stretch/>
        </p:blipFill>
        <p:spPr>
          <a:xfrm>
            <a:off x="1027674" y="3143250"/>
            <a:ext cx="3560140" cy="3603624"/>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7734" y="380096"/>
            <a:ext cx="6335009" cy="6477904"/>
          </a:xfrm>
          <a:prstGeom prst="rect">
            <a:avLst/>
          </a:prstGeom>
        </p:spPr>
      </p:pic>
    </p:spTree>
    <p:extLst>
      <p:ext uri="{BB962C8B-B14F-4D97-AF65-F5344CB8AC3E}">
        <p14:creationId xmlns:p14="http://schemas.microsoft.com/office/powerpoint/2010/main" val="1584153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565349"/>
      </a:dk2>
      <a:lt2>
        <a:srgbClr val="DDDDDD"/>
      </a:lt2>
      <a:accent1>
        <a:srgbClr val="000000"/>
      </a:accent1>
      <a:accent2>
        <a:srgbClr val="DF5327"/>
      </a:accent2>
      <a:accent3>
        <a:srgbClr val="FE9E00"/>
      </a:accent3>
      <a:accent4>
        <a:srgbClr val="418AB3"/>
      </a:accent4>
      <a:accent5>
        <a:srgbClr val="000000"/>
      </a:accent5>
      <a:accent6>
        <a:srgbClr val="818183"/>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4243</TotalTime>
  <Words>3324</Words>
  <Application>Microsoft Office PowerPoint</Application>
  <PresentationFormat>Widescreen</PresentationFormat>
  <Paragraphs>370</Paragraphs>
  <Slides>41</Slides>
  <Notes>12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Corbel</vt:lpstr>
      <vt:lpstr>Office Theme</vt:lpstr>
      <vt:lpstr>Adverse Outcome Pathway Network Analyses: Techniques and benchmarking the AOPwiki</vt:lpstr>
      <vt:lpstr>AOPwiki Background</vt:lpstr>
      <vt:lpstr>Outline</vt:lpstr>
      <vt:lpstr>Outline</vt:lpstr>
      <vt:lpstr>The Complete AOPwiki Network</vt:lpstr>
      <vt:lpstr>AOPwiki Snapshot</vt:lpstr>
      <vt:lpstr>AOPwiki Snapshot</vt:lpstr>
      <vt:lpstr>AOPwiki Snapshot</vt:lpstr>
      <vt:lpstr>Levels of Biological Organization in the AOPwiki network</vt:lpstr>
      <vt:lpstr>Levels of Biological Organization in the AOPwiki network</vt:lpstr>
      <vt:lpstr>Levels of Biological Organization in the AOPwiki network</vt:lpstr>
      <vt:lpstr>Centrality Measures in the AOPwiki network</vt:lpstr>
      <vt:lpstr>Component Analyses</vt:lpstr>
      <vt:lpstr>Weakly Connected Components of the AOPwiki</vt:lpstr>
      <vt:lpstr>Weakly Connected Components of the AOPwiki</vt:lpstr>
      <vt:lpstr>Components of the AOPwiki network</vt:lpstr>
      <vt:lpstr>Components of the AOPwiki network</vt:lpstr>
      <vt:lpstr>Degree Centrality Measures</vt:lpstr>
      <vt:lpstr>Degree (total) Heatmap</vt:lpstr>
      <vt:lpstr>Degree (all) Heatmap</vt:lpstr>
      <vt:lpstr>Degree (in) Heatmap</vt:lpstr>
      <vt:lpstr>Degree (in) Heatmap</vt:lpstr>
      <vt:lpstr>Degree (out) Heatmap</vt:lpstr>
      <vt:lpstr>Degree (out) Heatmap</vt:lpstr>
      <vt:lpstr>Distance- and path-based metrics</vt:lpstr>
      <vt:lpstr>Betweenness Map</vt:lpstr>
      <vt:lpstr>Betweenness Map</vt:lpstr>
      <vt:lpstr>PowerPoint Presentation</vt:lpstr>
      <vt:lpstr>Betweenness in the AOP Context</vt:lpstr>
      <vt:lpstr>Closeness Map</vt:lpstr>
      <vt:lpstr>Closeness Map</vt:lpstr>
      <vt:lpstr>Closeness Map</vt:lpstr>
      <vt:lpstr>PowerPoint Presentation</vt:lpstr>
      <vt:lpstr>PowerPoint Presentation</vt:lpstr>
      <vt:lpstr>Closeness in the AOP context</vt:lpstr>
      <vt:lpstr>Eccentricity Map</vt:lpstr>
      <vt:lpstr>Eccentricity Map</vt:lpstr>
      <vt:lpstr>PowerPoint Presentation</vt:lpstr>
      <vt:lpstr>PowerPoint Presentation</vt:lpstr>
      <vt:lpstr>Ideas to include in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219</cp:revision>
  <dcterms:created xsi:type="dcterms:W3CDTF">2017-05-11T21:59:01Z</dcterms:created>
  <dcterms:modified xsi:type="dcterms:W3CDTF">2017-07-14T22:14:24Z</dcterms:modified>
</cp:coreProperties>
</file>