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200C3D-1553-467D-B607-12D7706B5652}">
          <p14:sldIdLst>
            <p14:sldId id="256"/>
            <p14:sldId id="257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6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0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6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3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1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1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tm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AOPWiki</a:t>
            </a:r>
            <a:r>
              <a:rPr lang="en-US" dirty="0"/>
              <a:t> Network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Pollesch, Jason O’Brien, and Dan </a:t>
            </a:r>
            <a:r>
              <a:rPr lang="en-US" dirty="0" err="1"/>
              <a:t>Villenueve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8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184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The Complete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839787" y="2641600"/>
            <a:ext cx="3932237" cy="977900"/>
          </a:xfrm>
        </p:spPr>
        <p:txBody>
          <a:bodyPr/>
          <a:lstStyle/>
          <a:p>
            <a:r>
              <a:rPr lang="en-US" dirty="0"/>
              <a:t>A network diagram of the Adverse Outcome Pathway Wiki database of AOPs. </a:t>
            </a:r>
          </a:p>
          <a:p>
            <a:r>
              <a:rPr lang="en-US" dirty="0"/>
              <a:t>As of: April 10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  <p:pic>
        <p:nvPicPr>
          <p:cNvPr id="1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26" y="0"/>
            <a:ext cx="7088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6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414" y="622630"/>
            <a:ext cx="3932237" cy="1600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Components of the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7425414" y="2222830"/>
            <a:ext cx="3932237" cy="3811588"/>
          </a:xfrm>
        </p:spPr>
        <p:txBody>
          <a:bodyPr/>
          <a:lstStyle/>
          <a:p>
            <a:r>
              <a:rPr lang="en-US" dirty="0"/>
              <a:t>A network diagram of the Adverse Outcome Pathway Wiki database of AOPs. </a:t>
            </a:r>
          </a:p>
          <a:p>
            <a:r>
              <a:rPr lang="en-US" dirty="0"/>
              <a:t>In this figure, colors highlight distinct weakly connected components where an undirected path can be found between any nodes within the component (check </a:t>
            </a:r>
            <a:r>
              <a:rPr lang="en-US" dirty="0" err="1"/>
              <a:t>def’n</a:t>
            </a:r>
            <a:r>
              <a:rPr lang="en-US" dirty="0"/>
              <a:t>).</a:t>
            </a:r>
          </a:p>
          <a:p>
            <a:r>
              <a:rPr lang="en-US" dirty="0"/>
              <a:t>Within the AOP context, weakly connected components highlight AOP networks where at least one key event relationships.</a:t>
            </a:r>
          </a:p>
          <a:p>
            <a:r>
              <a:rPr lang="en-US" dirty="0"/>
              <a:t>There are 34 weakly connected components in the </a:t>
            </a:r>
            <a:r>
              <a:rPr lang="en-US" dirty="0" err="1"/>
              <a:t>AOPwiki</a:t>
            </a:r>
            <a:r>
              <a:rPr lang="en-US" dirty="0"/>
              <a:t> network.  The largest has 494 key events in it, the smallest has 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6832600" cy="6858449"/>
          </a:xfrm>
        </p:spPr>
      </p:pic>
    </p:spTree>
    <p:extLst>
      <p:ext uri="{BB962C8B-B14F-4D97-AF65-F5344CB8AC3E}">
        <p14:creationId xmlns:p14="http://schemas.microsoft.com/office/powerpoint/2010/main" val="149223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Components of the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network diagram of the Adverse Outcome Pathway Wiki database of AOPs. </a:t>
            </a:r>
          </a:p>
          <a:p>
            <a:r>
              <a:rPr lang="en-US" dirty="0"/>
              <a:t>In this figure, colors highlight distinct strongly connected components.  Nodes within strongly connected components have a directed path to each other node in the network.</a:t>
            </a:r>
          </a:p>
          <a:p>
            <a:r>
              <a:rPr lang="en-US" dirty="0"/>
              <a:t>Within the AOP context, a strongly connected component highlights cycles or feedback loops between Key Events.</a:t>
            </a:r>
          </a:p>
          <a:p>
            <a:r>
              <a:rPr lang="en-US" dirty="0"/>
              <a:t>In the </a:t>
            </a:r>
            <a:r>
              <a:rPr lang="en-US" dirty="0" err="1"/>
              <a:t>AOPwiki</a:t>
            </a:r>
            <a:r>
              <a:rPr lang="en-US" dirty="0"/>
              <a:t> network there are 7 distinct cycles that emerge.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24" y="247593"/>
            <a:ext cx="6598368" cy="6383919"/>
          </a:xfrm>
          <a:prstGeom prst="rect">
            <a:avLst/>
          </a:prstGeom>
        </p:spPr>
      </p:pic>
      <p:pic>
        <p:nvPicPr>
          <p:cNvPr id="5" name="Content Placeholder 6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"/>
          <a:stretch/>
        </p:blipFill>
        <p:spPr>
          <a:xfrm>
            <a:off x="5143500" y="0"/>
            <a:ext cx="7048500" cy="6858000"/>
          </a:xfrm>
        </p:spPr>
      </p:pic>
    </p:spTree>
    <p:extLst>
      <p:ext uri="{BB962C8B-B14F-4D97-AF65-F5344CB8AC3E}">
        <p14:creationId xmlns:p14="http://schemas.microsoft.com/office/powerpoint/2010/main" val="170654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" y="1"/>
            <a:ext cx="7075140" cy="6858000"/>
          </a:xfrm>
        </p:spPr>
      </p:pic>
      <p:grpSp>
        <p:nvGrpSpPr>
          <p:cNvPr id="20" name="Group 19"/>
          <p:cNvGrpSpPr/>
          <p:nvPr/>
        </p:nvGrpSpPr>
        <p:grpSpPr>
          <a:xfrm>
            <a:off x="7357180" y="3256822"/>
            <a:ext cx="4685791" cy="3480522"/>
            <a:chOff x="7070830" y="3144272"/>
            <a:chExt cx="4685791" cy="3480522"/>
          </a:xfrm>
        </p:grpSpPr>
        <p:grpSp>
          <p:nvGrpSpPr>
            <p:cNvPr id="13" name="Group 12"/>
            <p:cNvGrpSpPr/>
            <p:nvPr/>
          </p:nvGrpSpPr>
          <p:grpSpPr>
            <a:xfrm>
              <a:off x="7070830" y="3144272"/>
              <a:ext cx="4660391" cy="3480522"/>
              <a:chOff x="911330" y="2877572"/>
              <a:chExt cx="4660391" cy="3480522"/>
            </a:xfrm>
          </p:grpSpPr>
          <p:pic>
            <p:nvPicPr>
              <p:cNvPr id="10" name="Picture 9" descr="Screen Clippi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287" y="2877572"/>
                <a:ext cx="4303434" cy="311119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911330" y="3098800"/>
                <a:ext cx="461665" cy="1917699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dirty="0"/>
                  <a:t>KE Occurrence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754091" y="5988762"/>
                    <a:ext cx="3331826" cy="369332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r>
                      <a:rPr lang="en-US" dirty="0"/>
                      <a:t>Increasing level of organization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4091" y="5988762"/>
                    <a:ext cx="333182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6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TextBox 13"/>
            <p:cNvSpPr txBox="1"/>
            <p:nvPr/>
          </p:nvSpPr>
          <p:spPr>
            <a:xfrm>
              <a:off x="7603138" y="4991156"/>
              <a:ext cx="620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94686" y="4743857"/>
              <a:ext cx="620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235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78907" y="5208473"/>
              <a:ext cx="620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111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733771" y="5516798"/>
              <a:ext cx="620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72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459221" y="5406861"/>
              <a:ext cx="620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135716" y="5807461"/>
              <a:ext cx="620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25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688" y="1013421"/>
            <a:ext cx="3932237" cy="739074"/>
          </a:xfrm>
        </p:spPr>
        <p:txBody>
          <a:bodyPr>
            <a:normAutofit fontScale="90000"/>
          </a:bodyPr>
          <a:lstStyle/>
          <a:p>
            <a:r>
              <a:rPr lang="en-US" dirty="0"/>
              <a:t>Levels of Biological Organization in the </a:t>
            </a:r>
            <a:r>
              <a:rPr lang="en-US" dirty="0" err="1"/>
              <a:t>AOPwiki</a:t>
            </a:r>
            <a:r>
              <a:rPr lang="en-US" dirty="0"/>
              <a:t> network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242" y="1766217"/>
            <a:ext cx="3932237" cy="3811588"/>
          </a:xfrm>
        </p:spPr>
        <p:txBody>
          <a:bodyPr/>
          <a:lstStyle/>
          <a:p>
            <a:r>
              <a:rPr lang="en-US" dirty="0"/>
              <a:t>Colors represent levels of biological organization associated to Key Events in the </a:t>
            </a:r>
            <a:r>
              <a:rPr lang="en-US" dirty="0" err="1"/>
              <a:t>AOPwiki</a:t>
            </a:r>
            <a:r>
              <a:rPr lang="en-US" dirty="0"/>
              <a:t>. A total of 750 unique key events are in the wiki, 53 Key events in the </a:t>
            </a:r>
            <a:r>
              <a:rPr lang="en-US" dirty="0" err="1"/>
              <a:t>AOPwiki</a:t>
            </a:r>
            <a:r>
              <a:rPr lang="en-US" dirty="0"/>
              <a:t> had unspecified levels of biological organization</a:t>
            </a:r>
          </a:p>
        </p:txBody>
      </p:sp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81" y="4392970"/>
            <a:ext cx="1644308" cy="20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4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</TotalTime>
  <Words>260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AOPWiki Network Analysis</vt:lpstr>
      <vt:lpstr>The Complete AOPwiki Network</vt:lpstr>
      <vt:lpstr>Components of the AOPwiki network</vt:lpstr>
      <vt:lpstr>Components of the AOPwiki network</vt:lpstr>
      <vt:lpstr>Levels of Biological Organization in the AOPwiki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AOPWiki Network Analysis</dc:title>
  <dc:creator>Pollesch, Nathan</dc:creator>
  <cp:lastModifiedBy>Pollesch, Nathan</cp:lastModifiedBy>
  <cp:revision>28</cp:revision>
  <dcterms:created xsi:type="dcterms:W3CDTF">2017-05-11T21:59:01Z</dcterms:created>
  <dcterms:modified xsi:type="dcterms:W3CDTF">2017-05-12T21:55:14Z</dcterms:modified>
</cp:coreProperties>
</file>