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6" r:id="rId4"/>
    <p:sldId id="260" r:id="rId5"/>
    <p:sldId id="264" r:id="rId6"/>
    <p:sldId id="261" r:id="rId7"/>
    <p:sldId id="267" r:id="rId8"/>
    <p:sldId id="265" r:id="rId9"/>
    <p:sldId id="262" r:id="rId10"/>
    <p:sldId id="263"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200C3D-1553-467D-B607-12D7706B5652}">
          <p14:sldIdLst>
            <p14:sldId id="256"/>
            <p14:sldId id="257"/>
            <p14:sldId id="266"/>
            <p14:sldId id="260"/>
            <p14:sldId id="264"/>
            <p14:sldId id="261"/>
            <p14:sldId id="267"/>
            <p14:sldId id="265"/>
            <p14:sldId id="262"/>
            <p14:sldId id="263"/>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77" autoAdjust="0"/>
    <p:restoredTop sz="94660"/>
  </p:normalViewPr>
  <p:slideViewPr>
    <p:cSldViewPr snapToGrid="0">
      <p:cViewPr>
        <p:scale>
          <a:sx n="66" d="100"/>
          <a:sy n="66" d="100"/>
        </p:scale>
        <p:origin x="780"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0480861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05202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0349703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2670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1581C8-DC5B-4BAA-A235-D61CE073C796}"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2129672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1581C8-DC5B-4BAA-A235-D61CE073C796}"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62824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1581C8-DC5B-4BAA-A235-D61CE073C796}" type="datetimeFigureOut">
              <a:rPr lang="en-US" smtClean="0"/>
              <a:t>5/25/2017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53993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1581C8-DC5B-4BAA-A235-D61CE073C796}" type="datetimeFigureOut">
              <a:rPr lang="en-US" smtClean="0"/>
              <a:t>5/25/2017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173848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581C8-DC5B-4BAA-A235-D61CE073C796}" type="datetimeFigureOut">
              <a:rPr lang="en-US" smtClean="0"/>
              <a:t>5/25/2017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9124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86047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36751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581C8-DC5B-4BAA-A235-D61CE073C796}" type="datetimeFigureOut">
              <a:rPr lang="en-US" smtClean="0"/>
              <a:t>5/25/2017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05364-0572-4A87-BAF3-41FE79E96D37}" type="slidenum">
              <a:rPr lang="en-US" smtClean="0"/>
              <a:t>‹#›</a:t>
            </a:fld>
            <a:endParaRPr lang="en-US"/>
          </a:p>
        </p:txBody>
      </p:sp>
    </p:spTree>
    <p:extLst>
      <p:ext uri="{BB962C8B-B14F-4D97-AF65-F5344CB8AC3E}">
        <p14:creationId xmlns:p14="http://schemas.microsoft.com/office/powerpoint/2010/main" val="798419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tmp"/></Relationships>
</file>

<file path=ppt/slides/_rels/slide1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tmp"/></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1.tmp"/></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8.xml"/><Relationship Id="rId4" Type="http://schemas.openxmlformats.org/officeDocument/2006/relationships/image" Target="../media/image3.tmp"/></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7.tmp"/><Relationship Id="rId1" Type="http://schemas.openxmlformats.org/officeDocument/2006/relationships/slideLayout" Target="../slideLayouts/slideLayout8.xml"/><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AOPWiki</a:t>
            </a:r>
            <a:r>
              <a:rPr lang="en-US" dirty="0"/>
              <a:t> Network Analysis</a:t>
            </a:r>
          </a:p>
        </p:txBody>
      </p:sp>
    </p:spTree>
    <p:extLst>
      <p:ext uri="{BB962C8B-B14F-4D97-AF65-F5344CB8AC3E}">
        <p14:creationId xmlns:p14="http://schemas.microsoft.com/office/powerpoint/2010/main" val="224928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Centrality Measures in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The degree of a node is the number of adjacent edges.  In this case, the key event with the highest </a:t>
            </a:r>
            <a:r>
              <a:rPr lang="en-US" dirty="0">
                <a:solidFill>
                  <a:srgbClr val="0070C0"/>
                </a:solidFill>
              </a:rPr>
              <a:t>degree</a:t>
            </a:r>
            <a:r>
              <a:rPr lang="en-US" dirty="0"/>
              <a:t> is </a:t>
            </a:r>
            <a:r>
              <a:rPr lang="en-US" i="1" dirty="0"/>
              <a:t>Increased oxidative stress, </a:t>
            </a:r>
            <a:r>
              <a:rPr lang="en-US" dirty="0"/>
              <a:t>with 22 incident edges. </a:t>
            </a:r>
          </a:p>
          <a:p>
            <a:r>
              <a:rPr lang="en-US" i="1" dirty="0"/>
              <a:t>Increased oxidative stress </a:t>
            </a:r>
            <a:r>
              <a:rPr lang="en-US" dirty="0"/>
              <a:t>is also the key event with the highest </a:t>
            </a:r>
            <a:r>
              <a:rPr lang="en-US" dirty="0">
                <a:solidFill>
                  <a:srgbClr val="00FF00"/>
                </a:solidFill>
              </a:rPr>
              <a:t>betweenness</a:t>
            </a:r>
            <a:r>
              <a:rPr lang="en-US" dirty="0"/>
              <a:t> value, meaning that in the </a:t>
            </a:r>
            <a:r>
              <a:rPr lang="en-US" dirty="0" err="1"/>
              <a:t>AOPwiki</a:t>
            </a:r>
            <a:r>
              <a:rPr lang="en-US" dirty="0"/>
              <a:t>, from a non-directed standpoint, it has the most shortest paths between other nodes that travel through it.</a:t>
            </a:r>
          </a:p>
          <a:p>
            <a:r>
              <a:rPr lang="en-US" dirty="0"/>
              <a:t>When it comes to </a:t>
            </a:r>
            <a:r>
              <a:rPr lang="en-US" dirty="0">
                <a:solidFill>
                  <a:srgbClr val="A020F0"/>
                </a:solidFill>
              </a:rPr>
              <a:t>closeness</a:t>
            </a:r>
            <a:r>
              <a:rPr lang="en-US" dirty="0"/>
              <a:t> however, which is a measure of distance between nodes on those shortest paths, </a:t>
            </a:r>
            <a:r>
              <a:rPr lang="en-US" i="1" dirty="0"/>
              <a:t>Suppression, Constitutive </a:t>
            </a:r>
            <a:r>
              <a:rPr lang="en-US" i="1" dirty="0" err="1"/>
              <a:t>androstane</a:t>
            </a:r>
            <a:r>
              <a:rPr lang="en-US" i="1" dirty="0"/>
              <a:t> receptor, NR1l3, </a:t>
            </a:r>
            <a:r>
              <a:rPr lang="en-US" dirty="0"/>
              <a:t>is the closest.</a:t>
            </a:r>
            <a:endParaRPr lang="en-US" i="1" dirty="0"/>
          </a:p>
          <a:p>
            <a:endParaRPr lang="en-US" dirty="0"/>
          </a:p>
          <a:p>
            <a:endParaRPr lang="en-US" dirty="0"/>
          </a:p>
          <a:p>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0250" y="0"/>
            <a:ext cx="6851750" cy="6751392"/>
          </a:xfrm>
        </p:spPr>
      </p:pic>
    </p:spTree>
    <p:extLst>
      <p:ext uri="{BB962C8B-B14F-4D97-AF65-F5344CB8AC3E}">
        <p14:creationId xmlns:p14="http://schemas.microsoft.com/office/powerpoint/2010/main" val="178256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(all) </a:t>
            </a:r>
            <a:r>
              <a:rPr lang="en-US" dirty="0" err="1"/>
              <a:t>Heatmap</a:t>
            </a:r>
            <a:endParaRPr lang="en-US" dirty="0"/>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7278688" y="776222"/>
                <a:ext cx="3932237" cy="3811588"/>
              </a:xfrm>
            </p:spPr>
            <p:txBody>
              <a:bodyPr/>
              <a:lstStyle/>
              <a:p>
                <a:r>
                  <a:rPr lang="en-US" dirty="0"/>
                  <a:t>The degree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is </a:t>
                </a:r>
                <a:r>
                  <a:rPr lang="en-US" sz="1800" b="1" dirty="0">
                    <a:solidFill>
                      <a:srgbClr val="FF0000"/>
                    </a:solidFill>
                  </a:rPr>
                  <a:t>Increased oxidative stress</a:t>
                </a:r>
                <a:r>
                  <a:rPr lang="en-US" i="1" dirty="0"/>
                  <a:t>, </a:t>
                </a:r>
                <a:r>
                  <a:rPr lang="en-US" dirty="0"/>
                  <a:t>with 22 incident edges.</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2"/>
                <a:stretch>
                  <a:fillRect l="-1240" t="-1118" r="-2016"/>
                </a:stretch>
              </a:blipFill>
            </p:spPr>
            <p:txBody>
              <a:bodyPr/>
              <a:lstStyle/>
              <a:p>
                <a:r>
                  <a:rPr lang="en-US">
                    <a:noFill/>
                  </a:rPr>
                  <a:t> </a:t>
                </a:r>
              </a:p>
            </p:txBody>
          </p:sp>
        </mc:Fallback>
      </mc:AlternateContent>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96" y="331076"/>
            <a:ext cx="6082818" cy="6530421"/>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5191" y="2271456"/>
            <a:ext cx="4499230" cy="4354297"/>
          </a:xfrm>
          <a:prstGeom prst="rect">
            <a:avLst/>
          </a:prstGeom>
        </p:spPr>
      </p:pic>
    </p:spTree>
    <p:extLst>
      <p:ext uri="{BB962C8B-B14F-4D97-AF65-F5344CB8AC3E}">
        <p14:creationId xmlns:p14="http://schemas.microsoft.com/office/powerpoint/2010/main" val="237218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a:t>
                </a:r>
                <a:r>
                  <a:rPr lang="en-US" sz="1800" b="1" dirty="0"/>
                  <a:t> </a:t>
                </a:r>
                <a:r>
                  <a:rPr lang="en-US" sz="1800" b="1" dirty="0">
                    <a:solidFill>
                      <a:srgbClr val="FF0000"/>
                    </a:solidFill>
                  </a:rPr>
                  <a:t>Increased mortality</a:t>
                </a:r>
                <a:r>
                  <a:rPr lang="en-US" i="1" dirty="0"/>
                  <a:t>, </a:t>
                </a:r>
                <a:r>
                  <a:rPr lang="en-US" dirty="0"/>
                  <a:t>with 13 incident edges.</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2"/>
                <a:stretch>
                  <a:fillRect l="-1395" t="-1118" r="-1395"/>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15" y="2084599"/>
            <a:ext cx="4550819" cy="4603531"/>
          </a:xfrm>
          <a:prstGeom prst="rect">
            <a:avLst/>
          </a:prstGeom>
        </p:spPr>
      </p:pic>
    </p:spTree>
    <p:extLst>
      <p:ext uri="{BB962C8B-B14F-4D97-AF65-F5344CB8AC3E}">
        <p14:creationId xmlns:p14="http://schemas.microsoft.com/office/powerpoint/2010/main" val="64623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sz="1800" b="1" dirty="0">
                    <a:solidFill>
                      <a:srgbClr val="FF0000"/>
                    </a:solidFill>
                  </a:rPr>
                  <a:t>increased oxidative stress</a:t>
                </a:r>
                <a:r>
                  <a:rPr lang="en-US" i="1" dirty="0"/>
                  <a:t>, </a:t>
                </a:r>
                <a:r>
                  <a:rPr lang="en-US" dirty="0"/>
                  <a:t>with 13 incident edges.</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2"/>
                <a:stretch>
                  <a:fillRect l="-1240" t="-1118" r="-2016"/>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87" y="2100111"/>
            <a:ext cx="4410037" cy="4761386"/>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56" y="406685"/>
            <a:ext cx="5872558" cy="6139943"/>
          </a:xfrm>
          <a:prstGeom prst="rect">
            <a:avLst/>
          </a:prstGeom>
        </p:spPr>
      </p:pic>
    </p:spTree>
    <p:extLst>
      <p:ext uri="{BB962C8B-B14F-4D97-AF65-F5344CB8AC3E}">
        <p14:creationId xmlns:p14="http://schemas.microsoft.com/office/powerpoint/2010/main" val="392539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Betweenness Map</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583607" y="775856"/>
                <a:ext cx="4382531" cy="5940253"/>
              </a:xfrm>
            </p:spPr>
            <p:txBody>
              <a:bodyPr>
                <a:normAutofit/>
              </a:bodyPr>
              <a:lstStyle/>
              <a:p>
                <a:r>
                  <a:rPr lang="en-US" dirty="0"/>
                  <a:t>Betweenness values indicate which nodes are traversed most within shortest paths found in the network.  A path is simply a set of edges (directed in this case) that connects nodes.  Since multiple paths can exist between nodes, the betweenness calculation only uses those of which are the shortest (i.e. minimum number of steps between nodes).</a:t>
                </a:r>
              </a:p>
              <a:p>
                <a:r>
                  <a:rPr lang="en-US" dirty="0"/>
                  <a:t>The formula for betweenness is:</a:t>
                </a:r>
              </a:p>
              <a:p>
                <a:pPr lvl="0" defTabSz="457200">
                  <a:lnSpc>
                    <a:spcPct val="100000"/>
                  </a:lnSpc>
                  <a:spcBef>
                    <a:spcPts val="0"/>
                  </a:spcBef>
                </a:pPr>
                <a:endParaRPr lang="en-US" i="1" dirty="0">
                  <a:solidFill>
                    <a:srgbClr val="FFFFFF"/>
                  </a:solidFill>
                  <a:latin typeface="Cambria Math" panose="02040503050406030204" pitchFamily="18" charset="0"/>
                </a:endParaRPr>
              </a:p>
              <a:p>
                <a:pPr lvl="0" defTabSz="457200">
                  <a:lnSpc>
                    <a:spcPct val="100000"/>
                  </a:lnSpc>
                  <a:spcBef>
                    <a:spcPts val="0"/>
                  </a:spcBef>
                </a:pPr>
                <a14:m>
                  <m:oMathPara xmlns:m="http://schemas.openxmlformats.org/officeDocument/2006/math">
                    <m:oMathParaPr>
                      <m:jc m:val="centerGroup"/>
                    </m:oMathParaPr>
                    <m:oMath xmlns:m="http://schemas.openxmlformats.org/officeDocument/2006/math">
                      <m:r>
                        <a:rPr lang="en-US" i="1">
                          <a:solidFill>
                            <a:srgbClr val="FFFFFF"/>
                          </a:solidFill>
                          <a:latin typeface="Cambria Math" panose="02040503050406030204" pitchFamily="18" charset="0"/>
                        </a:rPr>
                        <m:t>𝑔</m:t>
                      </m:r>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r>
                        <a:rPr lang="en-US" i="1">
                          <a:solidFill>
                            <a:srgbClr val="FFFFFF"/>
                          </a:solidFill>
                          <a:latin typeface="Cambria Math" panose="02040503050406030204" pitchFamily="18" charset="0"/>
                        </a:rPr>
                        <m:t>=</m:t>
                      </m:r>
                      <m:nary>
                        <m:naryPr>
                          <m:chr m:val="∑"/>
                          <m:supHide m:val="on"/>
                          <m:ctrlPr>
                            <a:rPr lang="en-US" i="1">
                              <a:solidFill>
                                <a:srgbClr val="FFFFFF"/>
                              </a:solidFill>
                              <a:latin typeface="Cambria Math" panose="02040503050406030204" pitchFamily="18" charset="0"/>
                            </a:rPr>
                          </m:ctrlPr>
                        </m:naryPr>
                        <m:sub>
                          <m:r>
                            <a:rPr lang="en-US" i="1">
                              <a:solidFill>
                                <a:srgbClr val="FFFFFF"/>
                              </a:solidFill>
                              <a:latin typeface="Cambria Math" panose="02040503050406030204" pitchFamily="18" charset="0"/>
                            </a:rPr>
                            <m:t>𝑠</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𝑣</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𝑡</m:t>
                          </m:r>
                        </m:sub>
                        <m:sup/>
                        <m:e>
                          <m:f>
                            <m:fPr>
                              <m:ctrlPr>
                                <a:rPr lang="en-US" i="1">
                                  <a:solidFill>
                                    <a:srgbClr val="FFFFFF"/>
                                  </a:solidFill>
                                  <a:latin typeface="Cambria Math" panose="02040503050406030204" pitchFamily="18" charset="0"/>
                                </a:rPr>
                              </m:ctrlPr>
                            </m:fPr>
                            <m:num>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num>
                            <m:den>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en>
                          </m:f>
                        </m:e>
                      </m:nary>
                    </m:oMath>
                  </m:oMathPara>
                </a14:m>
                <a:endParaRPr lang="en-US" dirty="0">
                  <a:solidFill>
                    <a:srgbClr val="FFFFFF"/>
                  </a:solidFill>
                  <a:latin typeface="Corbel" panose="020B0503020204020204"/>
                </a:endParaRPr>
              </a:p>
              <a:p>
                <a:pPr lvl="0" defTabSz="457200">
                  <a:lnSpc>
                    <a:spcPct val="100000"/>
                  </a:lnSpc>
                  <a:spcBef>
                    <a:spcPts val="0"/>
                  </a:spcBef>
                </a:pPr>
                <a:endParaRPr lang="en-US" dirty="0">
                  <a:solidFill>
                    <a:srgbClr val="FFFFFF"/>
                  </a:solidFill>
                  <a:latin typeface="Corbel" panose="020B0503020204020204"/>
                </a:endParaRPr>
              </a:p>
              <a:p>
                <a:pPr lvl="0" defTabSz="457200">
                  <a:lnSpc>
                    <a:spcPct val="100000"/>
                  </a:lnSpc>
                  <a:spcBef>
                    <a:spcPts val="0"/>
                  </a:spcBef>
                </a:pPr>
                <a:r>
                  <a:rPr lang="en-US" dirty="0">
                    <a:solidFill>
                      <a:srgbClr val="FFFFFF"/>
                    </a:solidFill>
                    <a:latin typeface="Corbel" panose="020B0503020204020204"/>
                  </a:rPr>
                  <a:t>Where </a:t>
                </a:r>
                <a14:m>
                  <m:oMath xmlns:m="http://schemas.openxmlformats.org/officeDocument/2006/math">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through vertex </a:t>
                </a:r>
                <a14:m>
                  <m:oMath xmlns:m="http://schemas.openxmlformats.org/officeDocument/2006/math">
                    <m:r>
                      <a:rPr lang="en-US" i="1">
                        <a:solidFill>
                          <a:srgbClr val="FFFFFF"/>
                        </a:solidFill>
                        <a:latin typeface="Cambria Math" panose="02040503050406030204" pitchFamily="18" charset="0"/>
                      </a:rPr>
                      <m:t>𝑣</m:t>
                    </m:r>
                    <m:r>
                      <a:rPr lang="en-US" b="0" i="0" smtClean="0">
                        <a:solidFill>
                          <a:srgbClr val="FFFFFF"/>
                        </a:solidFill>
                        <a:latin typeface="Cambria Math" panose="02040503050406030204" pitchFamily="18" charset="0"/>
                      </a:rPr>
                      <m:t> </m:t>
                    </m:r>
                  </m:oMath>
                </a14:m>
                <a:r>
                  <a:rPr lang="en-US" b="0" i="0" dirty="0">
                    <a:solidFill>
                      <a:srgbClr val="FFFFFF"/>
                    </a:solidFill>
                    <a:latin typeface="+mj-lt"/>
                  </a:rPr>
                  <a:t>and</a:t>
                </a:r>
                <a14:m>
                  <m:oMath xmlns:m="http://schemas.openxmlformats.org/officeDocument/2006/math">
                    <m:r>
                      <a:rPr lang="en-US" b="0" i="0" smtClean="0">
                        <a:solidFill>
                          <a:srgbClr val="FFFFFF"/>
                        </a:solidFill>
                        <a:latin typeface="Cambria Math" panose="02040503050406030204" pitchFamily="18" charset="0"/>
                      </a:rPr>
                      <m:t> </m:t>
                    </m:r>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a:t>
                </a:r>
              </a:p>
              <a:p>
                <a:r>
                  <a:rPr lang="en-US" dirty="0"/>
                  <a:t>For the AOPwiki betweenness values range between 0 and 2360.167 and </a:t>
                </a:r>
                <a:r>
                  <a:rPr lang="en-US" sz="1800" b="1" dirty="0">
                    <a:solidFill>
                      <a:srgbClr val="0000FF"/>
                    </a:solidFill>
                  </a:rPr>
                  <a:t>increased oxidative stress</a:t>
                </a:r>
                <a:r>
                  <a:rPr lang="en-US" i="1" dirty="0"/>
                  <a:t> </a:t>
                </a:r>
                <a:r>
                  <a:rPr lang="en-US" dirty="0"/>
                  <a:t>is the key event with the highest betweenness value.</a:t>
                </a:r>
                <a:endParaRPr lang="en-US" i="1" dirty="0"/>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6"/>
                <a:ext cx="4382531" cy="5940253"/>
              </a:xfrm>
              <a:blipFill>
                <a:blip r:embed="rId2"/>
                <a:stretch>
                  <a:fillRect l="-1252" t="-718" r="-1113"/>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3" y="0"/>
            <a:ext cx="6375797" cy="6858000"/>
          </a:xfrm>
          <a:prstGeom prst="rect">
            <a:avLst/>
          </a:prstGeom>
        </p:spPr>
      </p:pic>
    </p:spTree>
    <p:extLst>
      <p:ext uri="{BB962C8B-B14F-4D97-AF65-F5344CB8AC3E}">
        <p14:creationId xmlns:p14="http://schemas.microsoft.com/office/powerpoint/2010/main" val="65730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1844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sp>
        <p:nvSpPr>
          <p:cNvPr id="16" name="Text Placeholder 15"/>
          <p:cNvSpPr>
            <a:spLocks noGrp="1"/>
          </p:cNvSpPr>
          <p:nvPr>
            <p:ph type="body" sz="half" idx="2"/>
          </p:nvPr>
        </p:nvSpPr>
        <p:spPr>
          <a:xfrm>
            <a:off x="839787" y="2641600"/>
            <a:ext cx="3932237" cy="977900"/>
          </a:xfrm>
        </p:spPr>
        <p:txBody>
          <a:bodyPr/>
          <a:lstStyle/>
          <a:p>
            <a:r>
              <a:rPr lang="en-US" dirty="0"/>
              <a:t>A network diagram of the Adverse Outcome Pathway Wiki database of AOPs. </a:t>
            </a:r>
          </a:p>
          <a:p>
            <a:r>
              <a:rPr lang="en-US" dirty="0"/>
              <a:t>As of: April 10</a:t>
            </a:r>
            <a:r>
              <a:rPr lang="en-US" baseline="30000" dirty="0"/>
              <a:t>th</a:t>
            </a:r>
            <a:r>
              <a:rPr lang="en-US" dirty="0"/>
              <a:t>, 2017</a:t>
            </a:r>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spTree>
    <p:extLst>
      <p:ext uri="{BB962C8B-B14F-4D97-AF65-F5344CB8AC3E}">
        <p14:creationId xmlns:p14="http://schemas.microsoft.com/office/powerpoint/2010/main" val="95196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26" y="184674"/>
            <a:ext cx="3932237" cy="14478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899" y="218788"/>
            <a:ext cx="6781801" cy="6518259"/>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26" y="3216335"/>
            <a:ext cx="3960311" cy="3641665"/>
          </a:xfrm>
          <a:prstGeom prst="rect">
            <a:avLst/>
          </a:prstGeom>
        </p:spPr>
      </p:pic>
      <p:sp>
        <p:nvSpPr>
          <p:cNvPr id="16" name="Text Placeholder 15"/>
          <p:cNvSpPr>
            <a:spLocks noGrp="1"/>
          </p:cNvSpPr>
          <p:nvPr>
            <p:ph type="body" sz="half" idx="2"/>
          </p:nvPr>
        </p:nvSpPr>
        <p:spPr>
          <a:xfrm>
            <a:off x="841626" y="1668167"/>
            <a:ext cx="3932237" cy="3619500"/>
          </a:xfrm>
        </p:spPr>
        <p:txBody>
          <a:bodyPr>
            <a:normAutofit/>
          </a:bodyPr>
          <a:lstStyle/>
          <a:p>
            <a:r>
              <a:rPr lang="en-US" dirty="0"/>
              <a:t>The AOP wiki has:</a:t>
            </a:r>
          </a:p>
          <a:p>
            <a:pPr marL="285750" indent="-285750">
              <a:buFont typeface="Arial" panose="020B0604020202020204" pitchFamily="34" charset="0"/>
              <a:buChar char="•"/>
            </a:pPr>
            <a:r>
              <a:rPr lang="en-US" dirty="0"/>
              <a:t>131 different AOPs </a:t>
            </a:r>
          </a:p>
          <a:p>
            <a:pPr marL="285750" indent="-285750">
              <a:buFont typeface="Arial" panose="020B0604020202020204" pitchFamily="34" charset="0"/>
              <a:buChar char="•"/>
            </a:pPr>
            <a:r>
              <a:rPr lang="en-US" dirty="0"/>
              <a:t>1058 key event relationships</a:t>
            </a:r>
          </a:p>
          <a:p>
            <a:pPr marL="285750" indent="-285750">
              <a:buFont typeface="Arial" panose="020B0604020202020204" pitchFamily="34" charset="0"/>
              <a:buChar char="•"/>
            </a:pPr>
            <a:r>
              <a:rPr lang="en-US" dirty="0"/>
              <a:t>750 unique key events</a:t>
            </a:r>
          </a:p>
          <a:p>
            <a:pPr marL="285750" indent="-285750">
              <a:buFont typeface="Arial" panose="020B0604020202020204" pitchFamily="34" charset="0"/>
              <a:buChar char="•"/>
            </a:pPr>
            <a:r>
              <a:rPr lang="en-US" dirty="0"/>
              <a:t>Mean number of KEs per AOP is 4.8</a:t>
            </a:r>
          </a:p>
        </p:txBody>
      </p:sp>
    </p:spTree>
    <p:extLst>
      <p:ext uri="{BB962C8B-B14F-4D97-AF65-F5344CB8AC3E}">
        <p14:creationId xmlns:p14="http://schemas.microsoft.com/office/powerpoint/2010/main" val="61862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A network diagram of the Adverse Outcome Pathway Wiki database of AOPs. </a:t>
            </a:r>
          </a:p>
          <a:p>
            <a:r>
              <a:rPr lang="en-US" dirty="0"/>
              <a:t>In this figure, colors highlight distinct weakly connected components where an undirected path can be found between any nodes within the component (check </a:t>
            </a:r>
            <a:r>
              <a:rPr lang="en-US" dirty="0" err="1"/>
              <a:t>def’n</a:t>
            </a:r>
            <a:r>
              <a:rPr lang="en-US" dirty="0"/>
              <a:t>).</a:t>
            </a:r>
          </a:p>
          <a:p>
            <a:r>
              <a:rPr lang="en-US" dirty="0"/>
              <a:t>Within the AOP context, weakly connected components highlight AOP networks where at least one key event relationships.</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spTree>
    <p:extLst>
      <p:ext uri="{BB962C8B-B14F-4D97-AF65-F5344CB8AC3E}">
        <p14:creationId xmlns:p14="http://schemas.microsoft.com/office/powerpoint/2010/main" val="149223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In the </a:t>
            </a:r>
            <a:r>
              <a:rPr lang="en-US" dirty="0" err="1"/>
              <a:t>AOPwiki</a:t>
            </a:r>
            <a:r>
              <a:rPr lang="en-US" dirty="0"/>
              <a:t> network.  The largest weakly connected component has 494 key events in it, the smallest has 2.</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5414" y="3141727"/>
            <a:ext cx="3924299" cy="3424622"/>
          </a:xfrm>
          <a:prstGeom prst="rect">
            <a:avLst/>
          </a:prstGeom>
        </p:spPr>
      </p:pic>
    </p:spTree>
    <p:extLst>
      <p:ext uri="{BB962C8B-B14F-4D97-AF65-F5344CB8AC3E}">
        <p14:creationId xmlns:p14="http://schemas.microsoft.com/office/powerpoint/2010/main" val="408061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A network diagram of the Adverse Outcome Pathway Wiki database of AOPs. </a:t>
            </a:r>
          </a:p>
          <a:p>
            <a:r>
              <a:rPr lang="en-US" dirty="0"/>
              <a:t>In this figure, colors highlight distinct strongly connected components.  Nodes within strongly connected components have a directed path to each other node in the network.</a:t>
            </a:r>
          </a:p>
          <a:p>
            <a:r>
              <a:rPr lang="en-US" dirty="0"/>
              <a:t>Within the AOP context, a strongly connected component highlights cycles or feedback loops between Key Events.</a:t>
            </a:r>
          </a:p>
          <a:p>
            <a:r>
              <a:rPr lang="en-US" dirty="0"/>
              <a:t>In the </a:t>
            </a:r>
            <a:r>
              <a:rPr lang="en-US" dirty="0" err="1"/>
              <a:t>AOPwiki</a:t>
            </a:r>
            <a:r>
              <a:rPr lang="en-US" dirty="0"/>
              <a:t> network there are 7 distinct cycles that emerge.</a:t>
            </a:r>
          </a:p>
          <a:p>
            <a:endParaRPr lang="en-US" dirty="0"/>
          </a:p>
          <a:p>
            <a:endParaRPr lang="en-US" dirty="0"/>
          </a:p>
          <a:p>
            <a:endParaRPr lang="en-US" dirty="0"/>
          </a:p>
          <a:p>
            <a:endParaRPr lang="en-US" dirty="0"/>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0654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normAutofit fontScale="92500" lnSpcReduction="10000"/>
          </a:bodyPr>
          <a:lstStyle/>
          <a:p>
            <a:r>
              <a:rPr lang="en-US" dirty="0"/>
              <a:t>A network diagram of the Adverse Outcome Pathway Wiki database of AOPs. </a:t>
            </a:r>
          </a:p>
          <a:p>
            <a:r>
              <a:rPr lang="en-US" dirty="0"/>
              <a:t>Of the 7 distinct cycles, 3 are fully contained within a single AOP, while 3 are the result of key event relationships spanning multiple AOPs</a:t>
            </a:r>
            <a:r>
              <a:rPr lang="en-US" baseline="30000" dirty="0"/>
              <a:t>1</a:t>
            </a:r>
            <a:r>
              <a:rPr lang="en-US" dirty="0"/>
              <a:t>.</a:t>
            </a:r>
          </a:p>
          <a:p>
            <a:r>
              <a:rPr lang="en-US" dirty="0"/>
              <a:t>Tracking how cycles emerge and appear within the AOP wiki database will be useful for construction AOP networks.  When an AOP network is without cycles, it is considered a directed acyclic graph, a classification that carries with it a special set analyses that can be utilized for study.</a:t>
            </a:r>
          </a:p>
          <a:p>
            <a:r>
              <a:rPr lang="en-US" dirty="0"/>
              <a:t>-----------------------------------</a:t>
            </a:r>
          </a:p>
          <a:p>
            <a:r>
              <a:rPr lang="en-US" baseline="30000" dirty="0"/>
              <a:t>1</a:t>
            </a:r>
            <a:r>
              <a:rPr lang="en-US" dirty="0"/>
              <a:t>The last cycle appears to span multiple AOPs but AOP ID is a missing attribute for one of the three KE events.</a:t>
            </a:r>
          </a:p>
          <a:p>
            <a:endParaRPr lang="en-US" dirty="0"/>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1257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  </a:t>
            </a:r>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3" name="Picture 2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88" y="3472369"/>
            <a:ext cx="2543210" cy="2559833"/>
          </a:xfrm>
          <a:prstGeom prst="rect">
            <a:avLst/>
          </a:prstGeom>
        </p:spPr>
      </p:pic>
    </p:spTree>
    <p:extLst>
      <p:ext uri="{BB962C8B-B14F-4D97-AF65-F5344CB8AC3E}">
        <p14:creationId xmlns:p14="http://schemas.microsoft.com/office/powerpoint/2010/main" val="406757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6" name="Picture 2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6342" y="2824842"/>
            <a:ext cx="2960192" cy="3880091"/>
          </a:xfrm>
          <a:prstGeom prst="rect">
            <a:avLst/>
          </a:prstGeom>
        </p:spPr>
      </p:pic>
      <p:pic>
        <p:nvPicPr>
          <p:cNvPr id="23" name="Picture 2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4946" y="2824842"/>
            <a:ext cx="1745376" cy="1756784"/>
          </a:xfrm>
          <a:prstGeom prst="rect">
            <a:avLst/>
          </a:prstGeom>
        </p:spPr>
      </p:pic>
    </p:spTree>
    <p:extLst>
      <p:ext uri="{BB962C8B-B14F-4D97-AF65-F5344CB8AC3E}">
        <p14:creationId xmlns:p14="http://schemas.microsoft.com/office/powerpoint/2010/main" val="1569041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1854</TotalTime>
  <Words>649</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Corbel</vt:lpstr>
      <vt:lpstr>Office Theme</vt:lpstr>
      <vt:lpstr>AOPWiki Network Analysis</vt:lpstr>
      <vt:lpstr>The Complete AOPwiki Network</vt:lpstr>
      <vt:lpstr>The Complete AOPwiki Network</vt:lpstr>
      <vt:lpstr>Components of the AOPwiki network</vt:lpstr>
      <vt:lpstr>Components of the AOPwiki network</vt:lpstr>
      <vt:lpstr>Components of the AOPwiki network</vt:lpstr>
      <vt:lpstr>Components of the AOPwiki network</vt:lpstr>
      <vt:lpstr>Levels of Biological Organization in the AOPwiki network</vt:lpstr>
      <vt:lpstr>Levels of Biological Organization in the AOPwiki network</vt:lpstr>
      <vt:lpstr>Centrality Measures in the AOPwiki network</vt:lpstr>
      <vt:lpstr>Degree (all) Heatmap</vt:lpstr>
      <vt:lpstr>Degree (in) Heatmap</vt:lpstr>
      <vt:lpstr>Degree (out) Heatmap</vt:lpstr>
      <vt:lpstr>Betweenness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AOPWiki Network Analysis</dc:title>
  <dc:creator>Pollesch, Nathan</dc:creator>
  <cp:lastModifiedBy>Pollesch, Nathan</cp:lastModifiedBy>
  <cp:revision>68</cp:revision>
  <dcterms:created xsi:type="dcterms:W3CDTF">2017-05-11T21:59:01Z</dcterms:created>
  <dcterms:modified xsi:type="dcterms:W3CDTF">2017-05-25T14:57:25Z</dcterms:modified>
</cp:coreProperties>
</file>