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0" r:id="rId5"/>
    <p:sldId id="264" r:id="rId6"/>
    <p:sldId id="261" r:id="rId7"/>
    <p:sldId id="267" r:id="rId8"/>
    <p:sldId id="265" r:id="rId9"/>
    <p:sldId id="26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200C3D-1553-467D-B607-12D7706B5652}">
          <p14:sldIdLst>
            <p14:sldId id="256"/>
            <p14:sldId id="257"/>
            <p14:sldId id="266"/>
            <p14:sldId id="260"/>
            <p14:sldId id="264"/>
            <p14:sldId id="261"/>
            <p14:sldId id="267"/>
            <p14:sldId id="265"/>
            <p14:sldId id="262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6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81C8-DC5B-4BAA-A235-D61CE073C79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AOPWiki</a:t>
            </a:r>
            <a:r>
              <a:rPr lang="en-US" dirty="0"/>
              <a:t>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224928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Centrality Measures in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degree of a node is the number of adjacent edges.  In this case, the key event with the highest </a:t>
            </a:r>
            <a:r>
              <a:rPr lang="en-US" dirty="0">
                <a:solidFill>
                  <a:srgbClr val="0070C0"/>
                </a:solidFill>
              </a:rPr>
              <a:t>degree</a:t>
            </a:r>
            <a:r>
              <a:rPr lang="en-US" dirty="0"/>
              <a:t> is </a:t>
            </a:r>
            <a:r>
              <a:rPr lang="en-US" i="1" dirty="0"/>
              <a:t>Increased oxidative stress, </a:t>
            </a:r>
            <a:r>
              <a:rPr lang="en-US" dirty="0"/>
              <a:t>with 22 incident edges. </a:t>
            </a:r>
          </a:p>
          <a:p>
            <a:r>
              <a:rPr lang="en-US" i="1" dirty="0"/>
              <a:t>Increased oxidative stress </a:t>
            </a:r>
            <a:r>
              <a:rPr lang="en-US" dirty="0"/>
              <a:t>is also the key event with the highest </a:t>
            </a:r>
            <a:r>
              <a:rPr lang="en-US" dirty="0">
                <a:solidFill>
                  <a:srgbClr val="00FF00"/>
                </a:solidFill>
              </a:rPr>
              <a:t>betweenness</a:t>
            </a:r>
            <a:r>
              <a:rPr lang="en-US" dirty="0"/>
              <a:t> value, meaning that in the </a:t>
            </a:r>
            <a:r>
              <a:rPr lang="en-US" dirty="0" err="1"/>
              <a:t>AOPwiki</a:t>
            </a:r>
            <a:r>
              <a:rPr lang="en-US" dirty="0"/>
              <a:t>, from a non-directed standpoint, it has the most shortest paths between other nodes that travel through it.</a:t>
            </a:r>
          </a:p>
          <a:p>
            <a:r>
              <a:rPr lang="en-US" dirty="0"/>
              <a:t>When it comes to </a:t>
            </a:r>
            <a:r>
              <a:rPr lang="en-US" dirty="0">
                <a:solidFill>
                  <a:srgbClr val="A020F0"/>
                </a:solidFill>
              </a:rPr>
              <a:t>closeness</a:t>
            </a:r>
            <a:r>
              <a:rPr lang="en-US" dirty="0"/>
              <a:t> however, which is a measure of distance between nodes on those shortest paths, </a:t>
            </a:r>
            <a:r>
              <a:rPr lang="en-US" i="1" dirty="0"/>
              <a:t>Suppression, Constitutive </a:t>
            </a:r>
            <a:r>
              <a:rPr lang="en-US" i="1" dirty="0" err="1"/>
              <a:t>androstane</a:t>
            </a:r>
            <a:r>
              <a:rPr lang="en-US" i="1" dirty="0"/>
              <a:t> receptor, NR1l3, </a:t>
            </a:r>
            <a:r>
              <a:rPr lang="en-US" dirty="0"/>
              <a:t>is the closest.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0" y="0"/>
            <a:ext cx="6851750" cy="6751392"/>
          </a:xfrm>
        </p:spPr>
      </p:pic>
    </p:spTree>
    <p:extLst>
      <p:ext uri="{BB962C8B-B14F-4D97-AF65-F5344CB8AC3E}">
        <p14:creationId xmlns:p14="http://schemas.microsoft.com/office/powerpoint/2010/main" val="178256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8" y="827501"/>
            <a:ext cx="3932237" cy="739074"/>
          </a:xfrm>
        </p:spPr>
        <p:txBody>
          <a:bodyPr>
            <a:normAutofit fontScale="90000"/>
          </a:bodyPr>
          <a:lstStyle/>
          <a:p>
            <a:r>
              <a:rPr lang="en-US" dirty="0"/>
              <a:t>Degree centrality </a:t>
            </a:r>
            <a:r>
              <a:rPr lang="en-US" dirty="0" err="1"/>
              <a:t>heatmap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8688" y="1566575"/>
            <a:ext cx="3932237" cy="3811588"/>
          </a:xfrm>
        </p:spPr>
        <p:txBody>
          <a:bodyPr/>
          <a:lstStyle/>
          <a:p>
            <a:r>
              <a:rPr lang="en-US" dirty="0"/>
              <a:t>The degree of a node is the number of adjacent edges.  In this case, the key event with the highest degree is </a:t>
            </a:r>
            <a:r>
              <a:rPr lang="en-US" i="1" dirty="0"/>
              <a:t>Increased oxidative stress, </a:t>
            </a:r>
            <a:r>
              <a:rPr lang="en-US" dirty="0"/>
              <a:t>with 22 incident edges. Degree distribution is given below.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3"/>
            <a:ext cx="6834368" cy="664356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" y="37148"/>
            <a:ext cx="7011378" cy="682085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28" y="2822028"/>
            <a:ext cx="4418947" cy="4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184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Complete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839787" y="2641600"/>
            <a:ext cx="3932237" cy="977900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As of: April 10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502"/>
            <a:ext cx="6972300" cy="67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26" y="184674"/>
            <a:ext cx="3932237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Complete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502"/>
            <a:ext cx="6972300" cy="674569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99" y="218788"/>
            <a:ext cx="6781801" cy="65182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6" y="3216335"/>
            <a:ext cx="3960311" cy="3641665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841626" y="1668167"/>
            <a:ext cx="3932237" cy="3619500"/>
          </a:xfrm>
        </p:spPr>
        <p:txBody>
          <a:bodyPr>
            <a:normAutofit/>
          </a:bodyPr>
          <a:lstStyle/>
          <a:p>
            <a:r>
              <a:rPr lang="en-US" dirty="0"/>
              <a:t>The AOP wiki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131 different AOPs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1058 key event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750 unique key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number of KEs per AOP is 4.8</a:t>
            </a:r>
          </a:p>
        </p:txBody>
      </p:sp>
    </p:spTree>
    <p:extLst>
      <p:ext uri="{BB962C8B-B14F-4D97-AF65-F5344CB8AC3E}">
        <p14:creationId xmlns:p14="http://schemas.microsoft.com/office/powerpoint/2010/main" val="61862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14" y="622630"/>
            <a:ext cx="3932237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425414" y="2222830"/>
            <a:ext cx="3932237" cy="3811588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weakly connected components where an undirected path can be found between any nodes within the component (check </a:t>
            </a:r>
            <a:r>
              <a:rPr lang="en-US" dirty="0" err="1"/>
              <a:t>def’n</a:t>
            </a:r>
            <a:r>
              <a:rPr lang="en-US" dirty="0"/>
              <a:t>).</a:t>
            </a:r>
          </a:p>
          <a:p>
            <a:r>
              <a:rPr lang="en-US" dirty="0"/>
              <a:t>Within the AOP context, weakly connected components highlight AOP networks where at least one key event relationships.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832600" cy="6858449"/>
          </a:xfrm>
        </p:spPr>
      </p:pic>
    </p:spTree>
    <p:extLst>
      <p:ext uri="{BB962C8B-B14F-4D97-AF65-F5344CB8AC3E}">
        <p14:creationId xmlns:p14="http://schemas.microsoft.com/office/powerpoint/2010/main" val="149223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14" y="622630"/>
            <a:ext cx="3932237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425414" y="2222830"/>
            <a:ext cx="3932237" cy="3811588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AOPwiki</a:t>
            </a:r>
            <a:r>
              <a:rPr lang="en-US" dirty="0"/>
              <a:t> network.  The largest weakly connected component has 494 key events in it, the smallest has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832600" cy="6858449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14" y="3141727"/>
            <a:ext cx="3924299" cy="34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strongly connected components.  Nodes within strongly connected components have a directed path to each other node in the network.</a:t>
            </a:r>
          </a:p>
          <a:p>
            <a:r>
              <a:rPr lang="en-US" dirty="0"/>
              <a:t>Within the AOP context, a strongly connected component highlights cycles or feedback loops between Key Events.</a:t>
            </a:r>
          </a:p>
          <a:p>
            <a:r>
              <a:rPr lang="en-US" dirty="0"/>
              <a:t>In the </a:t>
            </a:r>
            <a:r>
              <a:rPr lang="en-US" dirty="0" err="1"/>
              <a:t>AOPwiki</a:t>
            </a:r>
            <a:r>
              <a:rPr lang="en-US" dirty="0"/>
              <a:t> network there are 7 distinct cycles that emerge.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247593"/>
            <a:ext cx="6598368" cy="6383919"/>
          </a:xfrm>
          <a:prstGeom prst="rect">
            <a:avLst/>
          </a:prstGeom>
        </p:spPr>
      </p:pic>
      <p:pic>
        <p:nvPicPr>
          <p:cNvPr id="5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"/>
          <a:stretch/>
        </p:blipFill>
        <p:spPr>
          <a:xfrm>
            <a:off x="5143500" y="0"/>
            <a:ext cx="7048500" cy="6858000"/>
          </a:xfrm>
        </p:spPr>
      </p:pic>
    </p:spTree>
    <p:extLst>
      <p:ext uri="{BB962C8B-B14F-4D97-AF65-F5344CB8AC3E}">
        <p14:creationId xmlns:p14="http://schemas.microsoft.com/office/powerpoint/2010/main" val="170654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Of the 7 distinct cycles, 3 are fully contained within a single AOP, while 3 are the result of key event relationships spanning multiple AOPs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Tracking how cycles emerge and appear within the AOP wiki database will be useful for construction AOP networks.  When an AOP network is without cycles, it is considered a directed acyclic graph, a classification that carries with it a special set analyses that can be utilized for study.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baseline="30000" dirty="0"/>
              <a:t>1</a:t>
            </a:r>
            <a:r>
              <a:rPr lang="en-US" dirty="0"/>
              <a:t>The last cycle appears to span multiple AOPs but AOP ID is a missing attribute for one of the three KE events.</a:t>
            </a:r>
          </a:p>
          <a:p>
            <a:endParaRPr lang="en-US" dirty="0"/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247593"/>
            <a:ext cx="6598368" cy="6383919"/>
          </a:xfrm>
          <a:prstGeom prst="rect">
            <a:avLst/>
          </a:prstGeom>
        </p:spPr>
      </p:pic>
      <p:pic>
        <p:nvPicPr>
          <p:cNvPr id="5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"/>
          <a:stretch/>
        </p:blipFill>
        <p:spPr>
          <a:xfrm>
            <a:off x="5143500" y="0"/>
            <a:ext cx="7048500" cy="6858000"/>
          </a:xfrm>
        </p:spPr>
      </p:pic>
    </p:spTree>
    <p:extLst>
      <p:ext uri="{BB962C8B-B14F-4D97-AF65-F5344CB8AC3E}">
        <p14:creationId xmlns:p14="http://schemas.microsoft.com/office/powerpoint/2010/main" val="171257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8" y="827501"/>
            <a:ext cx="3932237" cy="73907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Biological Organization in the </a:t>
            </a:r>
            <a:r>
              <a:rPr lang="en-US" dirty="0" err="1"/>
              <a:t>AOPwiki</a:t>
            </a:r>
            <a:r>
              <a:rPr lang="en-US" dirty="0"/>
              <a:t>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8688" y="1566575"/>
            <a:ext cx="3932237" cy="3811588"/>
          </a:xfrm>
        </p:spPr>
        <p:txBody>
          <a:bodyPr/>
          <a:lstStyle/>
          <a:p>
            <a:r>
              <a:rPr lang="en-US" dirty="0"/>
              <a:t>Colors represent levels of biological organization associated to Key Events in the </a:t>
            </a:r>
            <a:r>
              <a:rPr lang="en-US" dirty="0" err="1"/>
              <a:t>AOPwiki</a:t>
            </a:r>
            <a:r>
              <a:rPr lang="en-US" dirty="0"/>
              <a:t>. A total of 750 unique key events are in the wiki, 53 Key events in the </a:t>
            </a:r>
            <a:r>
              <a:rPr lang="en-US" dirty="0" err="1"/>
              <a:t>AOPwiki</a:t>
            </a:r>
            <a:r>
              <a:rPr lang="en-US" dirty="0"/>
              <a:t> had unspecified levels of biological organization.  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3"/>
            <a:ext cx="6834368" cy="6643560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88" y="3472369"/>
            <a:ext cx="2543210" cy="25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8" y="827501"/>
            <a:ext cx="3932237" cy="73907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Biological Organization in the </a:t>
            </a:r>
            <a:r>
              <a:rPr lang="en-US" dirty="0" err="1"/>
              <a:t>AOPwiki</a:t>
            </a:r>
            <a:r>
              <a:rPr lang="en-US" dirty="0"/>
              <a:t>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8688" y="1566575"/>
            <a:ext cx="3932237" cy="3811588"/>
          </a:xfrm>
        </p:spPr>
        <p:txBody>
          <a:bodyPr/>
          <a:lstStyle/>
          <a:p>
            <a:r>
              <a:rPr lang="en-US" dirty="0"/>
              <a:t>Colors represent levels of biological organization associated to Key Events in the </a:t>
            </a:r>
            <a:r>
              <a:rPr lang="en-US" dirty="0" err="1"/>
              <a:t>AOPwiki</a:t>
            </a:r>
            <a:r>
              <a:rPr lang="en-US" dirty="0"/>
              <a:t>. A total of 750 unique key events are in the wiki, 53 Key events in the </a:t>
            </a:r>
            <a:r>
              <a:rPr lang="en-US" dirty="0" err="1"/>
              <a:t>AOPwiki</a:t>
            </a:r>
            <a:r>
              <a:rPr lang="en-US" dirty="0"/>
              <a:t> had unspecified levels of biological organization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3"/>
            <a:ext cx="6834368" cy="6643560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42" y="2824842"/>
            <a:ext cx="2960192" cy="3880091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46" y="2824842"/>
            <a:ext cx="1745376" cy="17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1551</TotalTime>
  <Words>589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AOPWiki Network Analysis</vt:lpstr>
      <vt:lpstr>The Complete AOPwiki Network</vt:lpstr>
      <vt:lpstr>The Complete AOPwiki Network</vt:lpstr>
      <vt:lpstr>Components of the AOPwiki network</vt:lpstr>
      <vt:lpstr>Components of the AOPwiki network</vt:lpstr>
      <vt:lpstr>Components of the AOPwiki network</vt:lpstr>
      <vt:lpstr>Components of the AOPwiki network</vt:lpstr>
      <vt:lpstr>Levels of Biological Organization in the AOPwiki network</vt:lpstr>
      <vt:lpstr>Levels of Biological Organization in the AOPwiki network</vt:lpstr>
      <vt:lpstr>Centrality Measures in the AOPwiki network</vt:lpstr>
      <vt:lpstr>Degree centrality 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AOPWiki Network Analysis</dc:title>
  <dc:creator>Pollesch, Nathan</dc:creator>
  <cp:lastModifiedBy>Pollesch, Nathan</cp:lastModifiedBy>
  <cp:revision>52</cp:revision>
  <dcterms:created xsi:type="dcterms:W3CDTF">2017-05-11T21:59:01Z</dcterms:created>
  <dcterms:modified xsi:type="dcterms:W3CDTF">2017-05-22T14:51:28Z</dcterms:modified>
</cp:coreProperties>
</file>