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66" r:id="rId4"/>
    <p:sldId id="260" r:id="rId5"/>
    <p:sldId id="264" r:id="rId6"/>
    <p:sldId id="261" r:id="rId7"/>
    <p:sldId id="267" r:id="rId8"/>
    <p:sldId id="265" r:id="rId9"/>
    <p:sldId id="262" r:id="rId10"/>
    <p:sldId id="273" r:id="rId11"/>
    <p:sldId id="263" r:id="rId12"/>
    <p:sldId id="269" r:id="rId13"/>
    <p:sldId id="274" r:id="rId14"/>
    <p:sldId id="270" r:id="rId15"/>
    <p:sldId id="275" r:id="rId16"/>
    <p:sldId id="271" r:id="rId17"/>
    <p:sldId id="276"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200C3D-1553-467D-B607-12D7706B5652}">
          <p14:sldIdLst>
            <p14:sldId id="256"/>
            <p14:sldId id="257"/>
            <p14:sldId id="266"/>
            <p14:sldId id="260"/>
            <p14:sldId id="264"/>
            <p14:sldId id="261"/>
            <p14:sldId id="267"/>
            <p14:sldId id="265"/>
            <p14:sldId id="262"/>
            <p14:sldId id="273"/>
            <p14:sldId id="263"/>
            <p14:sldId id="269"/>
            <p14:sldId id="274"/>
            <p14:sldId id="270"/>
            <p14:sldId id="275"/>
            <p14:sldId id="271"/>
            <p14:sldId id="276"/>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llesch, Nathan" initials="PN" lastIdx="2" clrIdx="0">
    <p:extLst>
      <p:ext uri="{19B8F6BF-5375-455C-9EA6-DF929625EA0E}">
        <p15:presenceInfo xmlns:p15="http://schemas.microsoft.com/office/powerpoint/2012/main" userId="S-1-5-21-1339303556-449845944-1601390327-4107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77" autoAdjust="0"/>
    <p:restoredTop sz="94660"/>
  </p:normalViewPr>
  <p:slideViewPr>
    <p:cSldViewPr snapToGrid="0">
      <p:cViewPr varScale="1">
        <p:scale>
          <a:sx n="84" d="100"/>
          <a:sy n="84" d="100"/>
        </p:scale>
        <p:origin x="9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F2778-583D-47DD-9F96-F6161A447264}" type="datetimeFigureOut">
              <a:rPr lang="en-US" smtClean="0"/>
              <a:t>6/19/2017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291EA-D524-4968-939F-FF9188A27C11}" type="slidenum">
              <a:rPr lang="en-US" smtClean="0"/>
              <a:t>‹#›</a:t>
            </a:fld>
            <a:endParaRPr lang="en-US"/>
          </a:p>
        </p:txBody>
      </p:sp>
    </p:spTree>
    <p:extLst>
      <p:ext uri="{BB962C8B-B14F-4D97-AF65-F5344CB8AC3E}">
        <p14:creationId xmlns:p14="http://schemas.microsoft.com/office/powerpoint/2010/main" val="26756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do: </a:t>
            </a:r>
            <a:r>
              <a:rPr lang="en-US" dirty="0"/>
              <a:t>Expand color palette,</a:t>
            </a:r>
            <a:r>
              <a:rPr lang="en-US" baseline="0" dirty="0"/>
              <a:t> consider histogram for graph.</a:t>
            </a:r>
            <a:endParaRPr lang="en-US" dirty="0"/>
          </a:p>
          <a:p>
            <a:endParaRPr lang="en-US" dirty="0"/>
          </a:p>
          <a:p>
            <a:r>
              <a:rPr lang="en-US" dirty="0"/>
              <a:t>Compare</a:t>
            </a:r>
            <a:r>
              <a:rPr lang="en-US" baseline="0" dirty="0"/>
              <a:t> publicly available database vs test database with newly incorporated ontologies.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3</a:t>
            </a:fld>
            <a:endParaRPr lang="en-US"/>
          </a:p>
        </p:txBody>
      </p:sp>
    </p:spTree>
    <p:extLst>
      <p:ext uri="{BB962C8B-B14F-4D97-AF65-F5344CB8AC3E}">
        <p14:creationId xmlns:p14="http://schemas.microsoft.com/office/powerpoint/2010/main" val="4126229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Network analysis to identify SODAs?</a:t>
            </a:r>
            <a:r>
              <a:rPr lang="en-US" baseline="0" dirty="0"/>
              <a:t>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7</a:t>
            </a:fld>
            <a:endParaRPr lang="en-US"/>
          </a:p>
        </p:txBody>
      </p:sp>
    </p:spTree>
    <p:extLst>
      <p:ext uri="{BB962C8B-B14F-4D97-AF65-F5344CB8AC3E}">
        <p14:creationId xmlns:p14="http://schemas.microsoft.com/office/powerpoint/2010/main" val="277309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Create layout</a:t>
            </a:r>
            <a:r>
              <a:rPr lang="en-US" baseline="0" dirty="0"/>
              <a:t> for AOP networks based on level of biological organization. Can we do a similar analysis for MIE and AO?  What about KEs/KERs/AOPs by author?   </a:t>
            </a:r>
          </a:p>
        </p:txBody>
      </p:sp>
      <p:sp>
        <p:nvSpPr>
          <p:cNvPr id="4" name="Slide Number Placeholder 3"/>
          <p:cNvSpPr>
            <a:spLocks noGrp="1"/>
          </p:cNvSpPr>
          <p:nvPr>
            <p:ph type="sldNum" sz="quarter" idx="10"/>
          </p:nvPr>
        </p:nvSpPr>
        <p:spPr/>
        <p:txBody>
          <a:bodyPr/>
          <a:lstStyle/>
          <a:p>
            <a:fld id="{8C5291EA-D524-4968-939F-FF9188A27C11}" type="slidenum">
              <a:rPr lang="en-US" smtClean="0"/>
              <a:t>9</a:t>
            </a:fld>
            <a:endParaRPr lang="en-US"/>
          </a:p>
        </p:txBody>
      </p:sp>
    </p:spTree>
    <p:extLst>
      <p:ext uri="{BB962C8B-B14F-4D97-AF65-F5344CB8AC3E}">
        <p14:creationId xmlns:p14="http://schemas.microsoft.com/office/powerpoint/2010/main" val="3717068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Create layout</a:t>
            </a:r>
            <a:r>
              <a:rPr lang="en-US" baseline="0" dirty="0"/>
              <a:t> for AOP networks based on level of biological organization. Can we do a similar analysis for MIE and AO?  What about KEs/KERs/AOPs by author?   </a:t>
            </a:r>
          </a:p>
        </p:txBody>
      </p:sp>
      <p:sp>
        <p:nvSpPr>
          <p:cNvPr id="4" name="Slide Number Placeholder 3"/>
          <p:cNvSpPr>
            <a:spLocks noGrp="1"/>
          </p:cNvSpPr>
          <p:nvPr>
            <p:ph type="sldNum" sz="quarter" idx="10"/>
          </p:nvPr>
        </p:nvSpPr>
        <p:spPr/>
        <p:txBody>
          <a:bodyPr/>
          <a:lstStyle/>
          <a:p>
            <a:fld id="{8C5291EA-D524-4968-939F-FF9188A27C11}" type="slidenum">
              <a:rPr lang="en-US" smtClean="0"/>
              <a:t>10</a:t>
            </a:fld>
            <a:endParaRPr lang="en-US"/>
          </a:p>
        </p:txBody>
      </p:sp>
    </p:spTree>
    <p:extLst>
      <p:ext uri="{BB962C8B-B14F-4D97-AF65-F5344CB8AC3E}">
        <p14:creationId xmlns:p14="http://schemas.microsoft.com/office/powerpoint/2010/main" val="260849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More specific</a:t>
            </a:r>
            <a:r>
              <a:rPr lang="en-US" baseline="0" dirty="0"/>
              <a:t> information based on centrality measures.  Expand to include better information about KEs, maybe show top ten?</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12</a:t>
            </a:fld>
            <a:endParaRPr lang="en-US"/>
          </a:p>
        </p:txBody>
      </p:sp>
    </p:spTree>
    <p:extLst>
      <p:ext uri="{BB962C8B-B14F-4D97-AF65-F5344CB8AC3E}">
        <p14:creationId xmlns:p14="http://schemas.microsoft.com/office/powerpoint/2010/main" val="416476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More specific</a:t>
            </a:r>
            <a:r>
              <a:rPr lang="en-US" baseline="0" dirty="0"/>
              <a:t> information based on centrality measures.  Expand to include better information about KEs, maybe show top ten?</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13</a:t>
            </a:fld>
            <a:endParaRPr lang="en-US"/>
          </a:p>
        </p:txBody>
      </p:sp>
    </p:spTree>
    <p:extLst>
      <p:ext uri="{BB962C8B-B14F-4D97-AF65-F5344CB8AC3E}">
        <p14:creationId xmlns:p14="http://schemas.microsoft.com/office/powerpoint/2010/main" val="779683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Incomplete AOP vs</a:t>
            </a:r>
            <a:r>
              <a:rPr lang="en-US" baseline="0" dirty="0"/>
              <a:t> Complete AOP and ability to identify AOs and MIEs.  With proper annotation we can use these analyses to identify complete vs incomplete AOPs.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14</a:t>
            </a:fld>
            <a:endParaRPr lang="en-US"/>
          </a:p>
        </p:txBody>
      </p:sp>
    </p:spTree>
    <p:extLst>
      <p:ext uri="{BB962C8B-B14F-4D97-AF65-F5344CB8AC3E}">
        <p14:creationId xmlns:p14="http://schemas.microsoft.com/office/powerpoint/2010/main" val="3551145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Incomplete AOP vs</a:t>
            </a:r>
            <a:r>
              <a:rPr lang="en-US" baseline="0" dirty="0"/>
              <a:t> Complete AOP and ability to identify AOs and MIEs.  With proper annotation we can use these analyses to identify complete vs incomplete AOPs.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15</a:t>
            </a:fld>
            <a:endParaRPr lang="en-US"/>
          </a:p>
        </p:txBody>
      </p:sp>
    </p:spTree>
    <p:extLst>
      <p:ext uri="{BB962C8B-B14F-4D97-AF65-F5344CB8AC3E}">
        <p14:creationId xmlns:p14="http://schemas.microsoft.com/office/powerpoint/2010/main" val="526647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04808612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05202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03497034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2670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1581C8-DC5B-4BAA-A235-D61CE073C796}"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2129672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1581C8-DC5B-4BAA-A235-D61CE073C796}"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62824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1581C8-DC5B-4BAA-A235-D61CE073C796}" type="datetimeFigureOut">
              <a:rPr lang="en-US" smtClean="0"/>
              <a:t>6/19/2017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53993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1581C8-DC5B-4BAA-A235-D61CE073C796}" type="datetimeFigureOut">
              <a:rPr lang="en-US" smtClean="0"/>
              <a:t>6/19/2017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173848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581C8-DC5B-4BAA-A235-D61CE073C796}" type="datetimeFigureOut">
              <a:rPr lang="en-US" smtClean="0"/>
              <a:t>6/19/2017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9124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86047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36751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581C8-DC5B-4BAA-A235-D61CE073C796}" type="datetimeFigureOut">
              <a:rPr lang="en-US" smtClean="0"/>
              <a:t>6/19/2017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05364-0572-4A87-BAF3-41FE79E96D37}" type="slidenum">
              <a:rPr lang="en-US" smtClean="0"/>
              <a:t>‹#›</a:t>
            </a:fld>
            <a:endParaRPr lang="en-US"/>
          </a:p>
        </p:txBody>
      </p:sp>
    </p:spTree>
    <p:extLst>
      <p:ext uri="{BB962C8B-B14F-4D97-AF65-F5344CB8AC3E}">
        <p14:creationId xmlns:p14="http://schemas.microsoft.com/office/powerpoint/2010/main" val="7984191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2.tmp"/><Relationship Id="rId5" Type="http://schemas.openxmlformats.org/officeDocument/2006/relationships/image" Target="../media/image10.tmp"/><Relationship Id="rId4" Type="http://schemas.openxmlformats.org/officeDocument/2006/relationships/image" Target="../media/image11.tmp"/></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5.tmp"/><Relationship Id="rId4" Type="http://schemas.openxmlformats.org/officeDocument/2006/relationships/image" Target="../media/image14.tmp"/></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tmp"/></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0.tmp"/><Relationship Id="rId4" Type="http://schemas.openxmlformats.org/officeDocument/2006/relationships/image" Target="../media/image19.tmp"/></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tmp"/></Relationships>
</file>

<file path=ppt/slides/_rels/slide1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170.png"/><Relationship Id="rId1" Type="http://schemas.openxmlformats.org/officeDocument/2006/relationships/slideLayout" Target="../slideLayouts/slideLayout8.xml"/><Relationship Id="rId4" Type="http://schemas.openxmlformats.org/officeDocument/2006/relationships/image" Target="../media/image24.tmp"/></Relationships>
</file>

<file path=ppt/slides/_rels/slide1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170.png"/><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8.tmp"/></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7" Type="http://schemas.openxmlformats.org/officeDocument/2006/relationships/image" Target="../media/image5.tmp"/><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tmp"/><Relationship Id="rId5" Type="http://schemas.openxmlformats.org/officeDocument/2006/relationships/image" Target="../media/image3.tmp"/><Relationship Id="rId4" Type="http://schemas.openxmlformats.org/officeDocument/2006/relationships/image" Target="../media/image2.tmp"/></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tmp"/><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0.tmp"/><Relationship Id="rId4" Type="http://schemas.openxmlformats.org/officeDocument/2006/relationships/image" Target="../media/image1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b="1" dirty="0"/>
              <a:t>Adverse Outcome Pathway Network Analyses: Techniques and benchmarking the AOPwiki</a:t>
            </a:r>
            <a:endParaRPr lang="en-US" dirty="0"/>
          </a:p>
        </p:txBody>
      </p:sp>
      <p:sp>
        <p:nvSpPr>
          <p:cNvPr id="3" name="TextBox 2"/>
          <p:cNvSpPr txBox="1"/>
          <p:nvPr/>
        </p:nvSpPr>
        <p:spPr>
          <a:xfrm>
            <a:off x="1644015" y="3840480"/>
            <a:ext cx="8903970" cy="369332"/>
          </a:xfrm>
          <a:prstGeom prst="rect">
            <a:avLst/>
          </a:prstGeom>
          <a:noFill/>
        </p:spPr>
        <p:txBody>
          <a:bodyPr wrap="square" rtlCol="0">
            <a:spAutoFit/>
          </a:bodyPr>
          <a:lstStyle/>
          <a:p>
            <a:pPr algn="ctr"/>
            <a:r>
              <a:rPr lang="en-US" dirty="0"/>
              <a:t>Nate Pollesch, Jason O’ Brien, and Dan Villeneuve</a:t>
            </a:r>
          </a:p>
        </p:txBody>
      </p:sp>
    </p:spTree>
    <p:extLst>
      <p:ext uri="{BB962C8B-B14F-4D97-AF65-F5344CB8AC3E}">
        <p14:creationId xmlns:p14="http://schemas.microsoft.com/office/powerpoint/2010/main" val="224928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a:t>
            </a:r>
          </a:p>
        </p:txBody>
      </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6" name="Picture 2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342" y="2824842"/>
            <a:ext cx="2960192" cy="3880091"/>
          </a:xfrm>
          <a:prstGeom prst="rect">
            <a:avLst/>
          </a:prstGeom>
        </p:spPr>
      </p:pic>
      <p:pic>
        <p:nvPicPr>
          <p:cNvPr id="23" name="Picture 2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4946" y="2824842"/>
            <a:ext cx="1745376" cy="1756784"/>
          </a:xfrm>
          <a:prstGeom prst="rect">
            <a:avLst/>
          </a:prstGeom>
        </p:spPr>
      </p:pic>
      <p:pic>
        <p:nvPicPr>
          <p:cNvPr id="3" name="Picture 2"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295" y="0"/>
            <a:ext cx="7207220" cy="6796627"/>
          </a:xfrm>
          <a:prstGeom prst="rect">
            <a:avLst/>
          </a:prstGeom>
        </p:spPr>
      </p:pic>
    </p:spTree>
    <p:extLst>
      <p:ext uri="{BB962C8B-B14F-4D97-AF65-F5344CB8AC3E}">
        <p14:creationId xmlns:p14="http://schemas.microsoft.com/office/powerpoint/2010/main" val="2342226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Centrality Measures in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The degree of a node is the number of adjacent edges.  In this case, the key event with the highest </a:t>
            </a:r>
            <a:r>
              <a:rPr lang="en-US" dirty="0">
                <a:solidFill>
                  <a:srgbClr val="0070C0"/>
                </a:solidFill>
              </a:rPr>
              <a:t>degree</a:t>
            </a:r>
            <a:r>
              <a:rPr lang="en-US" dirty="0"/>
              <a:t> is </a:t>
            </a:r>
            <a:r>
              <a:rPr lang="en-US" i="1" dirty="0"/>
              <a:t>Increased oxidative stress, </a:t>
            </a:r>
            <a:r>
              <a:rPr lang="en-US" dirty="0"/>
              <a:t>with 22 incident edges. </a:t>
            </a:r>
          </a:p>
          <a:p>
            <a:r>
              <a:rPr lang="en-US" i="1" dirty="0"/>
              <a:t>Increased oxidative stress </a:t>
            </a:r>
            <a:r>
              <a:rPr lang="en-US" dirty="0"/>
              <a:t>is also the key event with the highest </a:t>
            </a:r>
            <a:r>
              <a:rPr lang="en-US" dirty="0">
                <a:solidFill>
                  <a:srgbClr val="00FF00"/>
                </a:solidFill>
              </a:rPr>
              <a:t>betweenness</a:t>
            </a:r>
            <a:r>
              <a:rPr lang="en-US" dirty="0"/>
              <a:t> value, meaning that in the </a:t>
            </a:r>
            <a:r>
              <a:rPr lang="en-US" dirty="0" err="1"/>
              <a:t>AOPwiki</a:t>
            </a:r>
            <a:r>
              <a:rPr lang="en-US" dirty="0"/>
              <a:t>, from a non-directed standpoint, it has the most shortest paths between other nodes that travel through it.</a:t>
            </a:r>
          </a:p>
          <a:p>
            <a:r>
              <a:rPr lang="en-US" dirty="0"/>
              <a:t>When it comes to </a:t>
            </a:r>
            <a:r>
              <a:rPr lang="en-US" dirty="0">
                <a:solidFill>
                  <a:srgbClr val="A020F0"/>
                </a:solidFill>
              </a:rPr>
              <a:t>closeness</a:t>
            </a:r>
            <a:r>
              <a:rPr lang="en-US" dirty="0"/>
              <a:t> however, which is a measure of distance between nodes on those shortest paths, </a:t>
            </a:r>
            <a:r>
              <a:rPr lang="en-US" i="1" dirty="0"/>
              <a:t>Suppression, Constitutive </a:t>
            </a:r>
            <a:r>
              <a:rPr lang="en-US" i="1" dirty="0" err="1"/>
              <a:t>androstane</a:t>
            </a:r>
            <a:r>
              <a:rPr lang="en-US" i="1" dirty="0"/>
              <a:t> receptor, NR1l3, </a:t>
            </a:r>
            <a:r>
              <a:rPr lang="en-US" dirty="0"/>
              <a:t>is the closest.</a:t>
            </a:r>
            <a:endParaRPr lang="en-US" i="1" dirty="0"/>
          </a:p>
          <a:p>
            <a:endParaRPr lang="en-US" dirty="0"/>
          </a:p>
          <a:p>
            <a:endParaRPr lang="en-US" dirty="0"/>
          </a:p>
          <a:p>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0250" y="0"/>
            <a:ext cx="6851750" cy="6751392"/>
          </a:xfrm>
        </p:spPr>
      </p:pic>
    </p:spTree>
    <p:extLst>
      <p:ext uri="{BB962C8B-B14F-4D97-AF65-F5344CB8AC3E}">
        <p14:creationId xmlns:p14="http://schemas.microsoft.com/office/powerpoint/2010/main" val="1782567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(all)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is </a:t>
                </a:r>
                <a:r>
                  <a:rPr lang="en-US" sz="1800" b="1" dirty="0">
                    <a:solidFill>
                      <a:srgbClr val="FF0000"/>
                    </a:solidFill>
                  </a:rPr>
                  <a:t>Increased oxidative stress</a:t>
                </a:r>
                <a:r>
                  <a:rPr lang="en-US" i="1" dirty="0"/>
                  <a:t>, </a:t>
                </a:r>
                <a:r>
                  <a:rPr lang="en-US" dirty="0"/>
                  <a:t>with 22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3"/>
                <a:stretch>
                  <a:fillRect l="-1240" t="-1118" r="-2016"/>
                </a:stretch>
              </a:blipFill>
            </p:spPr>
            <p:txBody>
              <a:bodyPr/>
              <a:lstStyle/>
              <a:p>
                <a:r>
                  <a:rPr lang="en-US">
                    <a:noFill/>
                  </a:rPr>
                  <a:t> </a:t>
                </a:r>
              </a:p>
            </p:txBody>
          </p:sp>
        </mc:Fallback>
      </mc:AlternateContent>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796" y="331076"/>
            <a:ext cx="6082818" cy="6530421"/>
          </a:xfrm>
          <a:prstGeom prst="rect">
            <a:avLst/>
          </a:prstGeom>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5191" y="2271456"/>
            <a:ext cx="4499230" cy="4354297"/>
          </a:xfrm>
          <a:prstGeom prst="rect">
            <a:avLst/>
          </a:prstGeom>
        </p:spPr>
      </p:pic>
    </p:spTree>
    <p:extLst>
      <p:ext uri="{BB962C8B-B14F-4D97-AF65-F5344CB8AC3E}">
        <p14:creationId xmlns:p14="http://schemas.microsoft.com/office/powerpoint/2010/main" val="2372188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(all)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is </a:t>
                </a:r>
                <a:r>
                  <a:rPr lang="en-US" sz="1800" b="1" dirty="0">
                    <a:solidFill>
                      <a:srgbClr val="FF0000"/>
                    </a:solidFill>
                  </a:rPr>
                  <a:t>Increased oxidative stress</a:t>
                </a:r>
                <a:r>
                  <a:rPr lang="en-US" i="1" dirty="0"/>
                  <a:t>, </a:t>
                </a:r>
                <a:r>
                  <a:rPr lang="en-US" dirty="0"/>
                  <a:t>with 22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3"/>
                <a:stretch>
                  <a:fillRect l="-1240" t="-1118" r="-2016"/>
                </a:stretch>
              </a:blipFill>
            </p:spPr>
            <p:txBody>
              <a:bodyPr/>
              <a:lstStyle/>
              <a:p>
                <a:r>
                  <a:rPr lang="en-US">
                    <a:noFill/>
                  </a:rPr>
                  <a:t> </a:t>
                </a:r>
              </a:p>
            </p:txBody>
          </p:sp>
        </mc:Fallback>
      </mc:AlternateContent>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5191" y="2271456"/>
            <a:ext cx="4499230" cy="4354297"/>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615695" y="2066419"/>
                <a:ext cx="6096000" cy="3139321"/>
              </a:xfrm>
              <a:prstGeom prst="rect">
                <a:avLst/>
              </a:prstGeom>
            </p:spPr>
            <p:txBody>
              <a:bodyPr>
                <a:spAutoFit/>
              </a:bodyPr>
              <a:lstStyle/>
              <a:p>
                <a:r>
                  <a:rPr lang="en-US" b="1" dirty="0"/>
                  <a:t>Key Event Name</a:t>
                </a:r>
              </a:p>
              <a:p>
                <a:r>
                  <a:rPr lang="en-US" dirty="0"/>
                  <a:t> "Increase, Oxidative Stress"              </a:t>
                </a:r>
              </a:p>
              <a:p>
                <a:r>
                  <a:rPr lang="en-US" dirty="0"/>
                  <a:t> "Increased, Mortality"                    </a:t>
                </a:r>
              </a:p>
              <a:p>
                <a:r>
                  <a:rPr lang="en-US" dirty="0"/>
                  <a:t> "N/A, Mitochondrial dysfunction 1"        </a:t>
                </a:r>
              </a:p>
              <a:p>
                <a:r>
                  <a:rPr lang="en-US" dirty="0"/>
                  <a:t> "Activation, PPAR</a:t>
                </a:r>
                <a14:m>
                  <m:oMath xmlns:m="http://schemas.openxmlformats.org/officeDocument/2006/math">
                    <m:r>
                      <a:rPr lang="en-US" b="0" i="1" smtClean="0">
                        <a:latin typeface="Cambria Math" panose="02040503050406030204" pitchFamily="18" charset="0"/>
                      </a:rPr>
                      <m:t>𝛼</m:t>
                    </m:r>
                  </m:oMath>
                </a14:m>
                <a:r>
                  <a:rPr lang="en-US" dirty="0"/>
                  <a:t>"                       </a:t>
                </a:r>
              </a:p>
              <a:p>
                <a:r>
                  <a:rPr lang="en-US" dirty="0"/>
                  <a:t> "Activation, LXR"                         </a:t>
                </a:r>
              </a:p>
              <a:p>
                <a:r>
                  <a:rPr lang="en-US" dirty="0"/>
                  <a:t> "Accumulation, Fatty acid"                </a:t>
                </a:r>
              </a:p>
              <a:p>
                <a:r>
                  <a:rPr lang="en-US" dirty="0"/>
                  <a:t> "Activation, AHR"                         </a:t>
                </a:r>
              </a:p>
              <a:p>
                <a:r>
                  <a:rPr lang="en-US" dirty="0"/>
                  <a:t> "Increase, cilia movement"                </a:t>
                </a:r>
              </a:p>
              <a:p>
                <a:r>
                  <a:rPr lang="en-US" dirty="0"/>
                  <a:t> "Increased, valve movement"               </a:t>
                </a:r>
              </a:p>
              <a:p>
                <a:r>
                  <a:rPr lang="en-US" dirty="0"/>
                  <a:t> "Abnormal, Foraging activity and behavior"</a:t>
                </a:r>
              </a:p>
            </p:txBody>
          </p:sp>
        </mc:Choice>
        <mc:Fallback>
          <p:sp>
            <p:nvSpPr>
              <p:cNvPr id="5" name="Rectangle 4"/>
              <p:cNvSpPr>
                <a:spLocks noRot="1" noChangeAspect="1" noMove="1" noResize="1" noEditPoints="1" noAdjustHandles="1" noChangeArrowheads="1" noChangeShapeType="1" noTextEdit="1"/>
              </p:cNvSpPr>
              <p:nvPr/>
            </p:nvSpPr>
            <p:spPr>
              <a:xfrm>
                <a:off x="615695" y="2066419"/>
                <a:ext cx="6096000" cy="3139321"/>
              </a:xfrm>
              <a:prstGeom prst="rect">
                <a:avLst/>
              </a:prstGeom>
              <a:blipFill>
                <a:blip r:embed="rId5"/>
                <a:stretch>
                  <a:fillRect l="-800" t="-1165" b="-21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5178359" y="2066419"/>
                <a:ext cx="582362" cy="3139321"/>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𝒂𝒍𝒍</m:t>
                          </m:r>
                        </m:sub>
                      </m:sSub>
                    </m:oMath>
                  </m:oMathPara>
                </a14:m>
                <a:endParaRPr lang="en-US" b="1" dirty="0"/>
              </a:p>
              <a:p>
                <a:pPr algn="ctr"/>
                <a:r>
                  <a:rPr lang="en-US" dirty="0"/>
                  <a:t>22 17 15 13 12 12 12 11 10 10</a:t>
                </a:r>
              </a:p>
            </p:txBody>
          </p:sp>
        </mc:Choice>
        <mc:Fallback>
          <p:sp>
            <p:nvSpPr>
              <p:cNvPr id="7" name="Rectangle 6"/>
              <p:cNvSpPr>
                <a:spLocks noRot="1" noChangeAspect="1" noMove="1" noResize="1" noEditPoints="1" noAdjustHandles="1" noChangeArrowheads="1" noChangeShapeType="1" noTextEdit="1"/>
              </p:cNvSpPr>
              <p:nvPr/>
            </p:nvSpPr>
            <p:spPr>
              <a:xfrm>
                <a:off x="5178359" y="2066419"/>
                <a:ext cx="582362" cy="3139321"/>
              </a:xfrm>
              <a:prstGeom prst="rect">
                <a:avLst/>
              </a:prstGeom>
              <a:blipFill>
                <a:blip r:embed="rId6"/>
                <a:stretch>
                  <a:fillRect l="-3125" b="-21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615695" y="1543199"/>
                <a:ext cx="5945885" cy="523220"/>
              </a:xfrm>
              <a:prstGeom prst="rect">
                <a:avLst/>
              </a:prstGeom>
              <a:noFill/>
            </p:spPr>
            <p:txBody>
              <a:bodyPr wrap="square" rtlCol="0">
                <a:spAutoFit/>
              </a:bodyPr>
              <a:lstStyle/>
              <a:p>
                <a:r>
                  <a:rPr lang="en-US" sz="2800" dirty="0"/>
                  <a:t>Ten key events with highest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𝑎𝑙𝑙</m:t>
                        </m:r>
                      </m:sub>
                    </m:sSub>
                  </m:oMath>
                </a14:m>
                <a:r>
                  <a:rPr lang="en-US" sz="2800" dirty="0"/>
                  <a:t> value</a:t>
                </a:r>
              </a:p>
            </p:txBody>
          </p:sp>
        </mc:Choice>
        <mc:Fallback>
          <p:sp>
            <p:nvSpPr>
              <p:cNvPr id="10" name="TextBox 9"/>
              <p:cNvSpPr txBox="1">
                <a:spLocks noRot="1" noChangeAspect="1" noMove="1" noResize="1" noEditPoints="1" noAdjustHandles="1" noChangeArrowheads="1" noChangeShapeType="1" noTextEdit="1"/>
              </p:cNvSpPr>
              <p:nvPr/>
            </p:nvSpPr>
            <p:spPr>
              <a:xfrm>
                <a:off x="615695" y="1543199"/>
                <a:ext cx="5945885" cy="523220"/>
              </a:xfrm>
              <a:prstGeom prst="rect">
                <a:avLst/>
              </a:prstGeom>
              <a:blipFill>
                <a:blip r:embed="rId7"/>
                <a:stretch>
                  <a:fillRect l="-2051"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1796334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Degree (in)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7"/>
                <a:ext cx="3932237" cy="3811588"/>
              </a:xfrm>
            </p:spPr>
            <p:txBody>
              <a:bodyPr/>
              <a:lstStyle/>
              <a:p>
                <a:r>
                  <a:rPr lang="en-US" dirty="0"/>
                  <a:t>The degree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of a node is the number of adjacent edges coming into that node.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is</a:t>
                </a:r>
                <a:r>
                  <a:rPr lang="en-US" sz="1800" b="1" dirty="0"/>
                  <a:t> </a:t>
                </a:r>
                <a:r>
                  <a:rPr lang="en-US" sz="1800" b="1" dirty="0">
                    <a:solidFill>
                      <a:srgbClr val="FF0000"/>
                    </a:solidFill>
                  </a:rPr>
                  <a:t>Increased mortality</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7"/>
                <a:ext cx="3932237" cy="3811588"/>
              </a:xfrm>
              <a:blipFill>
                <a:blip r:embed="rId3"/>
                <a:stretch>
                  <a:fillRect l="-1395" t="-1118" r="-1395"/>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483" y="306759"/>
            <a:ext cx="6359185" cy="6551241"/>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15" y="2084599"/>
            <a:ext cx="4550819" cy="4603531"/>
          </a:xfrm>
          <a:prstGeom prst="rect">
            <a:avLst/>
          </a:prstGeom>
        </p:spPr>
      </p:pic>
    </p:spTree>
    <p:extLst>
      <p:ext uri="{BB962C8B-B14F-4D97-AF65-F5344CB8AC3E}">
        <p14:creationId xmlns:p14="http://schemas.microsoft.com/office/powerpoint/2010/main" val="646233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Degree (in)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7"/>
                <a:ext cx="3932237" cy="3811588"/>
              </a:xfrm>
            </p:spPr>
            <p:txBody>
              <a:bodyPr/>
              <a:lstStyle/>
              <a:p>
                <a:r>
                  <a:rPr lang="en-US" dirty="0"/>
                  <a:t>The degree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of a node is the number of adjacent edges coming into that node.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is</a:t>
                </a:r>
                <a:r>
                  <a:rPr lang="en-US" sz="1800" b="1" dirty="0"/>
                  <a:t> </a:t>
                </a:r>
                <a:r>
                  <a:rPr lang="en-US" sz="1800" b="1" dirty="0">
                    <a:solidFill>
                      <a:srgbClr val="FF0000"/>
                    </a:solidFill>
                  </a:rPr>
                  <a:t>Increased mortality</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7"/>
                <a:ext cx="3932237" cy="3811588"/>
              </a:xfrm>
              <a:blipFill>
                <a:blip r:embed="rId3"/>
                <a:stretch>
                  <a:fillRect l="-1395" t="-1118" r="-1395"/>
                </a:stretch>
              </a:blipFill>
            </p:spPr>
            <p:txBody>
              <a:bodyPr/>
              <a:lstStyle/>
              <a:p>
                <a:r>
                  <a:rPr lang="en-US">
                    <a:noFill/>
                  </a:rPr>
                  <a:t> </a:t>
                </a:r>
              </a:p>
            </p:txBody>
          </p:sp>
        </mc:Fallback>
      </mc:AlternateContent>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15" y="2084599"/>
            <a:ext cx="4550819" cy="4603531"/>
          </a:xfrm>
          <a:prstGeom prst="rect">
            <a:avLst/>
          </a:prstGeom>
        </p:spPr>
      </p:pic>
      <p:sp>
        <p:nvSpPr>
          <p:cNvPr id="7" name="Rectangle 6"/>
          <p:cNvSpPr/>
          <p:nvPr/>
        </p:nvSpPr>
        <p:spPr>
          <a:xfrm>
            <a:off x="5134426" y="2084599"/>
            <a:ext cx="6387014" cy="3139321"/>
          </a:xfrm>
          <a:prstGeom prst="rect">
            <a:avLst/>
          </a:prstGeom>
        </p:spPr>
        <p:txBody>
          <a:bodyPr wrap="square">
            <a:spAutoFit/>
          </a:bodyPr>
          <a:lstStyle/>
          <a:p>
            <a:r>
              <a:rPr lang="en-US" b="1" dirty="0"/>
              <a:t>Key Event Name</a:t>
            </a:r>
          </a:p>
          <a:p>
            <a:r>
              <a:rPr lang="en-US" dirty="0"/>
              <a:t>"Increased, Mortality"                                            </a:t>
            </a:r>
          </a:p>
          <a:p>
            <a:r>
              <a:rPr lang="en-US" dirty="0"/>
              <a:t>"Increased, Liver Steatosis"                                      </a:t>
            </a:r>
          </a:p>
          <a:p>
            <a:r>
              <a:rPr lang="en-US" dirty="0"/>
              <a:t>"Increase, Oxidative Stress"                                      </a:t>
            </a:r>
          </a:p>
          <a:p>
            <a:r>
              <a:rPr lang="en-US" dirty="0"/>
              <a:t>"Decreased, Reproductive Success"                                 </a:t>
            </a:r>
          </a:p>
          <a:p>
            <a:r>
              <a:rPr lang="en-US" dirty="0"/>
              <a:t>"Impairment, Learning and memory"                                 </a:t>
            </a:r>
          </a:p>
          <a:p>
            <a:r>
              <a:rPr lang="en-US" dirty="0"/>
              <a:t>"Decreased, Synaptogenesis"                                       </a:t>
            </a:r>
          </a:p>
          <a:p>
            <a:r>
              <a:rPr lang="en-US" dirty="0"/>
              <a:t>"Accumulation, Fatty acid"                                        </a:t>
            </a:r>
          </a:p>
          <a:p>
            <a:r>
              <a:rPr lang="en-US" dirty="0"/>
              <a:t>"Reduction, 17beta-estradiol synthesis by ovarian granulosa cells"</a:t>
            </a:r>
          </a:p>
          <a:p>
            <a:r>
              <a:rPr lang="en-US" dirty="0"/>
              <a:t>"Depletion, energy reserves"                                      </a:t>
            </a:r>
          </a:p>
          <a:p>
            <a:r>
              <a:rPr lang="en-US" dirty="0"/>
              <a:t>"Weakened, Colony" </a:t>
            </a:r>
          </a:p>
        </p:txBody>
      </p:sp>
      <mc:AlternateContent xmlns:mc="http://schemas.openxmlformats.org/markup-compatibility/2006">
        <mc:Choice xmlns:a14="http://schemas.microsoft.com/office/drawing/2010/main" Requires="a14">
          <p:sp>
            <p:nvSpPr>
              <p:cNvPr id="9" name="Rectangle 8"/>
              <p:cNvSpPr/>
              <p:nvPr/>
            </p:nvSpPr>
            <p:spPr>
              <a:xfrm>
                <a:off x="11521440" y="2084599"/>
                <a:ext cx="466951" cy="3139321"/>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𝒊𝒏</m:t>
                          </m:r>
                        </m:sub>
                      </m:sSub>
                    </m:oMath>
                  </m:oMathPara>
                </a14:m>
                <a:endParaRPr lang="en-US" b="1" dirty="0"/>
              </a:p>
              <a:p>
                <a:pPr algn="ctr"/>
                <a:r>
                  <a:rPr lang="en-US" dirty="0"/>
                  <a:t>13  9  9  8  8  7  7  7  6  6</a:t>
                </a:r>
              </a:p>
            </p:txBody>
          </p:sp>
        </mc:Choice>
        <mc:Fallback>
          <p:sp>
            <p:nvSpPr>
              <p:cNvPr id="9" name="Rectangle 8"/>
              <p:cNvSpPr>
                <a:spLocks noRot="1" noChangeAspect="1" noMove="1" noResize="1" noEditPoints="1" noAdjustHandles="1" noChangeArrowheads="1" noChangeShapeType="1" noTextEdit="1"/>
              </p:cNvSpPr>
              <p:nvPr/>
            </p:nvSpPr>
            <p:spPr>
              <a:xfrm>
                <a:off x="11521440" y="2084599"/>
                <a:ext cx="466951" cy="3139321"/>
              </a:xfrm>
              <a:prstGeom prst="rect">
                <a:avLst/>
              </a:prstGeom>
              <a:blipFill>
                <a:blip r:embed="rId5"/>
                <a:stretch>
                  <a:fillRect l="-18182" r="-14286" b="-21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5134426" y="1561379"/>
                <a:ext cx="5945885" cy="523220"/>
              </a:xfrm>
              <a:prstGeom prst="rect">
                <a:avLst/>
              </a:prstGeom>
              <a:noFill/>
            </p:spPr>
            <p:txBody>
              <a:bodyPr wrap="square" rtlCol="0">
                <a:spAutoFit/>
              </a:bodyPr>
              <a:lstStyle/>
              <a:p>
                <a:r>
                  <a:rPr lang="en-US" sz="2800" dirty="0"/>
                  <a:t>Ten key events with highest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𝑖𝑛</m:t>
                        </m:r>
                      </m:sub>
                    </m:sSub>
                  </m:oMath>
                </a14:m>
                <a:r>
                  <a:rPr lang="en-US" sz="2800" dirty="0"/>
                  <a:t> value</a:t>
                </a:r>
              </a:p>
            </p:txBody>
          </p:sp>
        </mc:Choice>
        <mc:Fallback>
          <p:sp>
            <p:nvSpPr>
              <p:cNvPr id="10" name="TextBox 9"/>
              <p:cNvSpPr txBox="1">
                <a:spLocks noRot="1" noChangeAspect="1" noMove="1" noResize="1" noEditPoints="1" noAdjustHandles="1" noChangeArrowheads="1" noChangeShapeType="1" noTextEdit="1"/>
              </p:cNvSpPr>
              <p:nvPr/>
            </p:nvSpPr>
            <p:spPr>
              <a:xfrm>
                <a:off x="5134426" y="1561379"/>
                <a:ext cx="5945885" cy="523220"/>
              </a:xfrm>
              <a:prstGeom prst="rect">
                <a:avLst/>
              </a:prstGeom>
              <a:blipFill>
                <a:blip r:embed="rId6"/>
                <a:stretch>
                  <a:fillRect l="-2049"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4105536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(out)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(out),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is </a:t>
                </a:r>
                <a:r>
                  <a:rPr lang="en-US" sz="1800" b="1" dirty="0">
                    <a:solidFill>
                      <a:srgbClr val="FF0000"/>
                    </a:solidFill>
                  </a:rPr>
                  <a:t>increased oxidative stress</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2"/>
                <a:stretch>
                  <a:fillRect l="-1240" t="-1118" r="-2016"/>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787" y="2100111"/>
            <a:ext cx="4410037" cy="4761386"/>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56" y="406685"/>
            <a:ext cx="5872558" cy="6139943"/>
          </a:xfrm>
          <a:prstGeom prst="rect">
            <a:avLst/>
          </a:prstGeom>
        </p:spPr>
      </p:pic>
    </p:spTree>
    <p:extLst>
      <p:ext uri="{BB962C8B-B14F-4D97-AF65-F5344CB8AC3E}">
        <p14:creationId xmlns:p14="http://schemas.microsoft.com/office/powerpoint/2010/main" val="3925396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(out)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(out),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is </a:t>
                </a:r>
                <a:r>
                  <a:rPr lang="en-US" sz="1800" b="1" dirty="0">
                    <a:solidFill>
                      <a:srgbClr val="FF0000"/>
                    </a:solidFill>
                  </a:rPr>
                  <a:t>increased oxidative stress</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2"/>
                <a:stretch>
                  <a:fillRect l="-1240" t="-1118" r="-2016"/>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787" y="2100111"/>
            <a:ext cx="4410037" cy="4761386"/>
          </a:xfrm>
          <a:prstGeom prst="rect">
            <a:avLst/>
          </a:prstGeom>
        </p:spPr>
      </p:pic>
      <mc:AlternateContent xmlns:mc="http://schemas.openxmlformats.org/markup-compatibility/2006">
        <mc:Choice xmlns:a14="http://schemas.microsoft.com/office/drawing/2010/main" Requires="a14">
          <p:sp>
            <p:nvSpPr>
              <p:cNvPr id="7" name="Rectangle 6"/>
              <p:cNvSpPr/>
              <p:nvPr/>
            </p:nvSpPr>
            <p:spPr>
              <a:xfrm>
                <a:off x="350520" y="1985070"/>
                <a:ext cx="6096000" cy="3416320"/>
              </a:xfrm>
              <a:prstGeom prst="rect">
                <a:avLst/>
              </a:prstGeom>
            </p:spPr>
            <p:txBody>
              <a:bodyPr>
                <a:spAutoFit/>
              </a:bodyPr>
              <a:lstStyle/>
              <a:p>
                <a:r>
                  <a:rPr lang="en-US" b="1" dirty="0"/>
                  <a:t>Key Event Name</a:t>
                </a:r>
              </a:p>
              <a:p>
                <a:r>
                  <a:rPr lang="en-US" dirty="0"/>
                  <a:t>"Increase, Oxidative Stress"                                                          </a:t>
                </a:r>
              </a:p>
              <a:p>
                <a:r>
                  <a:rPr lang="en-US" dirty="0"/>
                  <a:t>"Activation, AHR"                                                                     </a:t>
                </a:r>
              </a:p>
              <a:p>
                <a:r>
                  <a:rPr lang="en-US" dirty="0"/>
                  <a:t>"Activation, PPAR</a:t>
                </a:r>
                <a14:m>
                  <m:oMath xmlns:m="http://schemas.openxmlformats.org/officeDocument/2006/math">
                    <m:r>
                      <a:rPr lang="en-US" b="0" i="1" smtClean="0">
                        <a:latin typeface="Cambria Math" panose="02040503050406030204" pitchFamily="18" charset="0"/>
                      </a:rPr>
                      <m:t>𝛼</m:t>
                    </m:r>
                  </m:oMath>
                </a14:m>
                <a:r>
                  <a:rPr lang="en-US" dirty="0"/>
                  <a:t>"                                                                   </a:t>
                </a:r>
              </a:p>
              <a:p>
                <a:r>
                  <a:rPr lang="en-US" dirty="0"/>
                  <a:t>"Activation, LXR"                                                                     </a:t>
                </a:r>
              </a:p>
              <a:p>
                <a:r>
                  <a:rPr lang="en-US" dirty="0"/>
                  <a:t>"N/A, Mitochondrial dysfunction 1"                                                    </a:t>
                </a:r>
              </a:p>
              <a:p>
                <a:r>
                  <a:rPr lang="en-US" dirty="0"/>
                  <a:t>"Increased, serotonin (5-HT)"                                                         </a:t>
                </a:r>
              </a:p>
              <a:p>
                <a:r>
                  <a:rPr lang="en-US" dirty="0"/>
                  <a:t>"Increase, cilia movement"                                                            </a:t>
                </a:r>
              </a:p>
              <a:p>
                <a:r>
                  <a:rPr lang="en-US" dirty="0"/>
                  <a:t>"Inhibition, 5-hydroxytryptamine transporter (5-HTT; SERT)"                           </a:t>
                </a:r>
              </a:p>
              <a:p>
                <a:r>
                  <a:rPr lang="en-US" dirty="0"/>
                  <a:t>"Suppression, Suppression of cytokine production in the presence of T-cell activation"</a:t>
                </a:r>
              </a:p>
              <a:p>
                <a:r>
                  <a:rPr lang="en-US" dirty="0"/>
                  <a:t>"Thyroxine (T4) in serum, Decreased"    </a:t>
                </a:r>
              </a:p>
            </p:txBody>
          </p:sp>
        </mc:Choice>
        <mc:Fallback>
          <p:sp>
            <p:nvSpPr>
              <p:cNvPr id="7" name="Rectangle 6"/>
              <p:cNvSpPr>
                <a:spLocks noRot="1" noChangeAspect="1" noMove="1" noResize="1" noEditPoints="1" noAdjustHandles="1" noChangeArrowheads="1" noChangeShapeType="1" noTextEdit="1"/>
              </p:cNvSpPr>
              <p:nvPr/>
            </p:nvSpPr>
            <p:spPr>
              <a:xfrm>
                <a:off x="350520" y="1985070"/>
                <a:ext cx="6096000" cy="3416320"/>
              </a:xfrm>
              <a:prstGeom prst="rect">
                <a:avLst/>
              </a:prstGeom>
              <a:blipFill>
                <a:blip r:embed="rId4"/>
                <a:stretch>
                  <a:fillRect l="-900" t="-1071" r="-18000" b="-19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6141678" y="1985070"/>
                <a:ext cx="424291" cy="341632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𝒐𝒖𝒕</m:t>
                          </m:r>
                        </m:sub>
                      </m:sSub>
                    </m:oMath>
                  </m:oMathPara>
                </a14:m>
                <a:endParaRPr lang="en-US" b="1" dirty="0"/>
              </a:p>
              <a:p>
                <a:r>
                  <a:rPr lang="en-US" dirty="0"/>
                  <a:t>13 12 11 11  9  8  8  8  7  </a:t>
                </a:r>
              </a:p>
              <a:p>
                <a:endParaRPr lang="en-US" dirty="0"/>
              </a:p>
              <a:p>
                <a:r>
                  <a:rPr lang="en-US" dirty="0"/>
                  <a:t>7</a:t>
                </a:r>
              </a:p>
            </p:txBody>
          </p:sp>
        </mc:Choice>
        <mc:Fallback>
          <p:sp>
            <p:nvSpPr>
              <p:cNvPr id="9" name="Rectangle 8"/>
              <p:cNvSpPr>
                <a:spLocks noRot="1" noChangeAspect="1" noMove="1" noResize="1" noEditPoints="1" noAdjustHandles="1" noChangeArrowheads="1" noChangeShapeType="1" noTextEdit="1"/>
              </p:cNvSpPr>
              <p:nvPr/>
            </p:nvSpPr>
            <p:spPr>
              <a:xfrm>
                <a:off x="6141678" y="1985070"/>
                <a:ext cx="424291" cy="3416320"/>
              </a:xfrm>
              <a:prstGeom prst="rect">
                <a:avLst/>
              </a:prstGeom>
              <a:blipFill>
                <a:blip r:embed="rId5"/>
                <a:stretch>
                  <a:fillRect l="-11429" r="-40000" b="-19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50520" y="1461850"/>
                <a:ext cx="5945885" cy="523220"/>
              </a:xfrm>
              <a:prstGeom prst="rect">
                <a:avLst/>
              </a:prstGeom>
              <a:noFill/>
            </p:spPr>
            <p:txBody>
              <a:bodyPr wrap="square" rtlCol="0">
                <a:spAutoFit/>
              </a:bodyPr>
              <a:lstStyle/>
              <a:p>
                <a:r>
                  <a:rPr lang="en-US" sz="2800" dirty="0"/>
                  <a:t>Ten key events with highest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𝑜𝑢𝑡</m:t>
                        </m:r>
                      </m:sub>
                    </m:sSub>
                  </m:oMath>
                </a14:m>
                <a:r>
                  <a:rPr lang="en-US" sz="2800" dirty="0"/>
                  <a:t> value</a:t>
                </a:r>
              </a:p>
            </p:txBody>
          </p:sp>
        </mc:Choice>
        <mc:Fallback>
          <p:sp>
            <p:nvSpPr>
              <p:cNvPr id="10" name="TextBox 9"/>
              <p:cNvSpPr txBox="1">
                <a:spLocks noRot="1" noChangeAspect="1" noMove="1" noResize="1" noEditPoints="1" noAdjustHandles="1" noChangeArrowheads="1" noChangeShapeType="1" noTextEdit="1"/>
              </p:cNvSpPr>
              <p:nvPr/>
            </p:nvSpPr>
            <p:spPr>
              <a:xfrm>
                <a:off x="350520" y="1461850"/>
                <a:ext cx="5945885" cy="523220"/>
              </a:xfrm>
              <a:prstGeom prst="rect">
                <a:avLst/>
              </a:prstGeom>
              <a:blipFill>
                <a:blip r:embed="rId6"/>
                <a:stretch>
                  <a:fillRect l="-2154"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892817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Betweenness Map</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6"/>
                <a:ext cx="4382531" cy="5940253"/>
              </a:xfrm>
            </p:spPr>
            <p:txBody>
              <a:bodyPr>
                <a:normAutofit/>
              </a:bodyPr>
              <a:lstStyle/>
              <a:p>
                <a:r>
                  <a:rPr lang="en-US" dirty="0"/>
                  <a:t>Betweenness values indicate which nodes are traversed most within shortest paths found in the network.  A path is simply a set of edges (directed in this case) that connects nodes.  Since multiple paths can exist between nodes, the betweenness calculation only uses those of which are the shortest (i.e. minimum number of steps between nodes).</a:t>
                </a:r>
              </a:p>
              <a:p>
                <a:r>
                  <a:rPr lang="en-US" dirty="0"/>
                  <a:t>The formula for betweenness is:</a:t>
                </a:r>
              </a:p>
              <a:p>
                <a:pPr lvl="0" defTabSz="457200">
                  <a:lnSpc>
                    <a:spcPct val="100000"/>
                  </a:lnSpc>
                  <a:spcBef>
                    <a:spcPts val="0"/>
                  </a:spcBef>
                </a:pPr>
                <a:endParaRPr lang="en-US" i="1" dirty="0">
                  <a:solidFill>
                    <a:srgbClr val="FFFFFF"/>
                  </a:solidFill>
                  <a:latin typeface="Cambria Math" panose="02040503050406030204" pitchFamily="18" charset="0"/>
                </a:endParaRPr>
              </a:p>
              <a:p>
                <a:pPr lvl="0" defTabSz="457200">
                  <a:lnSpc>
                    <a:spcPct val="100000"/>
                  </a:lnSpc>
                  <a:spcBef>
                    <a:spcPts val="0"/>
                  </a:spcBef>
                </a:pPr>
                <a14:m>
                  <m:oMathPara xmlns:m="http://schemas.openxmlformats.org/officeDocument/2006/math">
                    <m:oMathParaPr>
                      <m:jc m:val="centerGroup"/>
                    </m:oMathParaPr>
                    <m:oMath xmlns:m="http://schemas.openxmlformats.org/officeDocument/2006/math">
                      <m:r>
                        <a:rPr lang="en-US" i="1">
                          <a:solidFill>
                            <a:srgbClr val="FFFFFF"/>
                          </a:solidFill>
                          <a:latin typeface="Cambria Math" panose="02040503050406030204" pitchFamily="18" charset="0"/>
                        </a:rPr>
                        <m:t>𝑔</m:t>
                      </m:r>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r>
                        <a:rPr lang="en-US" i="1">
                          <a:solidFill>
                            <a:srgbClr val="FFFFFF"/>
                          </a:solidFill>
                          <a:latin typeface="Cambria Math" panose="02040503050406030204" pitchFamily="18" charset="0"/>
                        </a:rPr>
                        <m:t>=</m:t>
                      </m:r>
                      <m:nary>
                        <m:naryPr>
                          <m:chr m:val="∑"/>
                          <m:supHide m:val="on"/>
                          <m:ctrlPr>
                            <a:rPr lang="en-US" i="1">
                              <a:solidFill>
                                <a:srgbClr val="FFFFFF"/>
                              </a:solidFill>
                              <a:latin typeface="Cambria Math" panose="02040503050406030204" pitchFamily="18" charset="0"/>
                            </a:rPr>
                          </m:ctrlPr>
                        </m:naryPr>
                        <m:sub>
                          <m:r>
                            <a:rPr lang="en-US" i="1">
                              <a:solidFill>
                                <a:srgbClr val="FFFFFF"/>
                              </a:solidFill>
                              <a:latin typeface="Cambria Math" panose="02040503050406030204" pitchFamily="18" charset="0"/>
                            </a:rPr>
                            <m:t>𝑠</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𝑣</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𝑡</m:t>
                          </m:r>
                        </m:sub>
                        <m:sup/>
                        <m:e>
                          <m:f>
                            <m:fPr>
                              <m:ctrlPr>
                                <a:rPr lang="en-US" i="1">
                                  <a:solidFill>
                                    <a:srgbClr val="FFFFFF"/>
                                  </a:solidFill>
                                  <a:latin typeface="Cambria Math" panose="02040503050406030204" pitchFamily="18" charset="0"/>
                                </a:rPr>
                              </m:ctrlPr>
                            </m:fPr>
                            <m:num>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num>
                            <m:den>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en>
                          </m:f>
                        </m:e>
                      </m:nary>
                    </m:oMath>
                  </m:oMathPara>
                </a14:m>
                <a:endParaRPr lang="en-US" dirty="0">
                  <a:solidFill>
                    <a:srgbClr val="FFFFFF"/>
                  </a:solidFill>
                  <a:latin typeface="Corbel" panose="020B0503020204020204"/>
                </a:endParaRPr>
              </a:p>
              <a:p>
                <a:pPr lvl="0" defTabSz="457200">
                  <a:lnSpc>
                    <a:spcPct val="100000"/>
                  </a:lnSpc>
                  <a:spcBef>
                    <a:spcPts val="0"/>
                  </a:spcBef>
                </a:pPr>
                <a:endParaRPr lang="en-US" dirty="0">
                  <a:solidFill>
                    <a:srgbClr val="FFFFFF"/>
                  </a:solidFill>
                  <a:latin typeface="Corbel" panose="020B0503020204020204"/>
                </a:endParaRPr>
              </a:p>
              <a:p>
                <a:pPr lvl="0" defTabSz="457200">
                  <a:lnSpc>
                    <a:spcPct val="100000"/>
                  </a:lnSpc>
                  <a:spcBef>
                    <a:spcPts val="0"/>
                  </a:spcBef>
                </a:pPr>
                <a:r>
                  <a:rPr lang="en-US" dirty="0">
                    <a:solidFill>
                      <a:srgbClr val="FFFFFF"/>
                    </a:solidFill>
                    <a:latin typeface="Corbel" panose="020B0503020204020204"/>
                  </a:rPr>
                  <a:t>Where </a:t>
                </a:r>
                <a14:m>
                  <m:oMath xmlns:m="http://schemas.openxmlformats.org/officeDocument/2006/math">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through vertex </a:t>
                </a:r>
                <a14:m>
                  <m:oMath xmlns:m="http://schemas.openxmlformats.org/officeDocument/2006/math">
                    <m:r>
                      <a:rPr lang="en-US" i="1">
                        <a:solidFill>
                          <a:srgbClr val="FFFFFF"/>
                        </a:solidFill>
                        <a:latin typeface="Cambria Math" panose="02040503050406030204" pitchFamily="18" charset="0"/>
                      </a:rPr>
                      <m:t>𝑣</m:t>
                    </m:r>
                    <m:r>
                      <a:rPr lang="en-US" b="0" i="0" smtClean="0">
                        <a:solidFill>
                          <a:srgbClr val="FFFFFF"/>
                        </a:solidFill>
                        <a:latin typeface="Cambria Math" panose="02040503050406030204" pitchFamily="18" charset="0"/>
                      </a:rPr>
                      <m:t> </m:t>
                    </m:r>
                  </m:oMath>
                </a14:m>
                <a:r>
                  <a:rPr lang="en-US" b="0" i="0" dirty="0">
                    <a:solidFill>
                      <a:srgbClr val="FFFFFF"/>
                    </a:solidFill>
                    <a:latin typeface="+mj-lt"/>
                  </a:rPr>
                  <a:t>and</a:t>
                </a:r>
                <a14:m>
                  <m:oMath xmlns:m="http://schemas.openxmlformats.org/officeDocument/2006/math">
                    <m:r>
                      <a:rPr lang="en-US" b="0" i="0" smtClean="0">
                        <a:solidFill>
                          <a:srgbClr val="FFFFFF"/>
                        </a:solidFill>
                        <a:latin typeface="Cambria Math" panose="02040503050406030204" pitchFamily="18" charset="0"/>
                      </a:rPr>
                      <m:t> </m:t>
                    </m:r>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a:t>
                </a:r>
              </a:p>
              <a:p>
                <a:r>
                  <a:rPr lang="en-US" dirty="0"/>
                  <a:t>For the AOPwiki betweenness values range between 0 and 2360.167 and </a:t>
                </a:r>
                <a:r>
                  <a:rPr lang="en-US" sz="1800" b="1" dirty="0">
                    <a:solidFill>
                      <a:srgbClr val="0000FF"/>
                    </a:solidFill>
                  </a:rPr>
                  <a:t>increased oxidative stress</a:t>
                </a:r>
                <a:r>
                  <a:rPr lang="en-US" i="1" dirty="0"/>
                  <a:t> </a:t>
                </a:r>
                <a:r>
                  <a:rPr lang="en-US" dirty="0"/>
                  <a:t>is the key event with the highest betweenness value.</a:t>
                </a:r>
                <a:endParaRPr lang="en-US" i="1"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6"/>
                <a:ext cx="4382531" cy="5940253"/>
              </a:xfrm>
              <a:blipFill>
                <a:blip r:embed="rId2"/>
                <a:stretch>
                  <a:fillRect l="-1252" t="-718" r="-1113"/>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483" y="306759"/>
            <a:ext cx="6359185" cy="6551241"/>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483" y="0"/>
            <a:ext cx="6375797" cy="6858000"/>
          </a:xfrm>
          <a:prstGeom prst="rect">
            <a:avLst/>
          </a:prstGeom>
        </p:spPr>
      </p:pic>
    </p:spTree>
    <p:extLst>
      <p:ext uri="{BB962C8B-B14F-4D97-AF65-F5344CB8AC3E}">
        <p14:creationId xmlns:p14="http://schemas.microsoft.com/office/powerpoint/2010/main" val="65730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184400"/>
          </a:xfrm>
        </p:spPr>
        <p:txBody>
          <a:bodyPr vert="horz" lIns="91440" tIns="45720" rIns="91440" bIns="45720" rtlCol="0" anchor="b">
            <a:normAutofit/>
          </a:bodyPr>
          <a:lstStyle/>
          <a:p>
            <a:r>
              <a:rPr lang="en-US" sz="4000" dirty="0"/>
              <a:t>The Complete </a:t>
            </a:r>
            <a:r>
              <a:rPr lang="en-US" sz="4000" dirty="0" err="1"/>
              <a:t>AOPwiki</a:t>
            </a:r>
            <a:r>
              <a:rPr lang="en-US" sz="4000" dirty="0"/>
              <a:t> Network</a:t>
            </a:r>
          </a:p>
        </p:txBody>
      </p:sp>
      <p:sp>
        <p:nvSpPr>
          <p:cNvPr id="16" name="Text Placeholder 15"/>
          <p:cNvSpPr>
            <a:spLocks noGrp="1"/>
          </p:cNvSpPr>
          <p:nvPr>
            <p:ph type="body" sz="half" idx="2"/>
          </p:nvPr>
        </p:nvSpPr>
        <p:spPr>
          <a:xfrm>
            <a:off x="839787" y="2641600"/>
            <a:ext cx="3932237" cy="977900"/>
          </a:xfrm>
        </p:spPr>
        <p:txBody>
          <a:bodyPr/>
          <a:lstStyle/>
          <a:p>
            <a:r>
              <a:rPr lang="en-US" dirty="0"/>
              <a:t>A network diagram of the Adverse Outcome Pathway Wiki database of AOPs. </a:t>
            </a:r>
          </a:p>
          <a:p>
            <a:r>
              <a:rPr lang="en-US" dirty="0"/>
              <a:t>As of: April 10</a:t>
            </a:r>
            <a:r>
              <a:rPr lang="en-US" baseline="30000" dirty="0"/>
              <a:t>th</a:t>
            </a:r>
            <a:r>
              <a:rPr lang="en-US" dirty="0"/>
              <a:t>, 2017</a:t>
            </a:r>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61502"/>
            <a:ext cx="6972300" cy="6745698"/>
          </a:xfrm>
          <a:prstGeom prst="rect">
            <a:avLst/>
          </a:prstGeom>
        </p:spPr>
      </p:pic>
    </p:spTree>
    <p:extLst>
      <p:ext uri="{BB962C8B-B14F-4D97-AF65-F5344CB8AC3E}">
        <p14:creationId xmlns:p14="http://schemas.microsoft.com/office/powerpoint/2010/main" val="95196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26" y="184674"/>
            <a:ext cx="3932237" cy="1447800"/>
          </a:xfrm>
        </p:spPr>
        <p:txBody>
          <a:bodyPr vert="horz" lIns="91440" tIns="45720" rIns="91440" bIns="45720" rtlCol="0" anchor="b">
            <a:normAutofit/>
          </a:bodyPr>
          <a:lstStyle/>
          <a:p>
            <a:r>
              <a:rPr lang="en-US" sz="4000" dirty="0"/>
              <a:t>The Complete </a:t>
            </a:r>
            <a:r>
              <a:rPr lang="en-US" sz="4000" dirty="0" err="1"/>
              <a:t>AOPwiki</a:t>
            </a:r>
            <a:r>
              <a:rPr lang="en-US" sz="4000" dirty="0"/>
              <a:t> Network</a:t>
            </a:r>
          </a:p>
        </p:txBody>
      </p:sp>
      <p:pic>
        <p:nvPicPr>
          <p:cNvPr id="17"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502"/>
            <a:ext cx="6972300" cy="6745698"/>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899" y="218788"/>
            <a:ext cx="6781801" cy="6518259"/>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426" y="3216335"/>
            <a:ext cx="3960311" cy="3641665"/>
          </a:xfrm>
          <a:prstGeom prst="rect">
            <a:avLst/>
          </a:prstGeom>
        </p:spPr>
      </p:pic>
      <p:sp>
        <p:nvSpPr>
          <p:cNvPr id="16" name="Text Placeholder 15"/>
          <p:cNvSpPr>
            <a:spLocks noGrp="1"/>
          </p:cNvSpPr>
          <p:nvPr>
            <p:ph type="body" sz="half" idx="2"/>
          </p:nvPr>
        </p:nvSpPr>
        <p:spPr>
          <a:xfrm>
            <a:off x="841626" y="1668167"/>
            <a:ext cx="3932237" cy="3619500"/>
          </a:xfrm>
        </p:spPr>
        <p:txBody>
          <a:bodyPr>
            <a:normAutofit/>
          </a:bodyPr>
          <a:lstStyle/>
          <a:p>
            <a:pPr marL="285750" indent="-285750">
              <a:buFont typeface="Arial" panose="020B0604020202020204" pitchFamily="34" charset="0"/>
              <a:buChar char="•"/>
            </a:pPr>
            <a:r>
              <a:rPr lang="en-US" dirty="0"/>
              <a:t>131 different AOPs </a:t>
            </a:r>
          </a:p>
          <a:p>
            <a:pPr marL="285750" indent="-285750">
              <a:buFont typeface="Arial" panose="020B0604020202020204" pitchFamily="34" charset="0"/>
              <a:buChar char="•"/>
            </a:pPr>
            <a:r>
              <a:rPr lang="en-US" dirty="0"/>
              <a:t>1058 key event relationships</a:t>
            </a:r>
          </a:p>
          <a:p>
            <a:pPr marL="285750" indent="-285750">
              <a:buFont typeface="Arial" panose="020B0604020202020204" pitchFamily="34" charset="0"/>
              <a:buChar char="•"/>
            </a:pPr>
            <a:r>
              <a:rPr lang="en-US" dirty="0"/>
              <a:t>750 unique key events</a:t>
            </a:r>
          </a:p>
          <a:p>
            <a:pPr marL="285750" indent="-285750">
              <a:buFont typeface="Arial" panose="020B0604020202020204" pitchFamily="34" charset="0"/>
              <a:buChar char="•"/>
            </a:pPr>
            <a:r>
              <a:rPr lang="en-US" dirty="0"/>
              <a:t>Mean number of KEs per AOP is 4.8</a:t>
            </a:r>
          </a:p>
        </p:txBody>
      </p:sp>
      <p:pic>
        <p:nvPicPr>
          <p:cNvPr id="3" name="Picture 2" descr="Screen Clipping"/>
          <p:cNvPicPr>
            <a:picLocks noChangeAspect="1"/>
          </p:cNvPicPr>
          <p:nvPr/>
        </p:nvPicPr>
        <p:blipFill rotWithShape="1">
          <a:blip r:embed="rId6">
            <a:extLst>
              <a:ext uri="{28A0092B-C50C-407E-A947-70E740481C1C}">
                <a14:useLocalDpi xmlns:a14="http://schemas.microsoft.com/office/drawing/2010/main" val="0"/>
              </a:ext>
            </a:extLst>
          </a:blip>
          <a:srcRect t="1063"/>
          <a:stretch/>
        </p:blipFill>
        <p:spPr>
          <a:xfrm>
            <a:off x="5344025" y="61502"/>
            <a:ext cx="6703195" cy="6785068"/>
          </a:xfrm>
          <a:prstGeom prst="rect">
            <a:avLst/>
          </a:prstGeom>
        </p:spPr>
      </p:pic>
      <p:pic>
        <p:nvPicPr>
          <p:cNvPr id="6" name="Picture 5"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478" y="3107234"/>
            <a:ext cx="4024259" cy="3750766"/>
          </a:xfrm>
          <a:prstGeom prst="rect">
            <a:avLst/>
          </a:prstGeom>
        </p:spPr>
      </p:pic>
    </p:spTree>
    <p:extLst>
      <p:ext uri="{BB962C8B-B14F-4D97-AF65-F5344CB8AC3E}">
        <p14:creationId xmlns:p14="http://schemas.microsoft.com/office/powerpoint/2010/main" val="61862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a:xfrm>
            <a:off x="7425414" y="2222830"/>
            <a:ext cx="3932237" cy="3811588"/>
          </a:xfrm>
        </p:spPr>
        <p:txBody>
          <a:bodyPr/>
          <a:lstStyle/>
          <a:p>
            <a:r>
              <a:rPr lang="en-US" dirty="0"/>
              <a:t>A network diagram of the Adverse Outcome Pathway Wiki database of AOPs. </a:t>
            </a:r>
          </a:p>
          <a:p>
            <a:r>
              <a:rPr lang="en-US" dirty="0"/>
              <a:t>In this figure, colors highlight distinct weakly connected components where an undirected path can be found between any nodes within the component (check </a:t>
            </a:r>
            <a:r>
              <a:rPr lang="en-US" dirty="0" err="1"/>
              <a:t>def’n</a:t>
            </a:r>
            <a:r>
              <a:rPr lang="en-US" dirty="0"/>
              <a:t>).</a:t>
            </a:r>
          </a:p>
          <a:p>
            <a:r>
              <a:rPr lang="en-US" dirty="0"/>
              <a:t>Within the AOP context, weakly connected components highlight AOP networks where at least one key event relationships.</a:t>
            </a:r>
          </a:p>
          <a:p>
            <a:endParaRPr lang="en-US" dirty="0"/>
          </a:p>
          <a:p>
            <a:endParaRPr lang="en-US" dirty="0"/>
          </a:p>
          <a:p>
            <a:endParaRPr lang="en-US" dirty="0"/>
          </a:p>
          <a:p>
            <a:endParaRPr lang="en-US" dirty="0"/>
          </a:p>
          <a:p>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0"/>
            <a:ext cx="6832600" cy="6858449"/>
          </a:xfrm>
        </p:spPr>
      </p:pic>
    </p:spTree>
    <p:extLst>
      <p:ext uri="{BB962C8B-B14F-4D97-AF65-F5344CB8AC3E}">
        <p14:creationId xmlns:p14="http://schemas.microsoft.com/office/powerpoint/2010/main" val="149223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a:xfrm>
            <a:off x="7425414" y="2222830"/>
            <a:ext cx="3932237" cy="3811588"/>
          </a:xfrm>
        </p:spPr>
        <p:txBody>
          <a:bodyPr/>
          <a:lstStyle/>
          <a:p>
            <a:r>
              <a:rPr lang="en-US" dirty="0"/>
              <a:t>In the </a:t>
            </a:r>
            <a:r>
              <a:rPr lang="en-US" dirty="0" err="1"/>
              <a:t>AOPwiki</a:t>
            </a:r>
            <a:r>
              <a:rPr lang="en-US" dirty="0"/>
              <a:t> network.  The largest weakly connected component has 494 key events in it, the smallest has 2.</a:t>
            </a:r>
          </a:p>
          <a:p>
            <a:endParaRPr lang="en-US" dirty="0"/>
          </a:p>
          <a:p>
            <a:endParaRPr lang="en-US" dirty="0"/>
          </a:p>
          <a:p>
            <a:endParaRPr lang="en-US" dirty="0"/>
          </a:p>
          <a:p>
            <a:endParaRPr lang="en-US" dirty="0"/>
          </a:p>
          <a:p>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0"/>
            <a:ext cx="6832600" cy="6858449"/>
          </a:xfr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5414" y="3141727"/>
            <a:ext cx="3924299" cy="3424622"/>
          </a:xfrm>
          <a:prstGeom prst="rect">
            <a:avLst/>
          </a:prstGeom>
        </p:spPr>
      </p:pic>
    </p:spTree>
    <p:extLst>
      <p:ext uri="{BB962C8B-B14F-4D97-AF65-F5344CB8AC3E}">
        <p14:creationId xmlns:p14="http://schemas.microsoft.com/office/powerpoint/2010/main" val="408061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A network diagram of the Adverse Outcome Pathway Wiki database of AOPs. </a:t>
            </a:r>
          </a:p>
          <a:p>
            <a:r>
              <a:rPr lang="en-US" dirty="0"/>
              <a:t>In this figure, colors highlight distinct strongly connected components.  Nodes within strongly connected components have a directed path to each other node in the network.</a:t>
            </a:r>
          </a:p>
          <a:p>
            <a:r>
              <a:rPr lang="en-US" dirty="0"/>
              <a:t>Within the AOP context, a strongly connected component highlights cycles or feedback loops between Key Events.</a:t>
            </a:r>
          </a:p>
          <a:p>
            <a:r>
              <a:rPr lang="en-US" dirty="0"/>
              <a:t>In the </a:t>
            </a:r>
            <a:r>
              <a:rPr lang="en-US" dirty="0" err="1"/>
              <a:t>AOPwiki</a:t>
            </a:r>
            <a:r>
              <a:rPr lang="en-US" dirty="0"/>
              <a:t> network there are 7 distinct cycles that emerge.</a:t>
            </a:r>
          </a:p>
          <a:p>
            <a:endParaRPr lang="en-US" dirty="0"/>
          </a:p>
          <a:p>
            <a:endParaRPr lang="en-US" dirty="0"/>
          </a:p>
          <a:p>
            <a:endParaRPr lang="en-US" dirty="0"/>
          </a:p>
          <a:p>
            <a:endParaRPr lang="en-US" dirty="0"/>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5" name="Content Placeholder 6" descr="Screen Clipping"/>
          <p:cNvPicPr>
            <a:picLocks noGrp="1" noChangeAspect="1"/>
          </p:cNvPicPr>
          <p:nvPr>
            <p:ph idx="1"/>
          </p:nvPr>
        </p:nvPicPr>
        <p:blipFill rotWithShape="1">
          <a:blip r:embed="rId3">
            <a:extLst>
              <a:ext uri="{28A0092B-C50C-407E-A947-70E740481C1C}">
                <a14:useLocalDpi xmlns:a14="http://schemas.microsoft.com/office/drawing/2010/main" val="0"/>
              </a:ext>
            </a:extLst>
          </a:blip>
          <a:srcRect b="2703"/>
          <a:stretch/>
        </p:blipFill>
        <p:spPr>
          <a:xfrm>
            <a:off x="5143500" y="0"/>
            <a:ext cx="7048500" cy="6858000"/>
          </a:xfrm>
        </p:spPr>
      </p:pic>
    </p:spTree>
    <p:extLst>
      <p:ext uri="{BB962C8B-B14F-4D97-AF65-F5344CB8AC3E}">
        <p14:creationId xmlns:p14="http://schemas.microsoft.com/office/powerpoint/2010/main" val="1706549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normAutofit fontScale="92500" lnSpcReduction="10000"/>
          </a:bodyPr>
          <a:lstStyle/>
          <a:p>
            <a:r>
              <a:rPr lang="en-US" dirty="0"/>
              <a:t>A network diagram of the Adverse Outcome Pathway Wiki database of AOPs. </a:t>
            </a:r>
          </a:p>
          <a:p>
            <a:r>
              <a:rPr lang="en-US" dirty="0"/>
              <a:t>Of the 7 distinct cycles, 3 are fully contained within a single AOP, while 3 are the result of key event relationships spanning multiple AOPs</a:t>
            </a:r>
            <a:r>
              <a:rPr lang="en-US" baseline="30000" dirty="0"/>
              <a:t>1</a:t>
            </a:r>
            <a:r>
              <a:rPr lang="en-US" dirty="0"/>
              <a:t>.</a:t>
            </a:r>
          </a:p>
          <a:p>
            <a:r>
              <a:rPr lang="en-US" dirty="0"/>
              <a:t>Tracking how cycles emerge and appear within the AOP wiki database will be useful for construction AOP networks.  When an AOP network is without cycles, it is considered a directed acyclic graph, a classification that carries with it a special set analyses that can be utilized for study.</a:t>
            </a:r>
          </a:p>
          <a:p>
            <a:r>
              <a:rPr lang="en-US" dirty="0"/>
              <a:t>-----------------------------------</a:t>
            </a:r>
          </a:p>
          <a:p>
            <a:r>
              <a:rPr lang="en-US" baseline="30000" dirty="0"/>
              <a:t>1</a:t>
            </a:r>
            <a:r>
              <a:rPr lang="en-US" dirty="0"/>
              <a:t>The last cycle appears to span multiple AOPs but AOP ID is a missing attribute for one of the three KE events.</a:t>
            </a:r>
          </a:p>
          <a:p>
            <a:endParaRPr lang="en-US" dirty="0"/>
          </a:p>
        </p:txBody>
      </p:sp>
      <p:pic>
        <p:nvPicPr>
          <p:cNvPr id="17"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5" name="Content Placeholder 6" descr="Screen Clipping"/>
          <p:cNvPicPr>
            <a:picLocks noGrp="1" noChangeAspect="1"/>
          </p:cNvPicPr>
          <p:nvPr>
            <p:ph idx="1"/>
          </p:nvPr>
        </p:nvPicPr>
        <p:blipFill rotWithShape="1">
          <a:blip r:embed="rId4">
            <a:extLst>
              <a:ext uri="{28A0092B-C50C-407E-A947-70E740481C1C}">
                <a14:useLocalDpi xmlns:a14="http://schemas.microsoft.com/office/drawing/2010/main" val="0"/>
              </a:ext>
            </a:extLst>
          </a:blip>
          <a:srcRect b="2703"/>
          <a:stretch/>
        </p:blipFill>
        <p:spPr>
          <a:xfrm>
            <a:off x="5143500" y="0"/>
            <a:ext cx="7048500" cy="6858000"/>
          </a:xfrm>
        </p:spPr>
      </p:pic>
    </p:spTree>
    <p:extLst>
      <p:ext uri="{BB962C8B-B14F-4D97-AF65-F5344CB8AC3E}">
        <p14:creationId xmlns:p14="http://schemas.microsoft.com/office/powerpoint/2010/main" val="171257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  </a:t>
            </a:r>
          </a:p>
        </p:txBody>
      </p:sp>
      <p:pic>
        <p:nvPicPr>
          <p:cNvPr id="21" name="Picture 2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3" name="Picture 2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688" y="3472369"/>
            <a:ext cx="2543210" cy="2559833"/>
          </a:xfrm>
          <a:prstGeom prst="rect">
            <a:avLst/>
          </a:prstGeom>
        </p:spPr>
      </p:pic>
    </p:spTree>
    <p:extLst>
      <p:ext uri="{BB962C8B-B14F-4D97-AF65-F5344CB8AC3E}">
        <p14:creationId xmlns:p14="http://schemas.microsoft.com/office/powerpoint/2010/main" val="406757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a:t>
            </a:r>
          </a:p>
        </p:txBody>
      </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6" name="Picture 2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342" y="2824842"/>
            <a:ext cx="2960192" cy="3880091"/>
          </a:xfrm>
          <a:prstGeom prst="rect">
            <a:avLst/>
          </a:prstGeom>
        </p:spPr>
      </p:pic>
      <p:pic>
        <p:nvPicPr>
          <p:cNvPr id="23" name="Picture 2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4946" y="2824842"/>
            <a:ext cx="1745376" cy="1756784"/>
          </a:xfrm>
          <a:prstGeom prst="rect">
            <a:avLst/>
          </a:prstGeom>
        </p:spPr>
      </p:pic>
    </p:spTree>
    <p:extLst>
      <p:ext uri="{BB962C8B-B14F-4D97-AF65-F5344CB8AC3E}">
        <p14:creationId xmlns:p14="http://schemas.microsoft.com/office/powerpoint/2010/main" val="1569041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2491</TotalTime>
  <Words>1186</Words>
  <Application>Microsoft Office PowerPoint</Application>
  <PresentationFormat>Widescreen</PresentationFormat>
  <Paragraphs>128</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Corbel</vt:lpstr>
      <vt:lpstr>Office Theme</vt:lpstr>
      <vt:lpstr>Adverse Outcome Pathway Network Analyses: Techniques and benchmarking the AOPwiki</vt:lpstr>
      <vt:lpstr>The Complete AOPwiki Network</vt:lpstr>
      <vt:lpstr>The Complete AOPwiki Network</vt:lpstr>
      <vt:lpstr>Components of the AOPwiki network</vt:lpstr>
      <vt:lpstr>Components of the AOPwiki network</vt:lpstr>
      <vt:lpstr>Components of the AOPwiki network</vt:lpstr>
      <vt:lpstr>Components of the AOPwiki network</vt:lpstr>
      <vt:lpstr>Levels of Biological Organization in the AOPwiki network</vt:lpstr>
      <vt:lpstr>Levels of Biological Organization in the AOPwiki network</vt:lpstr>
      <vt:lpstr>Levels of Biological Organization in the AOPwiki network</vt:lpstr>
      <vt:lpstr>Centrality Measures in the AOPwiki network</vt:lpstr>
      <vt:lpstr>Degree (all) Heatmap</vt:lpstr>
      <vt:lpstr>Degree (all) Heatmap</vt:lpstr>
      <vt:lpstr>Degree (in) Heatmap</vt:lpstr>
      <vt:lpstr>Degree (in) Heatmap</vt:lpstr>
      <vt:lpstr>Degree (out) Heatmap</vt:lpstr>
      <vt:lpstr>Degree (out) Heatmap</vt:lpstr>
      <vt:lpstr>Betweenness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AOPWiki Network Analysis</dc:title>
  <dc:creator>Pollesch, Nathan</dc:creator>
  <cp:lastModifiedBy>Pollesch, Nathan</cp:lastModifiedBy>
  <cp:revision>93</cp:revision>
  <dcterms:created xsi:type="dcterms:W3CDTF">2017-05-11T21:59:01Z</dcterms:created>
  <dcterms:modified xsi:type="dcterms:W3CDTF">2017-06-19T21:35:04Z</dcterms:modified>
</cp:coreProperties>
</file>