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4.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96" r:id="rId3"/>
    <p:sldId id="297" r:id="rId4"/>
    <p:sldId id="300" r:id="rId5"/>
    <p:sldId id="257" r:id="rId6"/>
    <p:sldId id="266" r:id="rId7"/>
    <p:sldId id="306" r:id="rId8"/>
    <p:sldId id="301" r:id="rId9"/>
    <p:sldId id="265" r:id="rId10"/>
    <p:sldId id="262" r:id="rId11"/>
    <p:sldId id="273" r:id="rId12"/>
    <p:sldId id="263" r:id="rId13"/>
    <p:sldId id="302" r:id="rId14"/>
    <p:sldId id="260" r:id="rId15"/>
    <p:sldId id="264" r:id="rId16"/>
    <p:sldId id="261" r:id="rId17"/>
    <p:sldId id="279" r:id="rId18"/>
    <p:sldId id="305" r:id="rId19"/>
    <p:sldId id="269" r:id="rId20"/>
    <p:sldId id="274" r:id="rId21"/>
    <p:sldId id="270" r:id="rId22"/>
    <p:sldId id="275" r:id="rId23"/>
    <p:sldId id="271" r:id="rId24"/>
    <p:sldId id="276" r:id="rId25"/>
    <p:sldId id="304" r:id="rId26"/>
    <p:sldId id="272" r:id="rId27"/>
    <p:sldId id="285" r:id="rId28"/>
    <p:sldId id="286" r:id="rId29"/>
    <p:sldId id="282" r:id="rId30"/>
    <p:sldId id="287" r:id="rId31"/>
    <p:sldId id="303" r:id="rId32"/>
    <p:sldId id="290" r:id="rId33"/>
    <p:sldId id="291" r:id="rId34"/>
    <p:sldId id="294" r:id="rId35"/>
    <p:sldId id="295" r:id="rId36"/>
    <p:sldId id="27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200C3D-1553-467D-B607-12D7706B5652}">
          <p14:sldIdLst>
            <p14:sldId id="256"/>
            <p14:sldId id="296"/>
            <p14:sldId id="297"/>
            <p14:sldId id="300"/>
            <p14:sldId id="257"/>
            <p14:sldId id="266"/>
            <p14:sldId id="306"/>
            <p14:sldId id="301"/>
            <p14:sldId id="265"/>
            <p14:sldId id="262"/>
            <p14:sldId id="273"/>
            <p14:sldId id="263"/>
            <p14:sldId id="302"/>
            <p14:sldId id="260"/>
            <p14:sldId id="264"/>
            <p14:sldId id="261"/>
            <p14:sldId id="279"/>
            <p14:sldId id="305"/>
            <p14:sldId id="269"/>
            <p14:sldId id="274"/>
            <p14:sldId id="270"/>
            <p14:sldId id="275"/>
            <p14:sldId id="271"/>
            <p14:sldId id="276"/>
            <p14:sldId id="304"/>
            <p14:sldId id="272"/>
            <p14:sldId id="285"/>
            <p14:sldId id="286"/>
            <p14:sldId id="282"/>
            <p14:sldId id="287"/>
            <p14:sldId id="303"/>
            <p14:sldId id="290"/>
            <p14:sldId id="291"/>
            <p14:sldId id="294"/>
            <p14:sldId id="295"/>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lesch, Nathan" initials="PN" lastIdx="6" clrIdx="0">
    <p:extLst>
      <p:ext uri="{19B8F6BF-5375-455C-9EA6-DF929625EA0E}">
        <p15:presenceInfo xmlns:p15="http://schemas.microsoft.com/office/powerpoint/2012/main" userId="S-1-5-21-1339303556-449845944-1601390327-4107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77" autoAdjust="0"/>
    <p:restoredTop sz="94660"/>
  </p:normalViewPr>
  <p:slideViewPr>
    <p:cSldViewPr snapToGrid="0">
      <p:cViewPr varScale="1">
        <p:scale>
          <a:sx n="84" d="100"/>
          <a:sy n="84"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7-13T10:10:24.985" idx="6">
    <p:pos x="10" y="10"/>
    <p:text>Compare publicly available database vs test database with newly incorporated ontologies.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7-12T14:29:29.655" idx="3">
    <p:pos x="10" y="10"/>
    <p:text>Need to rework with new color scheme.</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7-12T14:59:35.878" idx="4">
    <p:pos x="6605" y="910"/>
    <p:text>Make less wordy, more bullety</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7-12T15:59:47.644" idx="5">
    <p:pos x="7349" y="1905"/>
    <p:text>Maybe move to end of betw, close, and ecc -  section these as distance based (like the paper) and discuss challenges to interpreting distance metrics in AOP context</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F2778-583D-47DD-9F96-F6161A447264}" type="datetimeFigureOut">
              <a:rPr lang="en-US" smtClean="0"/>
              <a:t>7/13/2017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291EA-D524-4968-939F-FF9188A27C11}" type="slidenum">
              <a:rPr lang="en-US" smtClean="0"/>
              <a:t>‹#›</a:t>
            </a:fld>
            <a:endParaRPr lang="en-US"/>
          </a:p>
        </p:txBody>
      </p:sp>
    </p:spTree>
    <p:extLst>
      <p:ext uri="{BB962C8B-B14F-4D97-AF65-F5344CB8AC3E}">
        <p14:creationId xmlns:p14="http://schemas.microsoft.com/office/powerpoint/2010/main" val="26756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pun intended on the “paths forward” comment</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3</a:t>
            </a:fld>
            <a:endParaRPr lang="en-US"/>
          </a:p>
        </p:txBody>
      </p:sp>
    </p:spTree>
    <p:extLst>
      <p:ext uri="{BB962C8B-B14F-4D97-AF65-F5344CB8AC3E}">
        <p14:creationId xmlns:p14="http://schemas.microsoft.com/office/powerpoint/2010/main" val="2114038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20</a:t>
            </a:fld>
            <a:endParaRPr lang="en-US"/>
          </a:p>
        </p:txBody>
      </p:sp>
    </p:spTree>
    <p:extLst>
      <p:ext uri="{BB962C8B-B14F-4D97-AF65-F5344CB8AC3E}">
        <p14:creationId xmlns:p14="http://schemas.microsoft.com/office/powerpoint/2010/main" val="77968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21</a:t>
            </a:fld>
            <a:endParaRPr lang="en-US"/>
          </a:p>
        </p:txBody>
      </p:sp>
    </p:spTree>
    <p:extLst>
      <p:ext uri="{BB962C8B-B14F-4D97-AF65-F5344CB8AC3E}">
        <p14:creationId xmlns:p14="http://schemas.microsoft.com/office/powerpoint/2010/main" val="355114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Incomplete AOP vs</a:t>
            </a:r>
            <a:r>
              <a:rPr lang="en-US" baseline="0" dirty="0"/>
              <a:t> Complete AOP and ability to identify AOs and MIEs.  With proper annotation we can use these analyses to identify complete vs incomplete AOPs.  </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22</a:t>
            </a:fld>
            <a:endParaRPr lang="en-US"/>
          </a:p>
        </p:txBody>
      </p:sp>
    </p:spTree>
    <p:extLst>
      <p:ext uri="{BB962C8B-B14F-4D97-AF65-F5344CB8AC3E}">
        <p14:creationId xmlns:p14="http://schemas.microsoft.com/office/powerpoint/2010/main" val="52664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pun intended on the “paths forward” comment</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4</a:t>
            </a:fld>
            <a:endParaRPr lang="en-US"/>
          </a:p>
        </p:txBody>
      </p:sp>
    </p:spTree>
    <p:extLst>
      <p:ext uri="{BB962C8B-B14F-4D97-AF65-F5344CB8AC3E}">
        <p14:creationId xmlns:p14="http://schemas.microsoft.com/office/powerpoint/2010/main" val="16706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5</a:t>
            </a:fld>
            <a:endParaRPr lang="en-US"/>
          </a:p>
        </p:txBody>
      </p:sp>
    </p:spTree>
    <p:extLst>
      <p:ext uri="{BB962C8B-B14F-4D97-AF65-F5344CB8AC3E}">
        <p14:creationId xmlns:p14="http://schemas.microsoft.com/office/powerpoint/2010/main" val="155589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6</a:t>
            </a:fld>
            <a:endParaRPr lang="en-US"/>
          </a:p>
        </p:txBody>
      </p:sp>
    </p:spTree>
    <p:extLst>
      <p:ext uri="{BB962C8B-B14F-4D97-AF65-F5344CB8AC3E}">
        <p14:creationId xmlns:p14="http://schemas.microsoft.com/office/powerpoint/2010/main" val="4126229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7</a:t>
            </a:fld>
            <a:endParaRPr lang="en-US"/>
          </a:p>
        </p:txBody>
      </p:sp>
    </p:spTree>
    <p:extLst>
      <p:ext uri="{BB962C8B-B14F-4D97-AF65-F5344CB8AC3E}">
        <p14:creationId xmlns:p14="http://schemas.microsoft.com/office/powerpoint/2010/main" val="36184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8</a:t>
            </a:fld>
            <a:endParaRPr lang="en-US"/>
          </a:p>
        </p:txBody>
      </p:sp>
    </p:spTree>
    <p:extLst>
      <p:ext uri="{BB962C8B-B14F-4D97-AF65-F5344CB8AC3E}">
        <p14:creationId xmlns:p14="http://schemas.microsoft.com/office/powerpoint/2010/main" val="2261121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10</a:t>
            </a:fld>
            <a:endParaRPr lang="en-US"/>
          </a:p>
        </p:txBody>
      </p:sp>
    </p:spTree>
    <p:extLst>
      <p:ext uri="{BB962C8B-B14F-4D97-AF65-F5344CB8AC3E}">
        <p14:creationId xmlns:p14="http://schemas.microsoft.com/office/powerpoint/2010/main" val="37170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a:t>
            </a:r>
            <a:r>
              <a:rPr lang="en-US" baseline="0" dirty="0"/>
              <a:t> </a:t>
            </a:r>
            <a:r>
              <a:rPr lang="en-US" dirty="0"/>
              <a:t>Create layout</a:t>
            </a:r>
            <a:r>
              <a:rPr lang="en-US" baseline="0" dirty="0"/>
              <a:t> for AOP networks based on level of biological organization. Can we do a similar analysis for MIE and AO?  What about KEs/KERs/AOPs by author?   </a:t>
            </a:r>
          </a:p>
        </p:txBody>
      </p:sp>
      <p:sp>
        <p:nvSpPr>
          <p:cNvPr id="4" name="Slide Number Placeholder 3"/>
          <p:cNvSpPr>
            <a:spLocks noGrp="1"/>
          </p:cNvSpPr>
          <p:nvPr>
            <p:ph type="sldNum" sz="quarter" idx="10"/>
          </p:nvPr>
        </p:nvSpPr>
        <p:spPr/>
        <p:txBody>
          <a:bodyPr/>
          <a:lstStyle/>
          <a:p>
            <a:fld id="{8C5291EA-D524-4968-939F-FF9188A27C11}" type="slidenum">
              <a:rPr lang="en-US" smtClean="0"/>
              <a:t>11</a:t>
            </a:fld>
            <a:endParaRPr lang="en-US"/>
          </a:p>
        </p:txBody>
      </p:sp>
    </p:spTree>
    <p:extLst>
      <p:ext uri="{BB962C8B-B14F-4D97-AF65-F5344CB8AC3E}">
        <p14:creationId xmlns:p14="http://schemas.microsoft.com/office/powerpoint/2010/main" val="26084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More specific</a:t>
            </a:r>
            <a:r>
              <a:rPr lang="en-US" baseline="0" dirty="0"/>
              <a:t> information based on centrality measures.  Expand to include better information about KEs, maybe show top ten?</a:t>
            </a:r>
            <a:endParaRPr lang="en-US" dirty="0"/>
          </a:p>
        </p:txBody>
      </p:sp>
      <p:sp>
        <p:nvSpPr>
          <p:cNvPr id="4" name="Slide Number Placeholder 3"/>
          <p:cNvSpPr>
            <a:spLocks noGrp="1"/>
          </p:cNvSpPr>
          <p:nvPr>
            <p:ph type="sldNum" sz="quarter" idx="10"/>
          </p:nvPr>
        </p:nvSpPr>
        <p:spPr/>
        <p:txBody>
          <a:bodyPr/>
          <a:lstStyle/>
          <a:p>
            <a:fld id="{8C5291EA-D524-4968-939F-FF9188A27C11}" type="slidenum">
              <a:rPr lang="en-US" smtClean="0"/>
              <a:t>19</a:t>
            </a:fld>
            <a:endParaRPr lang="en-US"/>
          </a:p>
        </p:txBody>
      </p:sp>
    </p:spTree>
    <p:extLst>
      <p:ext uri="{BB962C8B-B14F-4D97-AF65-F5344CB8AC3E}">
        <p14:creationId xmlns:p14="http://schemas.microsoft.com/office/powerpoint/2010/main" val="416476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0480861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05202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0349703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1581C8-DC5B-4BAA-A235-D61CE073C796}"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42670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1581C8-DC5B-4BAA-A235-D61CE073C796}" type="datetimeFigureOut">
              <a:rPr lang="en-US" smtClean="0"/>
              <a:t>7/13/2017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212967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1581C8-DC5B-4BAA-A235-D61CE073C796}"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6282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1581C8-DC5B-4BAA-A235-D61CE073C796}" type="datetimeFigureOut">
              <a:rPr lang="en-US" smtClean="0"/>
              <a:t>7/13/2017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539934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1581C8-DC5B-4BAA-A235-D61CE073C796}" type="datetimeFigureOut">
              <a:rPr lang="en-US" smtClean="0"/>
              <a:t>7/13/2017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173848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81C8-DC5B-4BAA-A235-D61CE073C796}" type="datetimeFigureOut">
              <a:rPr lang="en-US" smtClean="0"/>
              <a:t>7/13/2017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291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386047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1581C8-DC5B-4BAA-A235-D61CE073C796}" type="datetimeFigureOut">
              <a:rPr lang="en-US" smtClean="0"/>
              <a:t>7/13/2017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05364-0572-4A87-BAF3-41FE79E96D37}" type="slidenum">
              <a:rPr lang="en-US" smtClean="0"/>
              <a:t>‹#›</a:t>
            </a:fld>
            <a:endParaRPr lang="en-US"/>
          </a:p>
        </p:txBody>
      </p:sp>
    </p:spTree>
    <p:extLst>
      <p:ext uri="{BB962C8B-B14F-4D97-AF65-F5344CB8AC3E}">
        <p14:creationId xmlns:p14="http://schemas.microsoft.com/office/powerpoint/2010/main" val="236751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581C8-DC5B-4BAA-A235-D61CE073C796}" type="datetimeFigureOut">
              <a:rPr lang="en-US" smtClean="0"/>
              <a:t>7/13/2017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05364-0572-4A87-BAF3-41FE79E96D37}" type="slidenum">
              <a:rPr lang="en-US" smtClean="0"/>
              <a:t>‹#›</a:t>
            </a:fld>
            <a:endParaRPr lang="en-US"/>
          </a:p>
        </p:txBody>
      </p:sp>
    </p:spTree>
    <p:extLst>
      <p:ext uri="{BB962C8B-B14F-4D97-AF65-F5344CB8AC3E}">
        <p14:creationId xmlns:p14="http://schemas.microsoft.com/office/powerpoint/2010/main" val="79841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tmp"/><Relationship Id="rId4" Type="http://schemas.openxmlformats.org/officeDocument/2006/relationships/image" Target="../media/image7.tmp"/></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6.tmp"/><Relationship Id="rId4" Type="http://schemas.openxmlformats.org/officeDocument/2006/relationships/image" Target="../media/image8.tmp"/></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9.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7.tmp"/><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hyperlink" Target="http://www.aopwiki.org/"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7.tmp"/><Relationship Id="rId3" Type="http://schemas.openxmlformats.org/officeDocument/2006/relationships/image" Target="../media/image20.png"/><Relationship Id="rId7"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19.tmp"/><Relationship Id="rId7"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tmp"/><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8.xml"/><Relationship Id="rId5"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tmp"/><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26.tmp"/><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2.tmp"/><Relationship Id="rId1" Type="http://schemas.openxmlformats.org/officeDocument/2006/relationships/slideLayout" Target="../slideLayouts/slideLayout8.xml"/><Relationship Id="rId4" Type="http://schemas.openxmlformats.org/officeDocument/2006/relationships/image" Target="../media/image33.tmp"/></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31.tmp"/><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tmp"/><Relationship Id="rId4" Type="http://schemas.openxmlformats.org/officeDocument/2006/relationships/hyperlink" Target="http://www.igraph.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comments" Target="../comments/comment3.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2" name="Title 1"/>
          <p:cNvSpPr>
            <a:spLocks noGrp="1"/>
          </p:cNvSpPr>
          <p:nvPr>
            <p:ph type="ctrTitle"/>
          </p:nvPr>
        </p:nvSpPr>
        <p:spPr>
          <a:xfrm>
            <a:off x="0" y="0"/>
            <a:ext cx="9144000" cy="2387600"/>
          </a:xfrm>
          <a:solidFill>
            <a:schemeClr val="bg1">
              <a:alpha val="90000"/>
            </a:schemeClr>
          </a:solidFill>
        </p:spPr>
        <p:txBody>
          <a:bodyPr>
            <a:normAutofit fontScale="90000"/>
          </a:bodyPr>
          <a:lstStyle/>
          <a:p>
            <a:pPr algn="l"/>
            <a:r>
              <a:rPr lang="en-US" b="1" dirty="0">
                <a:solidFill>
                  <a:schemeClr val="accent3"/>
                </a:solidFill>
              </a:rPr>
              <a:t>Adverse Outcome Pathway Network Analyses: Techniques and benchmarking the AOPwiki</a:t>
            </a:r>
            <a:endParaRPr lang="en-US" dirty="0">
              <a:solidFill>
                <a:schemeClr val="accent3"/>
              </a:solidFill>
            </a:endParaRPr>
          </a:p>
        </p:txBody>
      </p:sp>
      <p:sp>
        <p:nvSpPr>
          <p:cNvPr id="6" name="Subtitle 5"/>
          <p:cNvSpPr>
            <a:spLocks noGrp="1"/>
          </p:cNvSpPr>
          <p:nvPr>
            <p:ph type="subTitle" idx="1"/>
          </p:nvPr>
        </p:nvSpPr>
        <p:spPr>
          <a:xfrm>
            <a:off x="0" y="2479675"/>
            <a:ext cx="9144000" cy="1655762"/>
          </a:xfrm>
        </p:spPr>
        <p:txBody>
          <a:bodyPr/>
          <a:lstStyle/>
          <a:p>
            <a:pPr algn="l"/>
            <a:r>
              <a:rPr lang="en-US" dirty="0"/>
              <a:t>  N. </a:t>
            </a:r>
            <a:r>
              <a:rPr lang="en-US" dirty="0" err="1"/>
              <a:t>Pollesch</a:t>
            </a:r>
            <a:r>
              <a:rPr lang="en-US" baseline="30000" dirty="0" err="1"/>
              <a:t>a</a:t>
            </a:r>
            <a:r>
              <a:rPr lang="en-US" dirty="0"/>
              <a:t>, J. O’ </a:t>
            </a:r>
            <a:r>
              <a:rPr lang="en-US" dirty="0" err="1"/>
              <a:t>Brien</a:t>
            </a:r>
            <a:r>
              <a:rPr lang="en-US" baseline="30000" dirty="0" err="1"/>
              <a:t>b</a:t>
            </a:r>
            <a:r>
              <a:rPr lang="en-US" dirty="0"/>
              <a:t>, and D. </a:t>
            </a:r>
            <a:r>
              <a:rPr lang="en-US" dirty="0" err="1"/>
              <a:t>Villeneuve</a:t>
            </a:r>
            <a:r>
              <a:rPr lang="en-US" baseline="30000" dirty="0" err="1"/>
              <a:t>a</a:t>
            </a:r>
            <a:endParaRPr lang="en-US" dirty="0"/>
          </a:p>
          <a:p>
            <a:endParaRPr lang="en-US" dirty="0"/>
          </a:p>
        </p:txBody>
      </p:sp>
      <p:sp>
        <p:nvSpPr>
          <p:cNvPr id="7" name="TextBox 6"/>
          <p:cNvSpPr txBox="1"/>
          <p:nvPr/>
        </p:nvSpPr>
        <p:spPr>
          <a:xfrm>
            <a:off x="206477" y="5442155"/>
            <a:ext cx="5442155" cy="1200329"/>
          </a:xfrm>
          <a:prstGeom prst="rect">
            <a:avLst/>
          </a:prstGeom>
          <a:noFill/>
        </p:spPr>
        <p:txBody>
          <a:bodyPr wrap="square" rtlCol="0">
            <a:spAutoFit/>
          </a:bodyPr>
          <a:lstStyle/>
          <a:p>
            <a:r>
              <a:rPr lang="en-US" baseline="30000" dirty="0"/>
              <a:t>a </a:t>
            </a:r>
            <a:r>
              <a:rPr lang="en-US" dirty="0"/>
              <a:t>United States Environmental Protection Agency, Mid-	Continent Ecology Division, Duluth, MN, USA</a:t>
            </a:r>
          </a:p>
          <a:p>
            <a:r>
              <a:rPr lang="en-US" baseline="30000" dirty="0"/>
              <a:t>b </a:t>
            </a:r>
            <a:r>
              <a:rPr lang="en-US" dirty="0"/>
              <a:t>Environment and Climate Change Canada, Ottawa, 	Ontario, Canada</a:t>
            </a:r>
          </a:p>
        </p:txBody>
      </p:sp>
    </p:spTree>
    <p:extLst>
      <p:ext uri="{BB962C8B-B14F-4D97-AF65-F5344CB8AC3E}">
        <p14:creationId xmlns:p14="http://schemas.microsoft.com/office/powerpoint/2010/main" val="224928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688" y="2704520"/>
            <a:ext cx="3572374" cy="4153480"/>
          </a:xfrm>
          <a:prstGeom prst="rect">
            <a:avLst/>
          </a:prstGeom>
        </p:spPr>
      </p:pic>
      <p:pic>
        <p:nvPicPr>
          <p:cNvPr id="23" name="Picture 2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7133" y="2839591"/>
            <a:ext cx="1745376" cy="1756784"/>
          </a:xfrm>
          <a:prstGeom prst="rect">
            <a:avLst/>
          </a:prstGeom>
        </p:spPr>
      </p:pic>
    </p:spTree>
    <p:extLst>
      <p:ext uri="{BB962C8B-B14F-4D97-AF65-F5344CB8AC3E}">
        <p14:creationId xmlns:p14="http://schemas.microsoft.com/office/powerpoint/2010/main" val="15690415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When the AOPwiki is viewed in the traditional AOP layout, by increasing level of biological organization, the result is essentially a plot of numbers of KEs in each category</a:t>
            </a:r>
          </a:p>
        </p:txBody>
      </p:sp>
      <p:pic>
        <p:nvPicPr>
          <p:cNvPr id="21" name="Picture 2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95" y="0"/>
            <a:ext cx="7207220" cy="6796627"/>
          </a:xfrm>
          <a:prstGeom prst="rect">
            <a:avLst/>
          </a:prstGeom>
        </p:spPr>
      </p:pic>
      <p:sp>
        <p:nvSpPr>
          <p:cNvPr id="9" name="Left-Right Arrow 8"/>
          <p:cNvSpPr/>
          <p:nvPr/>
        </p:nvSpPr>
        <p:spPr>
          <a:xfrm rot="213220">
            <a:off x="6664831" y="4020561"/>
            <a:ext cx="594923" cy="267788"/>
          </a:xfrm>
          <a:prstGeom prst="leftRightArrow">
            <a:avLst/>
          </a:prstGeom>
          <a:solidFill>
            <a:schemeClr val="tx1"/>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436" y="2958275"/>
            <a:ext cx="3779568" cy="3674046"/>
          </a:xfrm>
          <a:prstGeom prst="rect">
            <a:avLst/>
          </a:prstGeom>
        </p:spPr>
      </p:pic>
      <p:pic>
        <p:nvPicPr>
          <p:cNvPr id="11" name="Picture 1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6008" y="688183"/>
            <a:ext cx="1745376" cy="1756784"/>
          </a:xfrm>
          <a:prstGeom prst="rect">
            <a:avLst/>
          </a:prstGeom>
        </p:spPr>
      </p:pic>
    </p:spTree>
    <p:extLst>
      <p:ext uri="{BB962C8B-B14F-4D97-AF65-F5344CB8AC3E}">
        <p14:creationId xmlns:p14="http://schemas.microsoft.com/office/powerpoint/2010/main" val="2342226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Centrality Measures in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The degree of a node is the number of adjacent edges.  In this case, the key event with the highest </a:t>
            </a:r>
            <a:r>
              <a:rPr lang="en-US" dirty="0">
                <a:solidFill>
                  <a:srgbClr val="0070C0"/>
                </a:solidFill>
              </a:rPr>
              <a:t>degree</a:t>
            </a:r>
            <a:r>
              <a:rPr lang="en-US" dirty="0"/>
              <a:t> is </a:t>
            </a:r>
            <a:r>
              <a:rPr lang="en-US" i="1" dirty="0"/>
              <a:t>Increased oxidative stress, </a:t>
            </a:r>
            <a:r>
              <a:rPr lang="en-US" dirty="0"/>
              <a:t>with 22 incident edges. </a:t>
            </a:r>
          </a:p>
          <a:p>
            <a:r>
              <a:rPr lang="en-US" i="1" dirty="0"/>
              <a:t>Increased oxidative stress </a:t>
            </a:r>
            <a:r>
              <a:rPr lang="en-US" dirty="0"/>
              <a:t>is also the key event with the highest </a:t>
            </a:r>
            <a:r>
              <a:rPr lang="en-US" dirty="0">
                <a:solidFill>
                  <a:srgbClr val="00FF00"/>
                </a:solidFill>
              </a:rPr>
              <a:t>betweenness</a:t>
            </a:r>
            <a:r>
              <a:rPr lang="en-US" dirty="0"/>
              <a:t> value, meaning that in the </a:t>
            </a:r>
            <a:r>
              <a:rPr lang="en-US" dirty="0" err="1"/>
              <a:t>AOPwiki</a:t>
            </a:r>
            <a:r>
              <a:rPr lang="en-US" dirty="0"/>
              <a:t>, from a non-directed standpoint, it has the most shortest paths between other nodes that travel through it.</a:t>
            </a:r>
          </a:p>
          <a:p>
            <a:r>
              <a:rPr lang="en-US" dirty="0"/>
              <a:t>When it comes to </a:t>
            </a:r>
            <a:r>
              <a:rPr lang="en-US" dirty="0">
                <a:solidFill>
                  <a:srgbClr val="A020F0"/>
                </a:solidFill>
              </a:rPr>
              <a:t>closeness</a:t>
            </a:r>
            <a:r>
              <a:rPr lang="en-US" dirty="0"/>
              <a:t> however, which is a measure of distance between nodes on those shortest paths, </a:t>
            </a:r>
            <a:r>
              <a:rPr lang="en-US" i="1" dirty="0"/>
              <a:t>Suppression, Constitutive </a:t>
            </a:r>
            <a:r>
              <a:rPr lang="en-US" i="1" dirty="0" err="1"/>
              <a:t>androstane</a:t>
            </a:r>
            <a:r>
              <a:rPr lang="en-US" i="1" dirty="0"/>
              <a:t> receptor, NR1l3, </a:t>
            </a:r>
            <a:r>
              <a:rPr lang="en-US" dirty="0"/>
              <a:t>is the closest.</a:t>
            </a:r>
            <a:endParaRPr lang="en-US" i="1" dirty="0"/>
          </a:p>
          <a:p>
            <a:endParaRPr lang="en-US" dirty="0"/>
          </a:p>
          <a:p>
            <a:endParaRPr lang="en-US" dirty="0"/>
          </a:p>
          <a:p>
            <a:endParaRPr lang="en-US" dirty="0"/>
          </a:p>
        </p:txBody>
      </p:sp>
      <p:pic>
        <p:nvPicPr>
          <p:cNvPr id="7" name="Content Placeholder 6"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250" y="0"/>
            <a:ext cx="6851750" cy="6751392"/>
          </a:xfrm>
        </p:spPr>
      </p:pic>
    </p:spTree>
    <p:extLst>
      <p:ext uri="{BB962C8B-B14F-4D97-AF65-F5344CB8AC3E}">
        <p14:creationId xmlns:p14="http://schemas.microsoft.com/office/powerpoint/2010/main" val="1782567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43438" b="42086"/>
          <a:stretch/>
        </p:blipFill>
        <p:spPr>
          <a:xfrm>
            <a:off x="5519420" y="0"/>
            <a:ext cx="6672580" cy="6858000"/>
          </a:xfrm>
          <a:prstGeom prst="rect">
            <a:avLst/>
          </a:prstGeom>
        </p:spPr>
      </p:pic>
      <p:sp>
        <p:nvSpPr>
          <p:cNvPr id="2" name="Title 1"/>
          <p:cNvSpPr>
            <a:spLocks noGrp="1"/>
          </p:cNvSpPr>
          <p:nvPr>
            <p:ph type="ctrTitle"/>
          </p:nvPr>
        </p:nvSpPr>
        <p:spPr>
          <a:xfrm>
            <a:off x="0" y="0"/>
            <a:ext cx="9144000" cy="2387600"/>
          </a:xfrm>
          <a:noFill/>
        </p:spPr>
        <p:txBody>
          <a:bodyPr>
            <a:normAutofit/>
          </a:bodyPr>
          <a:lstStyle/>
          <a:p>
            <a:r>
              <a:rPr lang="en-US" b="1" dirty="0">
                <a:solidFill>
                  <a:srgbClr val="FF0000"/>
                </a:solidFill>
              </a:rPr>
              <a:t>Component Analyses</a:t>
            </a:r>
            <a:endParaRPr lang="en-US" dirty="0">
              <a:solidFill>
                <a:srgbClr val="FF0000"/>
              </a:solidFill>
            </a:endParaRPr>
          </a:p>
        </p:txBody>
      </p:sp>
      <p:sp>
        <p:nvSpPr>
          <p:cNvPr id="6" name="Subtitle 5"/>
          <p:cNvSpPr>
            <a:spLocks noGrp="1"/>
          </p:cNvSpPr>
          <p:nvPr>
            <p:ph type="subTitle" idx="1"/>
          </p:nvPr>
        </p:nvSpPr>
        <p:spPr>
          <a:xfrm>
            <a:off x="0" y="2479675"/>
            <a:ext cx="9144000" cy="1655762"/>
          </a:xfrm>
        </p:spPr>
        <p:txBody>
          <a:bodyPr/>
          <a:lstStyle/>
          <a:p>
            <a:pPr marL="800100" lvl="1" indent="-342900" algn="l">
              <a:buClr>
                <a:srgbClr val="FF0000"/>
              </a:buClr>
              <a:buFont typeface="Arial" panose="020B0604020202020204" pitchFamily="34" charset="0"/>
              <a:buChar char="•"/>
            </a:pPr>
            <a:r>
              <a:rPr lang="en-US" sz="1800" dirty="0"/>
              <a:t>Weakly connected components</a:t>
            </a:r>
          </a:p>
          <a:p>
            <a:pPr marL="800100" lvl="1" indent="-342900" algn="l">
              <a:buClr>
                <a:srgbClr val="FF0000"/>
              </a:buClr>
              <a:buFont typeface="Arial" panose="020B0604020202020204" pitchFamily="34" charset="0"/>
              <a:buChar char="•"/>
            </a:pPr>
            <a:r>
              <a:rPr lang="en-US" sz="1800" dirty="0"/>
              <a:t>Strongly connected components and cycles</a:t>
            </a:r>
          </a:p>
          <a:p>
            <a:pPr algn="l"/>
            <a:endParaRPr lang="en-US" dirty="0"/>
          </a:p>
        </p:txBody>
      </p:sp>
    </p:spTree>
    <p:extLst>
      <p:ext uri="{BB962C8B-B14F-4D97-AF65-F5344CB8AC3E}">
        <p14:creationId xmlns:p14="http://schemas.microsoft.com/office/powerpoint/2010/main" val="121498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Weakly Connected Components of the AOPwiki</a:t>
            </a:r>
          </a:p>
        </p:txBody>
      </p:sp>
      <p:sp>
        <p:nvSpPr>
          <p:cNvPr id="16" name="Text Placeholder 15"/>
          <p:cNvSpPr>
            <a:spLocks noGrp="1"/>
          </p:cNvSpPr>
          <p:nvPr>
            <p:ph type="body" sz="half" idx="2"/>
          </p:nvPr>
        </p:nvSpPr>
        <p:spPr>
          <a:xfrm>
            <a:off x="7425414" y="2222830"/>
            <a:ext cx="3932237" cy="3811588"/>
          </a:xfrm>
        </p:spPr>
        <p:txBody>
          <a:bodyPr/>
          <a:lstStyle/>
          <a:p>
            <a:r>
              <a:rPr lang="en-US" dirty="0"/>
              <a:t>Weakly connected components have an undirected path between any nodes within the component</a:t>
            </a:r>
          </a:p>
          <a:p>
            <a:r>
              <a:rPr lang="en-US" dirty="0"/>
              <a:t>Within the AOP context, weakly connected components highlight AOP networks where at least one key event relationships is shared</a:t>
            </a:r>
          </a:p>
          <a:p>
            <a:endParaRPr lang="en-US" dirty="0"/>
          </a:p>
          <a:p>
            <a:endParaRPr lang="en-US" dirty="0"/>
          </a:p>
          <a:p>
            <a:endParaRPr lang="en-US" dirty="0"/>
          </a:p>
          <a:p>
            <a:endParaRPr lang="en-US" dirty="0"/>
          </a:p>
          <a:p>
            <a:endParaRPr lang="en-US" dirty="0"/>
          </a:p>
        </p:txBody>
      </p:sp>
      <p:pic>
        <p:nvPicPr>
          <p:cNvPr id="6" name="Content Placeholder 4" descr="Screen Clipping"/>
          <p:cNvPicPr>
            <a:picLocks noChangeAspect="1"/>
          </p:cNvPicPr>
          <p:nvPr/>
        </p:nvPicPr>
        <p:blipFill rotWithShape="1">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l="-1" r="141" b="114"/>
          <a:stretch/>
        </p:blipFill>
        <p:spPr>
          <a:xfrm>
            <a:off x="147484" y="0"/>
            <a:ext cx="6823218" cy="6850884"/>
          </a:xfrm>
          <a:prstGeom prst="rect">
            <a:avLst/>
          </a:prstGeom>
        </p:spPr>
      </p:pic>
    </p:spTree>
    <p:extLst>
      <p:ext uri="{BB962C8B-B14F-4D97-AF65-F5344CB8AC3E}">
        <p14:creationId xmlns:p14="http://schemas.microsoft.com/office/powerpoint/2010/main" val="14922382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414" y="622630"/>
            <a:ext cx="3932237" cy="1600200"/>
          </a:xfrm>
        </p:spPr>
        <p:txBody>
          <a:bodyPr vert="horz" lIns="91440" tIns="45720" rIns="91440" bIns="45720" rtlCol="0" anchor="b">
            <a:normAutofit fontScale="90000"/>
          </a:bodyPr>
          <a:lstStyle/>
          <a:p>
            <a:r>
              <a:rPr lang="en-US" sz="4000" dirty="0"/>
              <a:t>Weakly Connected Components of the AOPwiki</a:t>
            </a:r>
          </a:p>
        </p:txBody>
      </p:sp>
      <p:sp>
        <p:nvSpPr>
          <p:cNvPr id="16" name="Text Placeholder 15"/>
          <p:cNvSpPr>
            <a:spLocks noGrp="1"/>
          </p:cNvSpPr>
          <p:nvPr>
            <p:ph type="body" sz="half" idx="2"/>
          </p:nvPr>
        </p:nvSpPr>
        <p:spPr>
          <a:xfrm>
            <a:off x="7425414" y="2222830"/>
            <a:ext cx="3932237" cy="3811588"/>
          </a:xfrm>
        </p:spPr>
        <p:txBody>
          <a:bodyPr/>
          <a:lstStyle/>
          <a:p>
            <a:r>
              <a:rPr lang="en-US" dirty="0"/>
              <a:t>In the </a:t>
            </a:r>
            <a:r>
              <a:rPr lang="en-US" dirty="0" err="1"/>
              <a:t>AOPwiki</a:t>
            </a:r>
            <a:r>
              <a:rPr lang="en-US" dirty="0"/>
              <a:t> network.  The largest weakly connected component has 494 key events in it, the smallest has 2.</a:t>
            </a:r>
          </a:p>
          <a:p>
            <a:endParaRPr lang="en-US" dirty="0"/>
          </a:p>
          <a:p>
            <a:endParaRPr lang="en-US" dirty="0"/>
          </a:p>
          <a:p>
            <a:endParaRPr lang="en-US" dirty="0"/>
          </a:p>
          <a:p>
            <a:endParaRPr lang="en-US" dirty="0"/>
          </a:p>
          <a:p>
            <a:endParaRPr lang="en-US" dirty="0"/>
          </a:p>
        </p:txBody>
      </p:sp>
      <p:pic>
        <p:nvPicPr>
          <p:cNvPr id="7" name="Content Placeholder 4" descr="Screen Clipping"/>
          <p:cNvPicPr>
            <a:picLocks noChangeAspect="1"/>
          </p:cNvPicPr>
          <p:nvPr/>
        </p:nvPicPr>
        <p:blipFill rotWithShape="1">
          <a:blip r:embed="rId2">
            <a:extLst>
              <a:ext uri="{28A0092B-C50C-407E-A947-70E740481C1C}">
                <a14:useLocalDpi xmlns:a14="http://schemas.microsoft.com/office/drawing/2010/main" val="0"/>
              </a:ext>
            </a:extLst>
          </a:blip>
          <a:srcRect l="-1" r="141" b="114"/>
          <a:stretch/>
        </p:blipFill>
        <p:spPr>
          <a:xfrm>
            <a:off x="7589556" y="3082412"/>
            <a:ext cx="3603952" cy="361856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69" y="232599"/>
            <a:ext cx="6268325" cy="6468378"/>
          </a:xfrm>
          <a:prstGeom prst="rect">
            <a:avLst/>
          </a:prstGeom>
        </p:spPr>
      </p:pic>
    </p:spTree>
    <p:extLst>
      <p:ext uri="{BB962C8B-B14F-4D97-AF65-F5344CB8AC3E}">
        <p14:creationId xmlns:p14="http://schemas.microsoft.com/office/powerpoint/2010/main" val="4080610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lstStyle/>
          <a:p>
            <a:r>
              <a:rPr lang="en-US" dirty="0"/>
              <a:t>A network diagram of the Adverse Outcome Pathway Wiki database of AOPs. </a:t>
            </a:r>
          </a:p>
          <a:p>
            <a:r>
              <a:rPr lang="en-US" dirty="0"/>
              <a:t>In this figure, colors highlight distinct strongly connected components.  Nodes within strongly connected components have a directed path to each other node in the network.</a:t>
            </a:r>
          </a:p>
          <a:p>
            <a:r>
              <a:rPr lang="en-US" dirty="0"/>
              <a:t>Within the AOP context, a strongly connected component highlights cycles or feedback loops between Key Events.</a:t>
            </a:r>
          </a:p>
          <a:p>
            <a:r>
              <a:rPr lang="en-US" dirty="0"/>
              <a:t>In the </a:t>
            </a:r>
            <a:r>
              <a:rPr lang="en-US" dirty="0" err="1"/>
              <a:t>AOPwiki</a:t>
            </a:r>
            <a:r>
              <a:rPr lang="en-US" dirty="0"/>
              <a:t> network there are 7 distinct cycles that emerge.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381" y="0"/>
            <a:ext cx="6802619" cy="6858000"/>
          </a:xfrm>
          <a:prstGeom prst="rect">
            <a:avLst/>
          </a:prstGeom>
        </p:spPr>
      </p:pic>
    </p:spTree>
    <p:extLst>
      <p:ext uri="{BB962C8B-B14F-4D97-AF65-F5344CB8AC3E}">
        <p14:creationId xmlns:p14="http://schemas.microsoft.com/office/powerpoint/2010/main" val="170654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fontScale="90000"/>
          </a:bodyPr>
          <a:lstStyle/>
          <a:p>
            <a:r>
              <a:rPr lang="en-US" sz="4000" dirty="0"/>
              <a:t>Components of the </a:t>
            </a:r>
            <a:r>
              <a:rPr lang="en-US" sz="4000" dirty="0" err="1"/>
              <a:t>AOPwiki</a:t>
            </a:r>
            <a:r>
              <a:rPr lang="en-US" sz="4000" dirty="0"/>
              <a:t> network</a:t>
            </a:r>
          </a:p>
        </p:txBody>
      </p:sp>
      <p:sp>
        <p:nvSpPr>
          <p:cNvPr id="16" name="Text Placeholder 15"/>
          <p:cNvSpPr>
            <a:spLocks noGrp="1"/>
          </p:cNvSpPr>
          <p:nvPr>
            <p:ph type="body" sz="half" idx="2"/>
          </p:nvPr>
        </p:nvSpPr>
        <p:spPr/>
        <p:txBody>
          <a:bodyPr>
            <a:normAutofit fontScale="92500" lnSpcReduction="10000"/>
          </a:bodyPr>
          <a:lstStyle/>
          <a:p>
            <a:r>
              <a:rPr lang="en-US" dirty="0"/>
              <a:t>A network diagram of the Adverse Outcome Pathway Wiki database of AOPs. </a:t>
            </a:r>
          </a:p>
          <a:p>
            <a:r>
              <a:rPr lang="en-US" dirty="0"/>
              <a:t>Of the 7 distinct cycles, 3 are fully contained within a single AOP, while 3 are the result of key event relationships spanning multiple AOPs</a:t>
            </a:r>
            <a:r>
              <a:rPr lang="en-US" baseline="30000" dirty="0"/>
              <a:t>1</a:t>
            </a:r>
            <a:r>
              <a:rPr lang="en-US" dirty="0"/>
              <a:t>.</a:t>
            </a:r>
          </a:p>
          <a:p>
            <a:r>
              <a:rPr lang="en-US" dirty="0"/>
              <a:t>Tracking how cycles emerge and appear within the AOP wiki database will be useful for construction AOP networks.  When an AOP network is without cycles, it is considered a directed acyclic graph, a classification that carries with it a special set analyses that can be utilized for study.</a:t>
            </a:r>
          </a:p>
          <a:p>
            <a:r>
              <a:rPr lang="en-US" dirty="0"/>
              <a:t>-----------------------------------</a:t>
            </a:r>
          </a:p>
          <a:p>
            <a:r>
              <a:rPr lang="en-US" baseline="30000" dirty="0"/>
              <a:t>1</a:t>
            </a:r>
            <a:r>
              <a:rPr lang="en-US" dirty="0"/>
              <a:t>The last cycle appears to span multiple AOPs but AOP ID is a missing attribute for one of the three KE.</a:t>
            </a:r>
          </a:p>
          <a:p>
            <a:endParaRPr lang="en-US" dirty="0"/>
          </a:p>
          <a:p>
            <a:endParaRPr lang="en-US" dirty="0"/>
          </a:p>
          <a:p>
            <a:endParaRPr lang="en-US" dirty="0"/>
          </a:p>
          <a:p>
            <a:endParaRPr lang="en-US" dirty="0"/>
          </a:p>
        </p:txBody>
      </p:sp>
      <p:pic>
        <p:nvPicPr>
          <p:cNvPr id="17"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324" y="247593"/>
            <a:ext cx="6598368" cy="638391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9381" y="0"/>
            <a:ext cx="6802619" cy="6858000"/>
          </a:xfrm>
          <a:prstGeom prst="rect">
            <a:avLst/>
          </a:prstGeom>
        </p:spPr>
      </p:pic>
    </p:spTree>
    <p:extLst>
      <p:ext uri="{BB962C8B-B14F-4D97-AF65-F5344CB8AC3E}">
        <p14:creationId xmlns:p14="http://schemas.microsoft.com/office/powerpoint/2010/main" val="19347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48543" b="47990"/>
          <a:stretch/>
        </p:blipFill>
        <p:spPr>
          <a:xfrm>
            <a:off x="5464415" y="-1"/>
            <a:ext cx="6727585" cy="6858001"/>
          </a:xfrm>
          <a:prstGeom prst="rect">
            <a:avLst/>
          </a:prstGeom>
        </p:spPr>
      </p:pic>
      <p:sp>
        <p:nvSpPr>
          <p:cNvPr id="5" name="Title 4"/>
          <p:cNvSpPr>
            <a:spLocks noGrp="1"/>
          </p:cNvSpPr>
          <p:nvPr>
            <p:ph type="ctrTitle"/>
          </p:nvPr>
        </p:nvSpPr>
        <p:spPr>
          <a:xfrm>
            <a:off x="0" y="0"/>
            <a:ext cx="9144000" cy="2387600"/>
          </a:xfrm>
        </p:spPr>
        <p:txBody>
          <a:bodyPr/>
          <a:lstStyle/>
          <a:p>
            <a:r>
              <a:rPr lang="en-US" b="1" dirty="0">
                <a:solidFill>
                  <a:srgbClr val="18C618"/>
                </a:solidFill>
              </a:rPr>
              <a:t>Degree Centrality Measures</a:t>
            </a:r>
          </a:p>
        </p:txBody>
      </p:sp>
      <p:sp>
        <p:nvSpPr>
          <p:cNvPr id="6" name="Subtitle 5"/>
          <p:cNvSpPr>
            <a:spLocks noGrp="1"/>
          </p:cNvSpPr>
          <p:nvPr>
            <p:ph type="subTitle" idx="1"/>
          </p:nvPr>
        </p:nvSpPr>
        <p:spPr>
          <a:xfrm>
            <a:off x="0" y="2479675"/>
            <a:ext cx="9144000" cy="1655762"/>
          </a:xfrm>
        </p:spPr>
        <p:txBody>
          <a:bodyPr/>
          <a:lstStyle/>
          <a:p>
            <a:pPr marL="800100" lvl="1" indent="-342900" algn="l">
              <a:buClr>
                <a:srgbClr val="29F00E"/>
              </a:buClr>
              <a:buFont typeface="Arial" panose="020B0604020202020204" pitchFamily="34" charset="0"/>
              <a:buChar char="•"/>
            </a:pPr>
            <a:r>
              <a:rPr lang="en-US" sz="1800" dirty="0"/>
              <a:t>Total degree</a:t>
            </a:r>
          </a:p>
          <a:p>
            <a:pPr marL="800100" lvl="1" indent="-342900" algn="l">
              <a:buClr>
                <a:srgbClr val="29F00E"/>
              </a:buClr>
              <a:buFont typeface="Arial" panose="020B0604020202020204" pitchFamily="34" charset="0"/>
              <a:buChar char="•"/>
            </a:pPr>
            <a:r>
              <a:rPr lang="en-US" sz="1800" dirty="0"/>
              <a:t>In-degree</a:t>
            </a:r>
          </a:p>
          <a:p>
            <a:pPr marL="800100" lvl="1" indent="-342900" algn="l">
              <a:buClr>
                <a:srgbClr val="29F00E"/>
              </a:buClr>
              <a:buFont typeface="Arial" panose="020B0604020202020204" pitchFamily="34" charset="0"/>
              <a:buChar char="•"/>
            </a:pPr>
            <a:r>
              <a:rPr lang="en-US" sz="1800" dirty="0"/>
              <a:t>Out-degree</a:t>
            </a:r>
          </a:p>
          <a:p>
            <a:pPr algn="l"/>
            <a:endParaRPr lang="en-US" dirty="0"/>
          </a:p>
        </p:txBody>
      </p:sp>
    </p:spTree>
    <p:extLst>
      <p:ext uri="{BB962C8B-B14F-4D97-AF65-F5344CB8AC3E}">
        <p14:creationId xmlns:p14="http://schemas.microsoft.com/office/powerpoint/2010/main" val="600037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80" y="406685"/>
            <a:ext cx="6524992" cy="6328518"/>
          </a:xfrm>
          <a:prstGeom prst="rect">
            <a:avLst/>
          </a:prstGeom>
        </p:spPr>
      </p:pic>
      <p:sp>
        <p:nvSpPr>
          <p:cNvPr id="2" name="Title 1"/>
          <p:cNvSpPr>
            <a:spLocks noGrp="1"/>
          </p:cNvSpPr>
          <p:nvPr>
            <p:ph type="title"/>
          </p:nvPr>
        </p:nvSpPr>
        <p:spPr>
          <a:xfrm>
            <a:off x="7278688" y="37148"/>
            <a:ext cx="3932237" cy="739074"/>
          </a:xfrm>
        </p:spPr>
        <p:txBody>
          <a:bodyPr>
            <a:normAutofit fontScale="90000"/>
          </a:bodyPr>
          <a:lstStyle/>
          <a:p>
            <a:r>
              <a:rPr lang="en-US" dirty="0"/>
              <a:t>Degree (total)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(total),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𝑡𝑜𝑡</m:t>
                        </m:r>
                      </m:sub>
                    </m:sSub>
                  </m:oMath>
                </a14:m>
                <a:r>
                  <a:rPr lang="en-US" dirty="0"/>
                  <a:t> is </a:t>
                </a:r>
                <a:r>
                  <a:rPr lang="en-US" sz="1800" b="1" dirty="0">
                    <a:solidFill>
                      <a:srgbClr val="00FF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5"/>
                <a:stretch>
                  <a:fillRect l="-1240" t="-1118" r="-2016"/>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7329" y="2082576"/>
            <a:ext cx="4734954" cy="4775424"/>
          </a:xfrm>
          <a:prstGeom prst="rect">
            <a:avLst/>
          </a:prstGeom>
        </p:spPr>
      </p:pic>
    </p:spTree>
    <p:extLst>
      <p:ext uri="{BB962C8B-B14F-4D97-AF65-F5344CB8AC3E}">
        <p14:creationId xmlns:p14="http://schemas.microsoft.com/office/powerpoint/2010/main" val="2372188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766046" y="-1"/>
            <a:ext cx="3932237" cy="1600200"/>
          </a:xfrm>
        </p:spPr>
        <p:txBody>
          <a:bodyPr/>
          <a:lstStyle/>
          <a:p>
            <a:r>
              <a:rPr lang="en-US" dirty="0"/>
              <a:t>AOPwiki Background</a:t>
            </a:r>
          </a:p>
        </p:txBody>
      </p:sp>
      <p:sp>
        <p:nvSpPr>
          <p:cNvPr id="9" name="Text Placeholder 8"/>
          <p:cNvSpPr>
            <a:spLocks noGrp="1"/>
          </p:cNvSpPr>
          <p:nvPr>
            <p:ph type="body" sz="half" idx="2"/>
          </p:nvPr>
        </p:nvSpPr>
        <p:spPr>
          <a:xfrm>
            <a:off x="766046" y="1607573"/>
            <a:ext cx="5870728" cy="3811588"/>
          </a:xfrm>
        </p:spPr>
        <p:txBody>
          <a:bodyPr>
            <a:noAutofit/>
          </a:bodyPr>
          <a:lstStyle/>
          <a:p>
            <a:pPr marL="457200" indent="-457200">
              <a:buClr>
                <a:schemeClr val="accent3"/>
              </a:buClr>
              <a:buFont typeface="Arial" panose="020B0604020202020204" pitchFamily="34" charset="0"/>
              <a:buChar char="•"/>
            </a:pPr>
            <a:r>
              <a:rPr lang="en-US" sz="2000" dirty="0"/>
              <a:t>The AOPwiki (</a:t>
            </a:r>
            <a:r>
              <a:rPr lang="en-US" sz="2000" dirty="0">
                <a:solidFill>
                  <a:schemeClr val="accent4"/>
                </a:solidFill>
                <a:hlinkClick r:id="rId4"/>
              </a:rPr>
              <a:t>www.aopwiki.org</a:t>
            </a:r>
            <a:r>
              <a:rPr lang="en-US" sz="2000" dirty="0"/>
              <a:t>) is a place to store and share AOP information among AOP developers, users, and stakeholders.  </a:t>
            </a:r>
          </a:p>
          <a:p>
            <a:pPr marL="457200" indent="-457200">
              <a:buClr>
                <a:schemeClr val="accent3"/>
              </a:buClr>
              <a:buFont typeface="Arial" panose="020B0604020202020204" pitchFamily="34" charset="0"/>
              <a:buChar char="•"/>
            </a:pPr>
            <a:r>
              <a:rPr lang="en-US" sz="2000" dirty="0"/>
              <a:t>As the AOPwiki grows and collaborative effort builds the AOP knowledgebase, more and diverse AOPs are being added.</a:t>
            </a:r>
          </a:p>
          <a:p>
            <a:pPr marL="457200" indent="-457200">
              <a:buClr>
                <a:schemeClr val="accent3"/>
              </a:buClr>
              <a:buFont typeface="Arial" panose="020B0604020202020204" pitchFamily="34" charset="0"/>
              <a:buChar char="•"/>
            </a:pPr>
            <a:r>
              <a:rPr lang="en-US" sz="2000" dirty="0"/>
              <a:t>The AOPwiki itself can be considered one large network. Allowing us to use and develop network analysis techniques for studying it. It is from this view that we began our analyses and work. </a:t>
            </a:r>
          </a:p>
          <a:p>
            <a:pPr marL="457200" indent="-457200">
              <a:buClr>
                <a:schemeClr val="accent3"/>
              </a:buClr>
              <a:buFont typeface="Arial" panose="020B0604020202020204" pitchFamily="34" charset="0"/>
              <a:buChar char="•"/>
            </a:pPr>
            <a:r>
              <a:rPr lang="en-US" sz="2000" dirty="0"/>
              <a:t>Understanding how expansion of the AOPwiki and knowledge base is influencing the structure of the AOPwiki as a network can help guide development and create benchmarks for growth.</a:t>
            </a:r>
          </a:p>
        </p:txBody>
      </p:sp>
    </p:spTree>
    <p:extLst>
      <p:ext uri="{BB962C8B-B14F-4D97-AF65-F5344CB8AC3E}">
        <p14:creationId xmlns:p14="http://schemas.microsoft.com/office/powerpoint/2010/main" val="2420769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37148"/>
            <a:ext cx="3932237" cy="739074"/>
          </a:xfrm>
        </p:spPr>
        <p:txBody>
          <a:bodyPr>
            <a:normAutofit/>
          </a:bodyPr>
          <a:lstStyle/>
          <a:p>
            <a:r>
              <a:rPr lang="en-US" dirty="0"/>
              <a:t>Degree (all)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𝑎𝑙𝑙</m:t>
                        </m:r>
                      </m:sub>
                    </m:sSub>
                  </m:oMath>
                </a14:m>
                <a:r>
                  <a:rPr lang="en-US" dirty="0"/>
                  <a:t> is </a:t>
                </a:r>
                <a:r>
                  <a:rPr lang="en-US" sz="1800" b="1" dirty="0">
                    <a:solidFill>
                      <a:srgbClr val="00FF00"/>
                    </a:solidFill>
                  </a:rPr>
                  <a:t>Increased oxidative stress</a:t>
                </a:r>
                <a:r>
                  <a:rPr lang="en-US" i="1" dirty="0"/>
                  <a:t>, </a:t>
                </a:r>
                <a:r>
                  <a:rPr lang="en-US" dirty="0"/>
                  <a:t>with 22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5191" y="2271456"/>
            <a:ext cx="4499230" cy="4354297"/>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615695" y="2066419"/>
                <a:ext cx="6096000" cy="3139321"/>
              </a:xfrm>
              <a:prstGeom prst="rect">
                <a:avLst/>
              </a:prstGeom>
            </p:spPr>
            <p:txBody>
              <a:bodyPr>
                <a:spAutoFit/>
              </a:bodyPr>
              <a:lstStyle/>
              <a:p>
                <a:r>
                  <a:rPr lang="en-US" b="1" dirty="0"/>
                  <a:t>Key Event Name</a:t>
                </a:r>
              </a:p>
              <a:p>
                <a:r>
                  <a:rPr lang="en-US" dirty="0"/>
                  <a:t> "Increase, Oxidative Stress"              </a:t>
                </a:r>
              </a:p>
              <a:p>
                <a:r>
                  <a:rPr lang="en-US" dirty="0"/>
                  <a:t> "Increased, Mortality"                    </a:t>
                </a:r>
              </a:p>
              <a:p>
                <a:r>
                  <a:rPr lang="en-US" dirty="0"/>
                  <a:t> "N/A, Mitochondrial dysfunction 1"        </a:t>
                </a:r>
              </a:p>
              <a:p>
                <a:r>
                  <a:rPr lang="en-US" dirty="0"/>
                  <a:t> "Activation,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 "Activation, LXR"                         </a:t>
                </a:r>
              </a:p>
              <a:p>
                <a:r>
                  <a:rPr lang="en-US" dirty="0"/>
                  <a:t> "Accumulation, Fatty acid"                </a:t>
                </a:r>
              </a:p>
              <a:p>
                <a:r>
                  <a:rPr lang="en-US" dirty="0"/>
                  <a:t> "Activation, AHR"                         </a:t>
                </a:r>
              </a:p>
              <a:p>
                <a:r>
                  <a:rPr lang="en-US" dirty="0"/>
                  <a:t> "Increase, cilia movement"                </a:t>
                </a:r>
              </a:p>
              <a:p>
                <a:r>
                  <a:rPr lang="en-US" dirty="0"/>
                  <a:t> "Increased, valve movement"               </a:t>
                </a:r>
              </a:p>
              <a:p>
                <a:r>
                  <a:rPr lang="en-US" dirty="0"/>
                  <a:t> "Abnormal, Foraging activity and behavior"</a:t>
                </a:r>
              </a:p>
            </p:txBody>
          </p:sp>
        </mc:Choice>
        <mc:Fallback xmlns="">
          <p:sp>
            <p:nvSpPr>
              <p:cNvPr id="5" name="Rectangle 4"/>
              <p:cNvSpPr>
                <a:spLocks noRot="1" noChangeAspect="1" noMove="1" noResize="1" noEditPoints="1" noAdjustHandles="1" noChangeArrowheads="1" noChangeShapeType="1" noTextEdit="1"/>
              </p:cNvSpPr>
              <p:nvPr/>
            </p:nvSpPr>
            <p:spPr>
              <a:xfrm>
                <a:off x="615695" y="2066419"/>
                <a:ext cx="6096000" cy="3139321"/>
              </a:xfrm>
              <a:prstGeom prst="rect">
                <a:avLst/>
              </a:prstGeom>
              <a:blipFill>
                <a:blip r:embed="rId5"/>
                <a:stretch>
                  <a:fillRect l="-800" t="-116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178359" y="2066419"/>
                <a:ext cx="582362"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𝒂𝒍𝒍</m:t>
                          </m:r>
                        </m:sub>
                      </m:sSub>
                    </m:oMath>
                  </m:oMathPara>
                </a14:m>
                <a:endParaRPr lang="en-US" b="1" dirty="0"/>
              </a:p>
              <a:p>
                <a:pPr algn="ctr"/>
                <a:r>
                  <a:rPr lang="en-US" dirty="0"/>
                  <a:t>22 17 15 13 12 12 12 11 10 10</a:t>
                </a:r>
              </a:p>
            </p:txBody>
          </p:sp>
        </mc:Choice>
        <mc:Fallback xmlns="">
          <p:sp>
            <p:nvSpPr>
              <p:cNvPr id="7" name="Rectangle 6"/>
              <p:cNvSpPr>
                <a:spLocks noRot="1" noChangeAspect="1" noMove="1" noResize="1" noEditPoints="1" noAdjustHandles="1" noChangeArrowheads="1" noChangeShapeType="1" noTextEdit="1"/>
              </p:cNvSpPr>
              <p:nvPr/>
            </p:nvSpPr>
            <p:spPr>
              <a:xfrm>
                <a:off x="5178359" y="2066419"/>
                <a:ext cx="582362" cy="3139321"/>
              </a:xfrm>
              <a:prstGeom prst="rect">
                <a:avLst/>
              </a:prstGeom>
              <a:blipFill>
                <a:blip r:embed="rId6"/>
                <a:stretch>
                  <a:fillRect l="-3125"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5695" y="154319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𝑎𝑙𝑙</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615695" y="1543199"/>
                <a:ext cx="5945885" cy="523220"/>
              </a:xfrm>
              <a:prstGeom prst="rect">
                <a:avLst/>
              </a:prstGeom>
              <a:blipFill>
                <a:blip r:embed="rId7"/>
                <a:stretch>
                  <a:fillRect l="-2051" t="-10465" b="-32558"/>
                </a:stretch>
              </a:blipFill>
            </p:spPr>
            <p:txBody>
              <a:bodyPr/>
              <a:lstStyle/>
              <a:p>
                <a:r>
                  <a:rPr lang="en-US">
                    <a:noFill/>
                  </a:rPr>
                  <a:t> </a:t>
                </a:r>
              </a:p>
            </p:txBody>
          </p:sp>
        </mc:Fallback>
      </mc:AlternateContent>
      <p:pic>
        <p:nvPicPr>
          <p:cNvPr id="8" name="Picture 7"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7329" y="2082576"/>
            <a:ext cx="4734954" cy="4775424"/>
          </a:xfrm>
          <a:prstGeom prst="rect">
            <a:avLst/>
          </a:prstGeom>
        </p:spPr>
      </p:pic>
    </p:spTree>
    <p:extLst>
      <p:ext uri="{BB962C8B-B14F-4D97-AF65-F5344CB8AC3E}">
        <p14:creationId xmlns:p14="http://schemas.microsoft.com/office/powerpoint/2010/main" val="1796334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153" y="0"/>
            <a:ext cx="7093323" cy="6858000"/>
          </a:xfrm>
          <a:prstGeom prst="rect">
            <a:avLst/>
          </a:prstGeom>
        </p:spPr>
      </p:pic>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A020F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5"/>
                <a:stretch>
                  <a:fillRect l="-1395" t="-1118" r="-1395"/>
                </a:stretch>
              </a:blipFill>
            </p:spPr>
            <p:txBody>
              <a:bodyPr/>
              <a:lstStyle/>
              <a:p>
                <a:r>
                  <a:rPr lang="en-US">
                    <a:noFill/>
                  </a:rPr>
                  <a:t> </a:t>
                </a:r>
              </a:p>
            </p:txBody>
          </p:sp>
        </mc:Fallback>
      </mc:AlternateContent>
      <p:pic>
        <p:nvPicPr>
          <p:cNvPr id="5" name="Picture 4"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15" y="2084599"/>
            <a:ext cx="4550819" cy="4603531"/>
          </a:xfrm>
          <a:prstGeom prst="rect">
            <a:avLst/>
          </a:prstGeom>
        </p:spPr>
      </p:pic>
      <p:pic>
        <p:nvPicPr>
          <p:cNvPr id="6" name="Picture 5"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806" y="1947438"/>
            <a:ext cx="4753838" cy="4773401"/>
          </a:xfrm>
          <a:prstGeom prst="rect">
            <a:avLst/>
          </a:prstGeom>
        </p:spPr>
      </p:pic>
    </p:spTree>
    <p:extLst>
      <p:ext uri="{BB962C8B-B14F-4D97-AF65-F5344CB8AC3E}">
        <p14:creationId xmlns:p14="http://schemas.microsoft.com/office/powerpoint/2010/main" val="64623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Degree (in)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583607" y="775857"/>
                <a:ext cx="3932237" cy="3811588"/>
              </a:xfrm>
            </p:spPr>
            <p:txBody>
              <a:bodyPr/>
              <a:lstStyle/>
              <a:p>
                <a:r>
                  <a:rPr lang="en-US" dirty="0"/>
                  <a:t>The degree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of a node is the number of adjacent edges coming into that node.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𝑖𝑛</m:t>
                        </m:r>
                      </m:sub>
                    </m:sSub>
                  </m:oMath>
                </a14:m>
                <a:r>
                  <a:rPr lang="en-US" dirty="0"/>
                  <a:t> is</a:t>
                </a:r>
                <a:r>
                  <a:rPr lang="en-US" sz="1800" b="1" dirty="0"/>
                  <a:t> </a:t>
                </a:r>
                <a:r>
                  <a:rPr lang="en-US" sz="1800" b="1" dirty="0">
                    <a:solidFill>
                      <a:srgbClr val="A020F0"/>
                    </a:solidFill>
                  </a:rPr>
                  <a:t>Increased mortality</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583607" y="775857"/>
                <a:ext cx="3932237" cy="3811588"/>
              </a:xfrm>
              <a:blipFill>
                <a:blip r:embed="rId3"/>
                <a:stretch>
                  <a:fillRect l="-1395" t="-1118" r="-1395"/>
                </a:stretch>
              </a:blipFill>
            </p:spPr>
            <p:txBody>
              <a:bodyPr/>
              <a:lstStyle/>
              <a:p>
                <a:r>
                  <a:rPr lang="en-US">
                    <a:noFill/>
                  </a:rPr>
                  <a:t> </a:t>
                </a:r>
              </a:p>
            </p:txBody>
          </p:sp>
        </mc:Fallback>
      </mc:AlternateContent>
      <p:sp>
        <p:nvSpPr>
          <p:cNvPr id="7" name="Rectangle 6"/>
          <p:cNvSpPr/>
          <p:nvPr/>
        </p:nvSpPr>
        <p:spPr>
          <a:xfrm>
            <a:off x="5134426" y="2084599"/>
            <a:ext cx="6387014" cy="3139321"/>
          </a:xfrm>
          <a:prstGeom prst="rect">
            <a:avLst/>
          </a:prstGeom>
        </p:spPr>
        <p:txBody>
          <a:bodyPr wrap="square">
            <a:spAutoFit/>
          </a:bodyPr>
          <a:lstStyle/>
          <a:p>
            <a:r>
              <a:rPr lang="en-US" b="1" dirty="0"/>
              <a:t>Key Event Name</a:t>
            </a:r>
          </a:p>
          <a:p>
            <a:r>
              <a:rPr lang="en-US" dirty="0"/>
              <a:t>"Increased, Mortality"                                            </a:t>
            </a:r>
          </a:p>
          <a:p>
            <a:r>
              <a:rPr lang="en-US" dirty="0"/>
              <a:t>"Increased, Liver Steatosis"                                      </a:t>
            </a:r>
          </a:p>
          <a:p>
            <a:r>
              <a:rPr lang="en-US" dirty="0"/>
              <a:t>"Increase, Oxidative Stress"                                      </a:t>
            </a:r>
          </a:p>
          <a:p>
            <a:r>
              <a:rPr lang="en-US" dirty="0"/>
              <a:t>"Decreased, Reproductive Success"                                 </a:t>
            </a:r>
          </a:p>
          <a:p>
            <a:r>
              <a:rPr lang="en-US" dirty="0"/>
              <a:t>"Impairment, Learning and memory"                                 </a:t>
            </a:r>
          </a:p>
          <a:p>
            <a:r>
              <a:rPr lang="en-US" dirty="0"/>
              <a:t>"Decreased, Synaptogenesis"                                       </a:t>
            </a:r>
          </a:p>
          <a:p>
            <a:r>
              <a:rPr lang="en-US" dirty="0"/>
              <a:t>"Accumulation, Fatty acid"                                        </a:t>
            </a:r>
          </a:p>
          <a:p>
            <a:r>
              <a:rPr lang="en-US" dirty="0"/>
              <a:t>"Reduction, 17beta-estradiol synthesis by ovarian granulosa cells"</a:t>
            </a:r>
          </a:p>
          <a:p>
            <a:r>
              <a:rPr lang="en-US" dirty="0"/>
              <a:t>"Depletion, energy reserves"                                      </a:t>
            </a:r>
          </a:p>
          <a:p>
            <a:r>
              <a:rPr lang="en-US" dirty="0"/>
              <a:t>"Weakened, Colony" </a:t>
            </a:r>
          </a:p>
        </p:txBody>
      </p:sp>
      <mc:AlternateContent xmlns:mc="http://schemas.openxmlformats.org/markup-compatibility/2006" xmlns:a14="http://schemas.microsoft.com/office/drawing/2010/main">
        <mc:Choice Requires="a14">
          <p:sp>
            <p:nvSpPr>
              <p:cNvPr id="9" name="Rectangle 8"/>
              <p:cNvSpPr/>
              <p:nvPr/>
            </p:nvSpPr>
            <p:spPr>
              <a:xfrm>
                <a:off x="11521440" y="2084599"/>
                <a:ext cx="466951" cy="3139321"/>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𝒊𝒏</m:t>
                          </m:r>
                        </m:sub>
                      </m:sSub>
                    </m:oMath>
                  </m:oMathPara>
                </a14:m>
                <a:endParaRPr lang="en-US" b="1" dirty="0"/>
              </a:p>
              <a:p>
                <a:pPr algn="ctr"/>
                <a:r>
                  <a:rPr lang="en-US" dirty="0"/>
                  <a:t>13  9  9  8  8  7  7  7  6  6</a:t>
                </a:r>
              </a:p>
            </p:txBody>
          </p:sp>
        </mc:Choice>
        <mc:Fallback xmlns="">
          <p:sp>
            <p:nvSpPr>
              <p:cNvPr id="9" name="Rectangle 8"/>
              <p:cNvSpPr>
                <a:spLocks noRot="1" noChangeAspect="1" noMove="1" noResize="1" noEditPoints="1" noAdjustHandles="1" noChangeArrowheads="1" noChangeShapeType="1" noTextEdit="1"/>
              </p:cNvSpPr>
              <p:nvPr/>
            </p:nvSpPr>
            <p:spPr>
              <a:xfrm>
                <a:off x="11521440" y="2084599"/>
                <a:ext cx="466951" cy="3139321"/>
              </a:xfrm>
              <a:prstGeom prst="rect">
                <a:avLst/>
              </a:prstGeom>
              <a:blipFill>
                <a:blip r:embed="rId5"/>
                <a:stretch>
                  <a:fillRect l="-18182" r="-14286" b="-21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34426" y="1561379"/>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𝑖𝑛</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5134426" y="1561379"/>
                <a:ext cx="5945885" cy="523220"/>
              </a:xfrm>
              <a:prstGeom prst="rect">
                <a:avLst/>
              </a:prstGeom>
              <a:blipFill>
                <a:blip r:embed="rId6"/>
                <a:stretch>
                  <a:fillRect l="-2049" t="-10465" b="-32558"/>
                </a:stretch>
              </a:blipFill>
            </p:spPr>
            <p:txBody>
              <a:bodyPr/>
              <a:lstStyle/>
              <a:p>
                <a:r>
                  <a:rPr lang="en-US">
                    <a:noFill/>
                  </a:rPr>
                  <a:t> </a:t>
                </a:r>
              </a:p>
            </p:txBody>
          </p:sp>
        </mc:Fallback>
      </mc:AlternateContent>
      <p:pic>
        <p:nvPicPr>
          <p:cNvPr id="3" name="Picture 2"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2806" y="1947438"/>
            <a:ext cx="4753838" cy="4773401"/>
          </a:xfrm>
          <a:prstGeom prst="rect">
            <a:avLst/>
          </a:prstGeom>
        </p:spPr>
      </p:pic>
    </p:spTree>
    <p:extLst>
      <p:ext uri="{BB962C8B-B14F-4D97-AF65-F5344CB8AC3E}">
        <p14:creationId xmlns:p14="http://schemas.microsoft.com/office/powerpoint/2010/main" val="4105536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484"/>
            <a:ext cx="6883217" cy="657778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008" y="2049615"/>
            <a:ext cx="4851594" cy="4811882"/>
          </a:xfrm>
          <a:prstGeom prst="rect">
            <a:avLst/>
          </a:prstGeom>
        </p:spPr>
      </p:pic>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A5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5"/>
                <a:stretch>
                  <a:fillRect l="-1240" t="-1118" r="-2016"/>
                </a:stretch>
              </a:blipFill>
            </p:spPr>
            <p:txBody>
              <a:bodyPr/>
              <a:lstStyle/>
              <a:p>
                <a:r>
                  <a:rPr lang="en-US">
                    <a:noFill/>
                  </a:rPr>
                  <a:t> </a:t>
                </a:r>
              </a:p>
            </p:txBody>
          </p:sp>
        </mc:Fallback>
      </mc:AlternateContent>
    </p:spTree>
    <p:extLst>
      <p:ext uri="{BB962C8B-B14F-4D97-AF65-F5344CB8AC3E}">
        <p14:creationId xmlns:p14="http://schemas.microsoft.com/office/powerpoint/2010/main" val="392539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008" y="2049615"/>
            <a:ext cx="4851594" cy="4811882"/>
          </a:xfrm>
          <a:prstGeom prst="rect">
            <a:avLst/>
          </a:prstGeom>
        </p:spPr>
      </p:pic>
      <p:sp>
        <p:nvSpPr>
          <p:cNvPr id="2" name="Title 1"/>
          <p:cNvSpPr>
            <a:spLocks noGrp="1"/>
          </p:cNvSpPr>
          <p:nvPr>
            <p:ph type="title"/>
          </p:nvPr>
        </p:nvSpPr>
        <p:spPr>
          <a:xfrm>
            <a:off x="7278688" y="37148"/>
            <a:ext cx="3932237" cy="739074"/>
          </a:xfrm>
        </p:spPr>
        <p:txBody>
          <a:bodyPr>
            <a:normAutofit/>
          </a:bodyPr>
          <a:lstStyle/>
          <a:p>
            <a:r>
              <a:rPr lang="en-US" dirty="0"/>
              <a:t>Degree (out) </a:t>
            </a:r>
            <a:r>
              <a:rPr lang="en-US" dirty="0" err="1"/>
              <a:t>Heatmap</a:t>
            </a:r>
            <a:endParaRPr lang="en-US" dirty="0"/>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278688" y="776222"/>
                <a:ext cx="3932237" cy="3811588"/>
              </a:xfrm>
            </p:spPr>
            <p:txBody>
              <a:bodyPr/>
              <a:lstStyle/>
              <a:p>
                <a:r>
                  <a:rPr lang="en-US" dirty="0"/>
                  <a:t>The degree (out),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of a node is the number of adjacent edges, regardless of directionality.  In this case, the key event with the highest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𝑜𝑢𝑡</m:t>
                        </m:r>
                      </m:sub>
                    </m:sSub>
                  </m:oMath>
                </a14:m>
                <a:r>
                  <a:rPr lang="en-US" dirty="0"/>
                  <a:t> is </a:t>
                </a:r>
                <a:r>
                  <a:rPr lang="en-US" sz="1800" b="1" dirty="0">
                    <a:solidFill>
                      <a:srgbClr val="FFA500"/>
                    </a:solidFill>
                  </a:rPr>
                  <a:t>increased oxidative stress</a:t>
                </a:r>
                <a:r>
                  <a:rPr lang="en-US" i="1" dirty="0"/>
                  <a:t>, </a:t>
                </a:r>
                <a:r>
                  <a:rPr lang="en-US" dirty="0"/>
                  <a:t>with 13 incident edges.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278688" y="776222"/>
                <a:ext cx="3932237" cy="3811588"/>
              </a:xfrm>
              <a:blipFill>
                <a:blip r:embed="rId3"/>
                <a:stretch>
                  <a:fillRect l="-1240" t="-1118" r="-20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50520" y="1985070"/>
                <a:ext cx="6096000" cy="3416320"/>
              </a:xfrm>
              <a:prstGeom prst="rect">
                <a:avLst/>
              </a:prstGeom>
            </p:spPr>
            <p:txBody>
              <a:bodyPr>
                <a:spAutoFit/>
              </a:bodyPr>
              <a:lstStyle/>
              <a:p>
                <a:r>
                  <a:rPr lang="en-US" b="1" dirty="0"/>
                  <a:t>Key Event Name</a:t>
                </a:r>
              </a:p>
              <a:p>
                <a:r>
                  <a:rPr lang="en-US" dirty="0"/>
                  <a:t>"Increase, Oxidative Stress"                                                          </a:t>
                </a:r>
              </a:p>
              <a:p>
                <a:r>
                  <a:rPr lang="en-US" dirty="0"/>
                  <a:t>"Activation, AHR"                                                                     </a:t>
                </a:r>
              </a:p>
              <a:p>
                <a:r>
                  <a:rPr lang="en-US" dirty="0"/>
                  <a:t>"Activation, PPAR</a:t>
                </a:r>
                <a14:m>
                  <m:oMath xmlns:m="http://schemas.openxmlformats.org/officeDocument/2006/math">
                    <m:r>
                      <a:rPr lang="en-US" b="0" i="1" smtClean="0">
                        <a:latin typeface="Cambria Math" panose="02040503050406030204" pitchFamily="18" charset="0"/>
                      </a:rPr>
                      <m:t>𝛼</m:t>
                    </m:r>
                  </m:oMath>
                </a14:m>
                <a:r>
                  <a:rPr lang="en-US" dirty="0"/>
                  <a:t>"                                                                   </a:t>
                </a:r>
              </a:p>
              <a:p>
                <a:r>
                  <a:rPr lang="en-US" dirty="0"/>
                  <a:t>"Activation, LXR"                                                                     </a:t>
                </a:r>
              </a:p>
              <a:p>
                <a:r>
                  <a:rPr lang="en-US" dirty="0"/>
                  <a:t>"N/A, Mitochondrial dysfunction 1"                                                    </a:t>
                </a:r>
              </a:p>
              <a:p>
                <a:r>
                  <a:rPr lang="en-US" dirty="0"/>
                  <a:t>"Increased, serotonin (5-HT)"                                                         </a:t>
                </a:r>
              </a:p>
              <a:p>
                <a:r>
                  <a:rPr lang="en-US" dirty="0"/>
                  <a:t>"Increase, cilia movement"                                                            </a:t>
                </a:r>
              </a:p>
              <a:p>
                <a:r>
                  <a:rPr lang="en-US" dirty="0"/>
                  <a:t>"Inhibition, 5-hydroxytryptamine transporter (5-HTT; SERT)"                           </a:t>
                </a:r>
              </a:p>
              <a:p>
                <a:r>
                  <a:rPr lang="en-US" dirty="0"/>
                  <a:t>"Suppression, Suppression of cytokine production in the presence of T-cell activation"</a:t>
                </a:r>
              </a:p>
              <a:p>
                <a:r>
                  <a:rPr lang="en-US" dirty="0"/>
                  <a:t>"Thyroxine (T4) in serum, Decreased"    </a:t>
                </a:r>
              </a:p>
            </p:txBody>
          </p:sp>
        </mc:Choice>
        <mc:Fallback xmlns="">
          <p:sp>
            <p:nvSpPr>
              <p:cNvPr id="7" name="Rectangle 6"/>
              <p:cNvSpPr>
                <a:spLocks noRot="1" noChangeAspect="1" noMove="1" noResize="1" noEditPoints="1" noAdjustHandles="1" noChangeArrowheads="1" noChangeShapeType="1" noTextEdit="1"/>
              </p:cNvSpPr>
              <p:nvPr/>
            </p:nvSpPr>
            <p:spPr>
              <a:xfrm>
                <a:off x="350520" y="1985070"/>
                <a:ext cx="6096000" cy="3416320"/>
              </a:xfrm>
              <a:prstGeom prst="rect">
                <a:avLst/>
              </a:prstGeom>
              <a:blipFill>
                <a:blip r:embed="rId4"/>
                <a:stretch>
                  <a:fillRect l="-900" t="-1071" r="-18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141678" y="1985070"/>
                <a:ext cx="424291" cy="34163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𝑫</m:t>
                          </m:r>
                        </m:e>
                        <m:sub>
                          <m:r>
                            <a:rPr lang="en-US" b="1" i="1" smtClean="0">
                              <a:latin typeface="Cambria Math" panose="02040503050406030204" pitchFamily="18" charset="0"/>
                            </a:rPr>
                            <m:t>𝒐𝒖𝒕</m:t>
                          </m:r>
                        </m:sub>
                      </m:sSub>
                    </m:oMath>
                  </m:oMathPara>
                </a14:m>
                <a:endParaRPr lang="en-US" b="1" dirty="0"/>
              </a:p>
              <a:p>
                <a:r>
                  <a:rPr lang="en-US" dirty="0"/>
                  <a:t>13 12 11 11  9  8  8  8  7  </a:t>
                </a:r>
              </a:p>
              <a:p>
                <a:endParaRPr lang="en-US" dirty="0"/>
              </a:p>
              <a:p>
                <a:r>
                  <a:rPr lang="en-US" dirty="0"/>
                  <a:t>7</a:t>
                </a:r>
              </a:p>
            </p:txBody>
          </p:sp>
        </mc:Choice>
        <mc:Fallback xmlns="">
          <p:sp>
            <p:nvSpPr>
              <p:cNvPr id="9" name="Rectangle 8"/>
              <p:cNvSpPr>
                <a:spLocks noRot="1" noChangeAspect="1" noMove="1" noResize="1" noEditPoints="1" noAdjustHandles="1" noChangeArrowheads="1" noChangeShapeType="1" noTextEdit="1"/>
              </p:cNvSpPr>
              <p:nvPr/>
            </p:nvSpPr>
            <p:spPr>
              <a:xfrm>
                <a:off x="6141678" y="1985070"/>
                <a:ext cx="424291" cy="3416320"/>
              </a:xfrm>
              <a:prstGeom prst="rect">
                <a:avLst/>
              </a:prstGeom>
              <a:blipFill>
                <a:blip r:embed="rId5"/>
                <a:stretch>
                  <a:fillRect l="-11429" r="-40000" b="-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0520" y="1461850"/>
                <a:ext cx="5945885" cy="523220"/>
              </a:xfrm>
              <a:prstGeom prst="rect">
                <a:avLst/>
              </a:prstGeom>
              <a:noFill/>
            </p:spPr>
            <p:txBody>
              <a:bodyPr wrap="square" rtlCol="0">
                <a:spAutoFit/>
              </a:bodyPr>
              <a:lstStyle/>
              <a:p>
                <a:r>
                  <a:rPr lang="en-US" sz="2800" dirty="0"/>
                  <a:t>Ten key events with highest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𝑜𝑢𝑡</m:t>
                        </m:r>
                      </m:sub>
                    </m:sSub>
                  </m:oMath>
                </a14:m>
                <a:r>
                  <a:rPr lang="en-US" sz="2800" dirty="0"/>
                  <a:t> value</a:t>
                </a:r>
              </a:p>
            </p:txBody>
          </p:sp>
        </mc:Choice>
        <mc:Fallback xmlns="">
          <p:sp>
            <p:nvSpPr>
              <p:cNvPr id="10" name="TextBox 9"/>
              <p:cNvSpPr txBox="1">
                <a:spLocks noRot="1" noChangeAspect="1" noMove="1" noResize="1" noEditPoints="1" noAdjustHandles="1" noChangeArrowheads="1" noChangeShapeType="1" noTextEdit="1"/>
              </p:cNvSpPr>
              <p:nvPr/>
            </p:nvSpPr>
            <p:spPr>
              <a:xfrm>
                <a:off x="350520" y="1461850"/>
                <a:ext cx="5945885" cy="523220"/>
              </a:xfrm>
              <a:prstGeom prst="rect">
                <a:avLst/>
              </a:prstGeom>
              <a:blipFill>
                <a:blip r:embed="rId6"/>
                <a:stretch>
                  <a:fillRect l="-2154"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892817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rotWithShape="1">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r="50000" b="45784"/>
          <a:stretch/>
        </p:blipFill>
        <p:spPr>
          <a:xfrm>
            <a:off x="5929143" y="1"/>
            <a:ext cx="6262857" cy="6858000"/>
          </a:xfrm>
          <a:prstGeom prst="rect">
            <a:avLst/>
          </a:prstGeom>
        </p:spPr>
      </p:pic>
      <p:sp>
        <p:nvSpPr>
          <p:cNvPr id="5" name="Title 4"/>
          <p:cNvSpPr>
            <a:spLocks noGrp="1"/>
          </p:cNvSpPr>
          <p:nvPr>
            <p:ph type="ctrTitle"/>
          </p:nvPr>
        </p:nvSpPr>
        <p:spPr>
          <a:xfrm>
            <a:off x="0" y="0"/>
            <a:ext cx="9144000" cy="2387600"/>
          </a:xfrm>
        </p:spPr>
        <p:txBody>
          <a:bodyPr>
            <a:noAutofit/>
          </a:bodyPr>
          <a:lstStyle/>
          <a:p>
            <a:r>
              <a:rPr lang="en-US" b="1" dirty="0">
                <a:solidFill>
                  <a:srgbClr val="0000FF"/>
                </a:solidFill>
              </a:rPr>
              <a:t>Distance- and path-based metrics</a:t>
            </a:r>
          </a:p>
        </p:txBody>
      </p:sp>
      <p:sp>
        <p:nvSpPr>
          <p:cNvPr id="8" name="Subtitle 7"/>
          <p:cNvSpPr>
            <a:spLocks noGrp="1"/>
          </p:cNvSpPr>
          <p:nvPr>
            <p:ph type="subTitle" idx="1"/>
          </p:nvPr>
        </p:nvSpPr>
        <p:spPr>
          <a:xfrm>
            <a:off x="0" y="2479675"/>
            <a:ext cx="9144000" cy="1655762"/>
          </a:xfrm>
        </p:spPr>
        <p:txBody>
          <a:bodyPr/>
          <a:lstStyle/>
          <a:p>
            <a:pPr marL="800100" lvl="1" indent="-342900" algn="l">
              <a:buClr>
                <a:srgbClr val="141EEA"/>
              </a:buClr>
              <a:buFont typeface="Arial" panose="020B0604020202020204" pitchFamily="34" charset="0"/>
              <a:buChar char="•"/>
            </a:pPr>
            <a:r>
              <a:rPr lang="en-US" sz="1800" dirty="0"/>
              <a:t>Betweenness</a:t>
            </a:r>
          </a:p>
          <a:p>
            <a:pPr marL="800100" lvl="1" indent="-342900" algn="l">
              <a:buClr>
                <a:srgbClr val="141EEA"/>
              </a:buClr>
              <a:buFont typeface="Arial" panose="020B0604020202020204" pitchFamily="34" charset="0"/>
              <a:buChar char="•"/>
            </a:pPr>
            <a:r>
              <a:rPr lang="en-US" sz="1800" dirty="0"/>
              <a:t>Closeness</a:t>
            </a:r>
          </a:p>
          <a:p>
            <a:pPr marL="800100" lvl="1" indent="-342900" algn="l">
              <a:buClr>
                <a:srgbClr val="141EEA"/>
              </a:buClr>
              <a:buFont typeface="Arial" panose="020B0604020202020204" pitchFamily="34" charset="0"/>
              <a:buChar char="•"/>
            </a:pPr>
            <a:r>
              <a:rPr lang="en-US" sz="1800" dirty="0"/>
              <a:t>Eccentricity</a:t>
            </a:r>
          </a:p>
          <a:p>
            <a:pPr algn="l"/>
            <a:endParaRPr lang="en-US" dirty="0"/>
          </a:p>
        </p:txBody>
      </p:sp>
    </p:spTree>
    <p:extLst>
      <p:ext uri="{BB962C8B-B14F-4D97-AF65-F5344CB8AC3E}">
        <p14:creationId xmlns:p14="http://schemas.microsoft.com/office/powerpoint/2010/main" val="588016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Betweenness Map</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7395887" y="880599"/>
                <a:ext cx="4382531" cy="5940253"/>
              </a:xfrm>
            </p:spPr>
            <p:txBody>
              <a:bodyPr>
                <a:normAutofit/>
              </a:bodyPr>
              <a:lstStyle/>
              <a:p>
                <a:r>
                  <a:rPr lang="en-US" dirty="0"/>
                  <a:t>Betweenness values indicate which nodes are traversed most within shortest paths found in the network.  A path is simply a set of edges (directed in this case) that connects nodes.  Since multiple paths can exist between nodes, the betweenness calculation only uses those of which are the shortest (i.e. minimum number of steps between nodes).</a:t>
                </a:r>
              </a:p>
              <a:p>
                <a:r>
                  <a:rPr lang="en-US" dirty="0"/>
                  <a:t>The formula for betweenness is:</a:t>
                </a:r>
              </a:p>
              <a:p>
                <a:pPr lvl="0" defTabSz="457200">
                  <a:lnSpc>
                    <a:spcPct val="100000"/>
                  </a:lnSpc>
                  <a:spcBef>
                    <a:spcPts val="0"/>
                  </a:spcBef>
                </a:pPr>
                <a:endParaRPr lang="en-US" i="1" dirty="0">
                  <a:solidFill>
                    <a:srgbClr val="FFFFFF"/>
                  </a:solidFill>
                  <a:latin typeface="Cambria Math" panose="02040503050406030204" pitchFamily="18" charset="0"/>
                </a:endParaRPr>
              </a:p>
              <a:p>
                <a:pPr lvl="0" defTabSz="457200">
                  <a:lnSpc>
                    <a:spcPct val="100000"/>
                  </a:lnSpc>
                  <a:spcBef>
                    <a:spcPts val="0"/>
                  </a:spcBef>
                </a:pPr>
                <a14:m>
                  <m:oMathPara xmlns:m="http://schemas.openxmlformats.org/officeDocument/2006/math">
                    <m:oMathParaPr>
                      <m:jc m:val="centerGroup"/>
                    </m:oMathParaPr>
                    <m:oMath xmlns:m="http://schemas.openxmlformats.org/officeDocument/2006/math">
                      <m:r>
                        <a:rPr lang="en-US" i="1">
                          <a:solidFill>
                            <a:srgbClr val="FFFFFF"/>
                          </a:solidFill>
                          <a:latin typeface="Cambria Math" panose="02040503050406030204" pitchFamily="18" charset="0"/>
                        </a:rPr>
                        <m:t>𝑔</m:t>
                      </m:r>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r>
                        <a:rPr lang="en-US" i="1">
                          <a:solidFill>
                            <a:srgbClr val="FFFFFF"/>
                          </a:solidFill>
                          <a:latin typeface="Cambria Math" panose="02040503050406030204" pitchFamily="18" charset="0"/>
                        </a:rPr>
                        <m:t>=</m:t>
                      </m:r>
                      <m:nary>
                        <m:naryPr>
                          <m:chr m:val="∑"/>
                          <m:supHide m:val="on"/>
                          <m:ctrlPr>
                            <a:rPr lang="en-US" i="1">
                              <a:solidFill>
                                <a:srgbClr val="FFFFFF"/>
                              </a:solidFill>
                              <a:latin typeface="Cambria Math" panose="02040503050406030204" pitchFamily="18" charset="0"/>
                            </a:rPr>
                          </m:ctrlPr>
                        </m:naryPr>
                        <m:sub>
                          <m:r>
                            <a:rPr lang="en-US" i="1">
                              <a:solidFill>
                                <a:srgbClr val="FFFFFF"/>
                              </a:solidFill>
                              <a:latin typeface="Cambria Math" panose="02040503050406030204" pitchFamily="18" charset="0"/>
                            </a:rPr>
                            <m:t>𝑠</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𝑣</m:t>
                          </m:r>
                          <m:r>
                            <a:rPr lang="en-US" i="1">
                              <a:solidFill>
                                <a:srgbClr val="FFFFFF"/>
                              </a:solidFill>
                              <a:latin typeface="Cambria Math" panose="02040503050406030204" pitchFamily="18" charset="0"/>
                            </a:rPr>
                            <m:t>≠</m:t>
                          </m:r>
                          <m:r>
                            <a:rPr lang="en-US" i="1">
                              <a:solidFill>
                                <a:srgbClr val="FFFFFF"/>
                              </a:solidFill>
                              <a:latin typeface="Cambria Math" panose="02040503050406030204" pitchFamily="18" charset="0"/>
                            </a:rPr>
                            <m:t>𝑡</m:t>
                          </m:r>
                        </m:sub>
                        <m:sup/>
                        <m:e>
                          <m:f>
                            <m:fPr>
                              <m:ctrlPr>
                                <a:rPr lang="en-US" i="1">
                                  <a:solidFill>
                                    <a:srgbClr val="FFFFFF"/>
                                  </a:solidFill>
                                  <a:latin typeface="Cambria Math" panose="02040503050406030204" pitchFamily="18" charset="0"/>
                                </a:rPr>
                              </m:ctrlPr>
                            </m:fPr>
                            <m:num>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num>
                            <m:den>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en>
                          </m:f>
                        </m:e>
                      </m:nary>
                    </m:oMath>
                  </m:oMathPara>
                </a14:m>
                <a:endParaRPr lang="en-US" dirty="0">
                  <a:solidFill>
                    <a:srgbClr val="FFFFFF"/>
                  </a:solidFill>
                  <a:latin typeface="Corbel" panose="020B0503020204020204"/>
                </a:endParaRPr>
              </a:p>
              <a:p>
                <a:pPr lvl="0" defTabSz="457200">
                  <a:lnSpc>
                    <a:spcPct val="100000"/>
                  </a:lnSpc>
                  <a:spcBef>
                    <a:spcPts val="0"/>
                  </a:spcBef>
                </a:pPr>
                <a:endParaRPr lang="en-US" dirty="0">
                  <a:solidFill>
                    <a:srgbClr val="FFFFFF"/>
                  </a:solidFill>
                  <a:latin typeface="Corbel" panose="020B0503020204020204"/>
                </a:endParaRPr>
              </a:p>
              <a:p>
                <a:pPr lvl="0" defTabSz="457200">
                  <a:lnSpc>
                    <a:spcPct val="100000"/>
                  </a:lnSpc>
                  <a:spcBef>
                    <a:spcPts val="0"/>
                  </a:spcBef>
                </a:pPr>
                <a:r>
                  <a:rPr lang="en-US" dirty="0">
                    <a:solidFill>
                      <a:srgbClr val="FFFFFF"/>
                    </a:solidFill>
                    <a:latin typeface="Corbel" panose="020B0503020204020204"/>
                  </a:rPr>
                  <a:t>Where </a:t>
                </a:r>
                <a14:m>
                  <m:oMath xmlns:m="http://schemas.openxmlformats.org/officeDocument/2006/math">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d>
                      <m:dPr>
                        <m:ctrlPr>
                          <a:rPr lang="en-US" i="1">
                            <a:solidFill>
                              <a:srgbClr val="FFFFFF"/>
                            </a:solidFill>
                            <a:latin typeface="Cambria Math" panose="02040503050406030204" pitchFamily="18" charset="0"/>
                          </a:rPr>
                        </m:ctrlPr>
                      </m:dPr>
                      <m:e>
                        <m:r>
                          <a:rPr lang="en-US" i="1">
                            <a:solidFill>
                              <a:srgbClr val="FFFFFF"/>
                            </a:solidFill>
                            <a:latin typeface="Cambria Math" panose="02040503050406030204" pitchFamily="18" charset="0"/>
                          </a:rPr>
                          <m:t>𝑣</m:t>
                        </m:r>
                      </m:e>
                    </m:d>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through vertex </a:t>
                </a:r>
                <a14:m>
                  <m:oMath xmlns:m="http://schemas.openxmlformats.org/officeDocument/2006/math">
                    <m:r>
                      <a:rPr lang="en-US" i="1">
                        <a:solidFill>
                          <a:srgbClr val="FFFFFF"/>
                        </a:solidFill>
                        <a:latin typeface="Cambria Math" panose="02040503050406030204" pitchFamily="18" charset="0"/>
                      </a:rPr>
                      <m:t>𝑣</m:t>
                    </m:r>
                    <m:r>
                      <a:rPr lang="en-US" b="0" i="0" smtClean="0">
                        <a:solidFill>
                          <a:srgbClr val="FFFFFF"/>
                        </a:solidFill>
                        <a:latin typeface="Cambria Math" panose="02040503050406030204" pitchFamily="18" charset="0"/>
                      </a:rPr>
                      <m:t> </m:t>
                    </m:r>
                  </m:oMath>
                </a14:m>
                <a:r>
                  <a:rPr lang="en-US" b="0" i="0" dirty="0">
                    <a:solidFill>
                      <a:srgbClr val="FFFFFF"/>
                    </a:solidFill>
                    <a:latin typeface="+mj-lt"/>
                  </a:rPr>
                  <a:t>and</a:t>
                </a:r>
                <a14:m>
                  <m:oMath xmlns:m="http://schemas.openxmlformats.org/officeDocument/2006/math">
                    <m:r>
                      <a:rPr lang="en-US" b="0" i="0" smtClean="0">
                        <a:solidFill>
                          <a:srgbClr val="FFFFFF"/>
                        </a:solidFill>
                        <a:latin typeface="Cambria Math" panose="02040503050406030204" pitchFamily="18" charset="0"/>
                      </a:rPr>
                      <m:t> </m:t>
                    </m:r>
                    <m:sSub>
                      <m:sSubPr>
                        <m:ctrlPr>
                          <a:rPr lang="en-US" i="1">
                            <a:solidFill>
                              <a:srgbClr val="FFFFFF"/>
                            </a:solidFill>
                            <a:latin typeface="Cambria Math" panose="02040503050406030204" pitchFamily="18" charset="0"/>
                          </a:rPr>
                        </m:ctrlPr>
                      </m:sSubPr>
                      <m:e>
                        <m:r>
                          <a:rPr lang="en-US" i="1">
                            <a:solidFill>
                              <a:srgbClr val="FFFFFF"/>
                            </a:solidFill>
                            <a:latin typeface="Cambria Math" panose="02040503050406030204" pitchFamily="18" charset="0"/>
                          </a:rPr>
                          <m:t>𝜎</m:t>
                        </m:r>
                      </m:e>
                      <m:sub>
                        <m:r>
                          <a:rPr lang="en-US" i="1">
                            <a:solidFill>
                              <a:srgbClr val="FFFFFF"/>
                            </a:solidFill>
                            <a:latin typeface="Cambria Math" panose="02040503050406030204" pitchFamily="18" charset="0"/>
                          </a:rPr>
                          <m:t>𝑠𝑡</m:t>
                        </m:r>
                      </m:sub>
                    </m:sSub>
                  </m:oMath>
                </a14:m>
                <a:r>
                  <a:rPr lang="en-US" dirty="0">
                    <a:solidFill>
                      <a:srgbClr val="FFFFFF"/>
                    </a:solidFill>
                    <a:latin typeface="Corbel" panose="020B0503020204020204"/>
                  </a:rPr>
                  <a:t> is # of shortest paths from </a:t>
                </a:r>
                <a14:m>
                  <m:oMath xmlns:m="http://schemas.openxmlformats.org/officeDocument/2006/math">
                    <m:r>
                      <a:rPr lang="en-US" i="1">
                        <a:solidFill>
                          <a:srgbClr val="FFFFFF"/>
                        </a:solidFill>
                        <a:latin typeface="Cambria Math" panose="02040503050406030204" pitchFamily="18" charset="0"/>
                      </a:rPr>
                      <m:t>𝑠</m:t>
                    </m:r>
                  </m:oMath>
                </a14:m>
                <a:r>
                  <a:rPr lang="en-US" dirty="0">
                    <a:solidFill>
                      <a:srgbClr val="FFFFFF"/>
                    </a:solidFill>
                    <a:latin typeface="Corbel" panose="020B0503020204020204"/>
                  </a:rPr>
                  <a:t> to </a:t>
                </a:r>
                <a14:m>
                  <m:oMath xmlns:m="http://schemas.openxmlformats.org/officeDocument/2006/math">
                    <m:r>
                      <a:rPr lang="en-US" i="1">
                        <a:solidFill>
                          <a:srgbClr val="FFFFFF"/>
                        </a:solidFill>
                        <a:latin typeface="Cambria Math" panose="02040503050406030204" pitchFamily="18" charset="0"/>
                      </a:rPr>
                      <m:t>𝑡</m:t>
                    </m:r>
                  </m:oMath>
                </a14:m>
                <a:r>
                  <a:rPr lang="en-US" dirty="0">
                    <a:solidFill>
                      <a:srgbClr val="FFFFFF"/>
                    </a:solidFill>
                    <a:latin typeface="Corbel" panose="020B0503020204020204"/>
                  </a:rPr>
                  <a:t> .</a:t>
                </a:r>
              </a:p>
              <a:p>
                <a:r>
                  <a:rPr lang="en-US" dirty="0"/>
                  <a:t>For the AOPwiki betweenness values range between 0 and 2360.167 and </a:t>
                </a:r>
                <a:r>
                  <a:rPr lang="en-US" sz="1800" b="1" dirty="0">
                    <a:solidFill>
                      <a:srgbClr val="0000FF"/>
                    </a:solidFill>
                  </a:rPr>
                  <a:t>increased oxidative stress</a:t>
                </a:r>
                <a:r>
                  <a:rPr lang="en-US" i="1" dirty="0">
                    <a:solidFill>
                      <a:srgbClr val="A020F0"/>
                    </a:solidFill>
                  </a:rPr>
                  <a:t> </a:t>
                </a:r>
                <a:r>
                  <a:rPr lang="en-US" dirty="0"/>
                  <a:t>is the key event with the highest betweenness value.</a:t>
                </a:r>
                <a:endParaRPr lang="en-US" i="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7395887" y="880599"/>
                <a:ext cx="4382531" cy="5940253"/>
              </a:xfrm>
              <a:blipFill>
                <a:blip r:embed="rId2"/>
                <a:stretch>
                  <a:fillRect l="-1113" t="-718" r="-1252"/>
                </a:stretch>
              </a:blipFill>
            </p:spPr>
            <p:txBody>
              <a:bodyPr/>
              <a:lstStyle/>
              <a:p>
                <a:r>
                  <a:rPr lang="en-US">
                    <a:noFill/>
                  </a:rPr>
                  <a:t> </a:t>
                </a:r>
              </a:p>
            </p:txBody>
          </p:sp>
        </mc:Fallback>
      </mc:AlternateContent>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425" y="0"/>
            <a:ext cx="6754168" cy="6820852"/>
          </a:xfrm>
          <a:prstGeom prst="rect">
            <a:avLst/>
          </a:prstGeom>
        </p:spPr>
      </p:pic>
    </p:spTree>
    <p:extLst>
      <p:ext uri="{BB962C8B-B14F-4D97-AF65-F5344CB8AC3E}">
        <p14:creationId xmlns:p14="http://schemas.microsoft.com/office/powerpoint/2010/main" val="657308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Betweenness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dirty="0"/>
              <a:t>Betweenness values in the in the AOPwiki span 3 orders of magnitude from the largest to the smallest.  The histogram below presents the frequency of log</a:t>
            </a:r>
            <a:r>
              <a:rPr lang="en-US" baseline="-25000" dirty="0"/>
              <a:t>10</a:t>
            </a:r>
            <a:r>
              <a:rPr lang="en-US" dirty="0"/>
              <a:t>-transformed betweenness values.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87" y="2395631"/>
            <a:ext cx="4068242" cy="410840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84" y="218306"/>
            <a:ext cx="5968264" cy="6639694"/>
          </a:xfrm>
          <a:prstGeom prst="rect">
            <a:avLst/>
          </a:prstGeom>
        </p:spPr>
      </p:pic>
    </p:spTree>
    <p:extLst>
      <p:ext uri="{BB962C8B-B14F-4D97-AF65-F5344CB8AC3E}">
        <p14:creationId xmlns:p14="http://schemas.microsoft.com/office/powerpoint/2010/main" val="81111959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5934" y="1189210"/>
            <a:ext cx="6674074" cy="506206"/>
          </a:xfrm>
        </p:spPr>
        <p:txBody>
          <a:bodyPr>
            <a:normAutofit fontScale="90000"/>
          </a:bodyPr>
          <a:lstStyle/>
          <a:p>
            <a:pPr algn="ctr"/>
            <a:r>
              <a:rPr lang="en-US" dirty="0"/>
              <a:t>Betweenness in the AOP Context</a:t>
            </a:r>
          </a:p>
        </p:txBody>
      </p:sp>
      <p:sp>
        <p:nvSpPr>
          <p:cNvPr id="4" name="Text Placeholder 3"/>
          <p:cNvSpPr>
            <a:spLocks noGrp="1"/>
          </p:cNvSpPr>
          <p:nvPr>
            <p:ph type="body" sz="half" idx="2"/>
          </p:nvPr>
        </p:nvSpPr>
        <p:spPr>
          <a:xfrm>
            <a:off x="1245810" y="2061328"/>
            <a:ext cx="4382531" cy="4068591"/>
          </a:xfrm>
        </p:spPr>
        <p:txBody>
          <a:bodyPr>
            <a:normAutofit/>
          </a:bodyPr>
          <a:lstStyle/>
          <a:p>
            <a:pPr marL="285750" indent="-285750">
              <a:buFont typeface="Arial" panose="020B0604020202020204" pitchFamily="34" charset="0"/>
              <a:buChar char="•"/>
            </a:pPr>
            <a:r>
              <a:rPr lang="en-US" dirty="0"/>
              <a:t>Betweenness can be informative in identifying highly involved KEs in a global sense </a:t>
            </a:r>
          </a:p>
          <a:p>
            <a:pPr marL="285750" indent="-285750">
              <a:buFont typeface="Arial" panose="020B0604020202020204" pitchFamily="34" charset="0"/>
              <a:buChar char="•"/>
            </a:pPr>
            <a:r>
              <a:rPr lang="en-US" dirty="0"/>
              <a:t>For AOPs and AOP networks we are perhaps more interested in looking at KEs that appear most frequently in paths between MIEs and AOs.  </a:t>
            </a:r>
          </a:p>
          <a:p>
            <a:pPr marL="285750" indent="-285750">
              <a:buFont typeface="Arial" panose="020B0604020202020204" pitchFamily="34" charset="0"/>
              <a:buChar char="•"/>
            </a:pPr>
            <a:r>
              <a:rPr lang="en-US" dirty="0"/>
              <a:t>In Villeneuve et al. 2017 (in prep.), we proposed MIE to AO path betweenness metric for more AOP specific network analysis.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87" y="2395631"/>
            <a:ext cx="4068242" cy="4108408"/>
          </a:xfrm>
          <a:prstGeom prst="rect">
            <a:avLst/>
          </a:prstGeom>
        </p:spPr>
      </p:pic>
    </p:spTree>
    <p:extLst>
      <p:ext uri="{BB962C8B-B14F-4D97-AF65-F5344CB8AC3E}">
        <p14:creationId xmlns:p14="http://schemas.microsoft.com/office/powerpoint/2010/main" val="14475659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sz="2400" i="1" dirty="0"/>
              <a:t>Closeness</a:t>
            </a:r>
            <a:r>
              <a:rPr lang="en-US" sz="2400" dirty="0"/>
              <a:t> is defined as the as the inverse of the average shortest path between a given node and all other nodes.  This means that those nodes with the smallest average shortest path lengths, will have the largest closeness values.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789" y="0"/>
            <a:ext cx="6969211" cy="6858000"/>
          </a:xfrm>
          <a:prstGeom prst="rect">
            <a:avLst/>
          </a:prstGeom>
        </p:spPr>
      </p:pic>
    </p:spTree>
    <p:extLst>
      <p:ext uri="{BB962C8B-B14F-4D97-AF65-F5344CB8AC3E}">
        <p14:creationId xmlns:p14="http://schemas.microsoft.com/office/powerpoint/2010/main" val="191866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3">
            <a:extLst>
              <a:ext uri="{BEBA8EAE-BF5A-486C-A8C5-ECC9F3942E4B}">
                <a14:imgProps xmlns:a14="http://schemas.microsoft.com/office/drawing/2010/main">
                  <a14:imgLayer r:embed="rId4">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589065" y="-560439"/>
            <a:ext cx="3932237" cy="1600200"/>
          </a:xfrm>
        </p:spPr>
        <p:txBody>
          <a:bodyPr/>
          <a:lstStyle/>
          <a:p>
            <a:r>
              <a:rPr lang="en-US" dirty="0"/>
              <a:t>Outline</a:t>
            </a:r>
          </a:p>
        </p:txBody>
      </p:sp>
      <p:sp>
        <p:nvSpPr>
          <p:cNvPr id="9" name="Text Placeholder 8"/>
          <p:cNvSpPr>
            <a:spLocks noGrp="1"/>
          </p:cNvSpPr>
          <p:nvPr>
            <p:ph type="body" sz="half" idx="2"/>
          </p:nvPr>
        </p:nvSpPr>
        <p:spPr>
          <a:xfrm>
            <a:off x="589065" y="1047135"/>
            <a:ext cx="5870728" cy="3811588"/>
          </a:xfrm>
        </p:spPr>
        <p:txBody>
          <a:bodyPr>
            <a:noAutofit/>
          </a:bodyPr>
          <a:lstStyle/>
          <a:p>
            <a:pPr>
              <a:buClr>
                <a:schemeClr val="accent3"/>
              </a:buClr>
            </a:pPr>
            <a:r>
              <a:rPr lang="en-US" sz="2000" dirty="0"/>
              <a:t>Summary of AOPwiki from a network perspective</a:t>
            </a:r>
          </a:p>
          <a:p>
            <a:pPr marL="800100" lvl="1" indent="-342900">
              <a:buClr>
                <a:schemeClr val="accent3"/>
              </a:buClr>
              <a:buFont typeface="Arial" panose="020B0604020202020204" pitchFamily="34" charset="0"/>
              <a:buChar char="•"/>
            </a:pPr>
            <a:r>
              <a:rPr lang="en-US" sz="1800" dirty="0"/>
              <a:t>Number of AOPs</a:t>
            </a:r>
          </a:p>
          <a:p>
            <a:pPr marL="800100" lvl="1" indent="-342900">
              <a:buClr>
                <a:schemeClr val="accent3"/>
              </a:buClr>
              <a:buFont typeface="Arial" panose="020B0604020202020204" pitchFamily="34" charset="0"/>
              <a:buChar char="•"/>
            </a:pPr>
            <a:r>
              <a:rPr lang="en-US" sz="1800" dirty="0"/>
              <a:t>Level of biological organization represented</a:t>
            </a:r>
          </a:p>
          <a:p>
            <a:pPr>
              <a:buClr>
                <a:schemeClr val="accent3"/>
              </a:buClr>
            </a:pPr>
            <a:r>
              <a:rPr lang="en-US" sz="2000" dirty="0"/>
              <a:t>Component Analyses</a:t>
            </a:r>
          </a:p>
          <a:p>
            <a:pPr marL="800100" lvl="1" indent="-342900">
              <a:buClr>
                <a:schemeClr val="accent3"/>
              </a:buClr>
              <a:buFont typeface="Arial" panose="020B0604020202020204" pitchFamily="34" charset="0"/>
              <a:buChar char="•"/>
            </a:pPr>
            <a:r>
              <a:rPr lang="en-US" sz="1800" dirty="0"/>
              <a:t>Weakly connected components</a:t>
            </a:r>
          </a:p>
          <a:p>
            <a:pPr marL="800100" lvl="1" indent="-342900">
              <a:buClr>
                <a:schemeClr val="accent3"/>
              </a:buClr>
              <a:buFont typeface="Arial" panose="020B0604020202020204" pitchFamily="34" charset="0"/>
              <a:buChar char="•"/>
            </a:pPr>
            <a:r>
              <a:rPr lang="en-US" sz="1800" dirty="0"/>
              <a:t>Strongly connected components and cycles</a:t>
            </a:r>
          </a:p>
          <a:p>
            <a:pPr>
              <a:buClr>
                <a:schemeClr val="accent3"/>
              </a:buClr>
            </a:pPr>
            <a:r>
              <a:rPr lang="en-US" sz="2000" dirty="0"/>
              <a:t>Degree Centrality Measures</a:t>
            </a:r>
          </a:p>
          <a:p>
            <a:pPr marL="800100" lvl="1" indent="-342900">
              <a:buClr>
                <a:schemeClr val="accent3"/>
              </a:buClr>
              <a:buFont typeface="Arial" panose="020B0604020202020204" pitchFamily="34" charset="0"/>
              <a:buChar char="•"/>
            </a:pPr>
            <a:r>
              <a:rPr lang="en-US" sz="1800" dirty="0"/>
              <a:t>Total degree</a:t>
            </a:r>
          </a:p>
          <a:p>
            <a:pPr marL="800100" lvl="1" indent="-342900">
              <a:buClr>
                <a:schemeClr val="accent3"/>
              </a:buClr>
              <a:buFont typeface="Arial" panose="020B0604020202020204" pitchFamily="34" charset="0"/>
              <a:buChar char="•"/>
            </a:pPr>
            <a:r>
              <a:rPr lang="en-US" sz="1800" dirty="0"/>
              <a:t>In-degree</a:t>
            </a:r>
          </a:p>
          <a:p>
            <a:pPr marL="800100" lvl="1" indent="-342900">
              <a:buClr>
                <a:schemeClr val="accent3"/>
              </a:buClr>
              <a:buFont typeface="Arial" panose="020B0604020202020204" pitchFamily="34" charset="0"/>
              <a:buChar char="•"/>
            </a:pPr>
            <a:r>
              <a:rPr lang="en-US" sz="1800" dirty="0"/>
              <a:t>Out-degree</a:t>
            </a:r>
          </a:p>
          <a:p>
            <a:pPr>
              <a:buClr>
                <a:schemeClr val="accent3"/>
              </a:buClr>
            </a:pPr>
            <a:r>
              <a:rPr lang="en-US" sz="2000" dirty="0"/>
              <a:t>Distance- and path-based Metrics</a:t>
            </a:r>
          </a:p>
          <a:p>
            <a:pPr marL="800100" lvl="1" indent="-342900">
              <a:buClr>
                <a:schemeClr val="accent3"/>
              </a:buClr>
              <a:buFont typeface="Arial" panose="020B0604020202020204" pitchFamily="34" charset="0"/>
              <a:buChar char="•"/>
            </a:pPr>
            <a:r>
              <a:rPr lang="en-US" sz="1800" dirty="0"/>
              <a:t>Betweenness</a:t>
            </a:r>
          </a:p>
          <a:p>
            <a:pPr marL="800100" lvl="1" indent="-342900">
              <a:buClr>
                <a:schemeClr val="accent3"/>
              </a:buClr>
              <a:buFont typeface="Arial" panose="020B0604020202020204" pitchFamily="34" charset="0"/>
              <a:buChar char="•"/>
            </a:pPr>
            <a:r>
              <a:rPr lang="en-US" sz="1800" dirty="0"/>
              <a:t>Closeness</a:t>
            </a:r>
          </a:p>
          <a:p>
            <a:pPr marL="800100" lvl="1" indent="-342900">
              <a:buClr>
                <a:schemeClr val="accent3"/>
              </a:buClr>
              <a:buFont typeface="Arial" panose="020B0604020202020204" pitchFamily="34" charset="0"/>
              <a:buChar char="•"/>
            </a:pPr>
            <a:r>
              <a:rPr lang="en-US" sz="1800" dirty="0"/>
              <a:t>Eccentricity</a:t>
            </a:r>
          </a:p>
          <a:p>
            <a:pPr>
              <a:buClr>
                <a:schemeClr val="accent3"/>
              </a:buClr>
            </a:pPr>
            <a:r>
              <a:rPr lang="en-US" sz="2000" dirty="0"/>
              <a:t>Summary and paths forward </a:t>
            </a:r>
          </a:p>
        </p:txBody>
      </p:sp>
    </p:spTree>
    <p:extLst>
      <p:ext uri="{BB962C8B-B14F-4D97-AF65-F5344CB8AC3E}">
        <p14:creationId xmlns:p14="http://schemas.microsoft.com/office/powerpoint/2010/main" val="1999078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dirty="0">
                <a:solidFill>
                  <a:srgbClr val="FD00FD"/>
                </a:solidFill>
              </a:rPr>
              <a:t>Increased oxidative stress</a:t>
            </a:r>
            <a:r>
              <a:rPr lang="en-US" dirty="0"/>
              <a:t> had the largest closeness value of all key events in the AOP wiki, however, all the key events in the large weakly connected component had very similar values.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7" y="2197509"/>
            <a:ext cx="4451303" cy="4380271"/>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393" y="124415"/>
            <a:ext cx="6238568" cy="6591694"/>
          </a:xfrm>
          <a:prstGeom prst="rect">
            <a:avLst/>
          </a:prstGeom>
        </p:spPr>
      </p:pic>
    </p:spTree>
    <p:extLst>
      <p:ext uri="{BB962C8B-B14F-4D97-AF65-F5344CB8AC3E}">
        <p14:creationId xmlns:p14="http://schemas.microsoft.com/office/powerpoint/2010/main" val="30448971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6783"/>
            <a:ext cx="3932237" cy="739074"/>
          </a:xfrm>
        </p:spPr>
        <p:txBody>
          <a:bodyPr>
            <a:normAutofit/>
          </a:bodyPr>
          <a:lstStyle/>
          <a:p>
            <a:r>
              <a:rPr lang="en-US" dirty="0"/>
              <a:t>Closeness Map</a:t>
            </a:r>
          </a:p>
        </p:txBody>
      </p:sp>
      <p:sp>
        <p:nvSpPr>
          <p:cNvPr id="4" name="Text Placeholder 3"/>
          <p:cNvSpPr>
            <a:spLocks noGrp="1"/>
          </p:cNvSpPr>
          <p:nvPr>
            <p:ph type="body" sz="half" idx="2"/>
          </p:nvPr>
        </p:nvSpPr>
        <p:spPr>
          <a:xfrm>
            <a:off x="583607" y="775856"/>
            <a:ext cx="4382531" cy="5940253"/>
          </a:xfrm>
        </p:spPr>
        <p:txBody>
          <a:bodyPr>
            <a:normAutofit/>
          </a:bodyPr>
          <a:lstStyle/>
          <a:p>
            <a:r>
              <a:rPr lang="en-US" dirty="0">
                <a:solidFill>
                  <a:srgbClr val="FD00FD"/>
                </a:solidFill>
              </a:rPr>
              <a:t>Increased oxidative stress</a:t>
            </a:r>
            <a:r>
              <a:rPr lang="en-US" dirty="0"/>
              <a:t> had the largest closeness value of all key events in the AOP wiki, however, all the key events in the large weakly connected component had very similar values.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607" y="2197509"/>
            <a:ext cx="4451303" cy="4380271"/>
          </a:xfrm>
          <a:prstGeom prst="rect">
            <a:avLst/>
          </a:prstGeom>
        </p:spPr>
      </p:pic>
      <p:pic>
        <p:nvPicPr>
          <p:cNvPr id="7"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3370" y="1046818"/>
            <a:ext cx="4540706" cy="4557884"/>
          </a:xfrm>
        </p:spPr>
      </p:pic>
    </p:spTree>
    <p:extLst>
      <p:ext uri="{BB962C8B-B14F-4D97-AF65-F5344CB8AC3E}">
        <p14:creationId xmlns:p14="http://schemas.microsoft.com/office/powerpoint/2010/main" val="32908964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07" y="375993"/>
            <a:ext cx="3932237" cy="739074"/>
          </a:xfrm>
        </p:spPr>
        <p:txBody>
          <a:bodyPr>
            <a:normAutofit fontScale="90000"/>
          </a:bodyPr>
          <a:lstStyle/>
          <a:p>
            <a:r>
              <a:rPr lang="en-US" dirty="0"/>
              <a:t>Closeness in the AOP context</a:t>
            </a:r>
          </a:p>
        </p:txBody>
      </p:sp>
      <p:sp>
        <p:nvSpPr>
          <p:cNvPr id="4" name="Text Placeholder 3"/>
          <p:cNvSpPr>
            <a:spLocks noGrp="1"/>
          </p:cNvSpPr>
          <p:nvPr>
            <p:ph type="body" sz="half" idx="2"/>
          </p:nvPr>
        </p:nvSpPr>
        <p:spPr>
          <a:xfrm>
            <a:off x="583607" y="1115066"/>
            <a:ext cx="4382531" cy="5940253"/>
          </a:xfrm>
        </p:spPr>
        <p:txBody>
          <a:bodyPr>
            <a:normAutofit/>
          </a:bodyPr>
          <a:lstStyle/>
          <a:p>
            <a:pPr marL="342900" indent="-342900">
              <a:buClr>
                <a:srgbClr val="7030A0"/>
              </a:buClr>
              <a:buFont typeface="Arial" panose="020B0604020202020204" pitchFamily="34" charset="0"/>
              <a:buChar char="•"/>
            </a:pPr>
            <a:r>
              <a:rPr lang="en-US" sz="2000" dirty="0"/>
              <a:t>Average shortest path is undirected in this calculation, AOPs and AOP networks are directed</a:t>
            </a:r>
          </a:p>
          <a:p>
            <a:pPr marL="342900" indent="-342900">
              <a:buClr>
                <a:srgbClr val="7030A0"/>
              </a:buClr>
              <a:buFont typeface="Arial" panose="020B0604020202020204" pitchFamily="34" charset="0"/>
              <a:buChar char="•"/>
            </a:pPr>
            <a:r>
              <a:rPr lang="en-US" sz="2000" dirty="0"/>
              <a:t>Since distance is determined by KE inclusion, this may be somewhat arbitrary in that more explicit AOPs can modify closeness values when compared to others.  </a:t>
            </a:r>
          </a:p>
          <a:p>
            <a:pPr marL="342900" indent="-342900">
              <a:buClr>
                <a:srgbClr val="7030A0"/>
              </a:buClr>
              <a:buFont typeface="Arial" panose="020B0604020202020204" pitchFamily="34" charset="0"/>
              <a:buChar char="•"/>
            </a:pPr>
            <a:r>
              <a:rPr lang="en-US" sz="2000" dirty="0"/>
              <a:t>For future research, may develop MIE to AO closeness analyses to make more relevant to AOP and AOP network analysis.</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789" y="0"/>
            <a:ext cx="6969211" cy="6858000"/>
          </a:xfrm>
          <a:prstGeom prst="rect">
            <a:avLst/>
          </a:prstGeom>
        </p:spPr>
      </p:pic>
    </p:spTree>
    <p:extLst>
      <p:ext uri="{BB962C8B-B14F-4D97-AF65-F5344CB8AC3E}">
        <p14:creationId xmlns:p14="http://schemas.microsoft.com/office/powerpoint/2010/main" val="284661536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7" y="141526"/>
            <a:ext cx="3932237" cy="739074"/>
          </a:xfrm>
        </p:spPr>
        <p:txBody>
          <a:bodyPr>
            <a:normAutofit/>
          </a:bodyPr>
          <a:lstStyle/>
          <a:p>
            <a:r>
              <a:rPr lang="en-US" dirty="0"/>
              <a:t>Eccentricity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i="1" dirty="0"/>
              <a:t>Eccentricity</a:t>
            </a:r>
            <a:r>
              <a:rPr lang="en-US" dirty="0"/>
              <a:t> is defined to be maximum of the shortest path lengths between a given node and all other nodes in the network.  </a:t>
            </a:r>
          </a:p>
          <a:p>
            <a:r>
              <a:rPr lang="en-US" dirty="0"/>
              <a:t>Eccentricity values indicate which nodes may the most difficult to reach within a network.  </a:t>
            </a:r>
          </a:p>
          <a:p>
            <a:r>
              <a:rPr lang="en-US" dirty="0"/>
              <a:t>In a disconnected network, if no paths between nodes exist, this would lead to infinite eccentricity values, however, if eccentricity is calculated within components, infinite values can be avoided.</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16" y="141526"/>
            <a:ext cx="6667877" cy="6533083"/>
          </a:xfrm>
          <a:prstGeom prst="rect">
            <a:avLst/>
          </a:prstGeom>
        </p:spPr>
      </p:pic>
    </p:spTree>
    <p:extLst>
      <p:ext uri="{BB962C8B-B14F-4D97-AF65-F5344CB8AC3E}">
        <p14:creationId xmlns:p14="http://schemas.microsoft.com/office/powerpoint/2010/main" val="3936127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05" y="141526"/>
            <a:ext cx="6173061" cy="6458851"/>
          </a:xfrm>
          <a:prstGeom prst="rect">
            <a:avLst/>
          </a:prstGeom>
        </p:spPr>
      </p:pic>
      <p:sp>
        <p:nvSpPr>
          <p:cNvPr id="2" name="Title 1"/>
          <p:cNvSpPr>
            <a:spLocks noGrp="1"/>
          </p:cNvSpPr>
          <p:nvPr>
            <p:ph type="title"/>
          </p:nvPr>
        </p:nvSpPr>
        <p:spPr>
          <a:xfrm>
            <a:off x="7395887" y="141526"/>
            <a:ext cx="3932237" cy="739074"/>
          </a:xfrm>
        </p:spPr>
        <p:txBody>
          <a:bodyPr>
            <a:normAutofit/>
          </a:bodyPr>
          <a:lstStyle/>
          <a:p>
            <a:r>
              <a:rPr lang="en-US" dirty="0"/>
              <a:t>Eccentricity Map</a:t>
            </a:r>
          </a:p>
        </p:txBody>
      </p:sp>
      <p:sp>
        <p:nvSpPr>
          <p:cNvPr id="4" name="Text Placeholder 3"/>
          <p:cNvSpPr>
            <a:spLocks noGrp="1"/>
          </p:cNvSpPr>
          <p:nvPr>
            <p:ph type="body" sz="half" idx="2"/>
          </p:nvPr>
        </p:nvSpPr>
        <p:spPr>
          <a:xfrm>
            <a:off x="7395887" y="880599"/>
            <a:ext cx="4382531" cy="5940253"/>
          </a:xfrm>
        </p:spPr>
        <p:txBody>
          <a:bodyPr>
            <a:normAutofit/>
          </a:bodyPr>
          <a:lstStyle/>
          <a:p>
            <a:r>
              <a:rPr lang="en-US" dirty="0"/>
              <a:t>Eccentricity values are again bi-modal, based on inclusion in the largest connected component.  </a:t>
            </a:r>
            <a:br>
              <a:rPr lang="en-US" dirty="0"/>
            </a:br>
            <a:br>
              <a:rPr lang="en-US" dirty="0"/>
            </a:br>
            <a:r>
              <a:rPr lang="en-US" dirty="0"/>
              <a:t>In an undirected sense, the most eccentric KEs in the AOPwiki are </a:t>
            </a:r>
            <a:r>
              <a:rPr lang="en-US" dirty="0">
                <a:solidFill>
                  <a:srgbClr val="09E9E9"/>
                </a:solidFill>
              </a:rPr>
              <a:t>Activation Glucocorticoid Receptor</a:t>
            </a:r>
            <a:r>
              <a:rPr lang="en-US" dirty="0"/>
              <a:t>, </a:t>
            </a:r>
            <a:r>
              <a:rPr lang="en-US" dirty="0">
                <a:solidFill>
                  <a:srgbClr val="00FFFF"/>
                </a:solidFill>
              </a:rPr>
              <a:t>Reproductive Failure</a:t>
            </a:r>
            <a:r>
              <a:rPr lang="en-US" dirty="0"/>
              <a:t>, and </a:t>
            </a:r>
            <a:r>
              <a:rPr lang="en-US" dirty="0">
                <a:solidFill>
                  <a:srgbClr val="00FFFF"/>
                </a:solidFill>
              </a:rPr>
              <a:t>Inhibition 4-hydroxyphenyl-pyruvate dioxygenase (HPPD) enzyme</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7" y="2832920"/>
            <a:ext cx="4070213" cy="398793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425" y="585077"/>
            <a:ext cx="876422" cy="1838582"/>
          </a:xfrm>
          <a:prstGeom prst="rect">
            <a:avLst/>
          </a:prstGeom>
        </p:spPr>
      </p:pic>
    </p:spTree>
    <p:extLst>
      <p:ext uri="{BB962C8B-B14F-4D97-AF65-F5344CB8AC3E}">
        <p14:creationId xmlns:p14="http://schemas.microsoft.com/office/powerpoint/2010/main" val="1101810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63617" y="2069319"/>
            <a:ext cx="5965783" cy="4640091"/>
          </a:xfrm>
        </p:spPr>
        <p:txBody>
          <a:bodyPr>
            <a:normAutofit/>
          </a:bodyPr>
          <a:lstStyle/>
          <a:p>
            <a:pPr marL="285750" indent="-285750">
              <a:buClr>
                <a:srgbClr val="47E3E3"/>
              </a:buClr>
              <a:buFont typeface="Arial" panose="020B0604020202020204" pitchFamily="34" charset="0"/>
              <a:buChar char="•"/>
            </a:pPr>
            <a:r>
              <a:rPr lang="en-US" dirty="0"/>
              <a:t>Eccentricity for AOPs and AOP network analysis should include direction in order to make it more contextually relevant</a:t>
            </a:r>
          </a:p>
          <a:p>
            <a:pPr marL="285750" indent="-285750">
              <a:buClr>
                <a:srgbClr val="47E3E3"/>
              </a:buClr>
              <a:buFont typeface="Arial" panose="020B0604020202020204" pitchFamily="34" charset="0"/>
              <a:buChar char="•"/>
            </a:pPr>
            <a:r>
              <a:rPr lang="en-US" dirty="0"/>
              <a:t>In an AOP network with direction considered, eccentricity could identify which MIEs or AOs stand-out as being the furthest away from the rest of the KEs in the network.  </a:t>
            </a:r>
          </a:p>
          <a:p>
            <a:pPr marL="285750" indent="-285750">
              <a:buClr>
                <a:srgbClr val="47E3E3"/>
              </a:buClr>
              <a:buFont typeface="Arial" panose="020B0604020202020204" pitchFamily="34" charset="0"/>
              <a:buChar char="•"/>
            </a:pPr>
            <a:r>
              <a:rPr lang="en-US" dirty="0"/>
              <a:t>Since distance is not well defined currently, metrics like betweenness, closeness, and eccentricity can be more meaningful in a </a:t>
            </a:r>
            <a:r>
              <a:rPr lang="en-US" dirty="0" err="1"/>
              <a:t>qAOP</a:t>
            </a:r>
            <a:r>
              <a:rPr lang="en-US" dirty="0"/>
              <a:t> context where ‘distance’ may indicate time course data or probabilistic activation of KEs.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87" y="2832920"/>
            <a:ext cx="4070213" cy="3987932"/>
          </a:xfrm>
          <a:prstGeom prst="rect">
            <a:avLst/>
          </a:prstGeom>
        </p:spPr>
      </p:pic>
      <p:sp>
        <p:nvSpPr>
          <p:cNvPr id="7" name="Title 1"/>
          <p:cNvSpPr txBox="1">
            <a:spLocks/>
          </p:cNvSpPr>
          <p:nvPr/>
        </p:nvSpPr>
        <p:spPr>
          <a:xfrm>
            <a:off x="3143251" y="777240"/>
            <a:ext cx="6276064"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Eccentricity in the AOP context</a:t>
            </a:r>
          </a:p>
        </p:txBody>
      </p:sp>
    </p:spTree>
    <p:extLst>
      <p:ext uri="{BB962C8B-B14F-4D97-AF65-F5344CB8AC3E}">
        <p14:creationId xmlns:p14="http://schemas.microsoft.com/office/powerpoint/2010/main" val="35268599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19" name="Content Placeholder 18" descr="Screen Clipping"/>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53129" y="2358002"/>
            <a:ext cx="2619741" cy="3286584"/>
          </a:xfrm>
        </p:spPr>
      </p:pic>
      <p:pic>
        <p:nvPicPr>
          <p:cNvPr id="18" name="Content Placeholder 17" descr="Screen Clipping"/>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57235" y="2377055"/>
            <a:ext cx="2543530" cy="3248478"/>
          </a:xfrm>
        </p:spPr>
      </p:pic>
    </p:spTree>
    <p:extLst>
      <p:ext uri="{BB962C8B-B14F-4D97-AF65-F5344CB8AC3E}">
        <p14:creationId xmlns:p14="http://schemas.microsoft.com/office/powerpoint/2010/main" val="279548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rotWithShape="1">
          <a:blip r:embed="rId3">
            <a:extLst>
              <a:ext uri="{BEBA8EAE-BF5A-486C-A8C5-ECC9F3942E4B}">
                <a14:imgProps xmlns:a14="http://schemas.microsoft.com/office/drawing/2010/main">
                  <a14:imgLayer r:embed="rId4">
                    <a14:imgEffect>
                      <a14:artisticMarker trans="5000" size="100"/>
                    </a14:imgEffect>
                  </a14:imgLayer>
                </a14:imgProps>
              </a:ext>
              <a:ext uri="{28A0092B-C50C-407E-A947-70E740481C1C}">
                <a14:useLocalDpi xmlns:a14="http://schemas.microsoft.com/office/drawing/2010/main" val="0"/>
              </a:ext>
            </a:extLst>
          </a:blip>
          <a:srcRect r="38640" b="38584"/>
          <a:stretch/>
        </p:blipFill>
        <p:spPr>
          <a:xfrm>
            <a:off x="5111235" y="0"/>
            <a:ext cx="7080765" cy="6858000"/>
          </a:xfrm>
          <a:prstGeom prst="rect">
            <a:avLst/>
          </a:prstGeom>
        </p:spPr>
      </p:pic>
      <p:sp>
        <p:nvSpPr>
          <p:cNvPr id="4" name="Title 3"/>
          <p:cNvSpPr>
            <a:spLocks noGrp="1"/>
          </p:cNvSpPr>
          <p:nvPr>
            <p:ph type="title"/>
          </p:nvPr>
        </p:nvSpPr>
        <p:spPr>
          <a:xfrm>
            <a:off x="589065" y="-560439"/>
            <a:ext cx="3932237" cy="1600200"/>
          </a:xfrm>
        </p:spPr>
        <p:txBody>
          <a:bodyPr/>
          <a:lstStyle/>
          <a:p>
            <a:r>
              <a:rPr lang="en-US" dirty="0"/>
              <a:t>Outline</a:t>
            </a:r>
          </a:p>
        </p:txBody>
      </p:sp>
      <p:sp>
        <p:nvSpPr>
          <p:cNvPr id="9" name="Text Placeholder 8"/>
          <p:cNvSpPr>
            <a:spLocks noGrp="1"/>
          </p:cNvSpPr>
          <p:nvPr>
            <p:ph type="body" sz="half" idx="2"/>
          </p:nvPr>
        </p:nvSpPr>
        <p:spPr>
          <a:xfrm>
            <a:off x="589065" y="1047135"/>
            <a:ext cx="5870728" cy="3811588"/>
          </a:xfrm>
        </p:spPr>
        <p:txBody>
          <a:bodyPr>
            <a:noAutofit/>
          </a:bodyPr>
          <a:lstStyle/>
          <a:p>
            <a:pPr>
              <a:buClr>
                <a:schemeClr val="accent3"/>
              </a:buClr>
            </a:pPr>
            <a:r>
              <a:rPr lang="en-US" sz="2000" dirty="0"/>
              <a:t>Summary of AOPwiki from a network perspective</a:t>
            </a:r>
          </a:p>
          <a:p>
            <a:pPr marL="800100" lvl="1" indent="-342900">
              <a:buClr>
                <a:schemeClr val="accent3"/>
              </a:buClr>
              <a:buFont typeface="Arial" panose="020B0604020202020204" pitchFamily="34" charset="0"/>
              <a:buChar char="•"/>
            </a:pPr>
            <a:r>
              <a:rPr lang="en-US" sz="1800" dirty="0"/>
              <a:t>Number of AOPs</a:t>
            </a:r>
          </a:p>
          <a:p>
            <a:pPr marL="800100" lvl="1" indent="-342900">
              <a:buClr>
                <a:schemeClr val="accent3"/>
              </a:buClr>
              <a:buFont typeface="Arial" panose="020B0604020202020204" pitchFamily="34" charset="0"/>
              <a:buChar char="•"/>
            </a:pPr>
            <a:r>
              <a:rPr lang="en-US" sz="1800" dirty="0"/>
              <a:t>Level of biological organization represented</a:t>
            </a:r>
          </a:p>
          <a:p>
            <a:pPr>
              <a:buClr>
                <a:schemeClr val="accent3"/>
              </a:buClr>
            </a:pPr>
            <a:r>
              <a:rPr lang="en-US" sz="2000" dirty="0"/>
              <a:t>Component Analyses</a:t>
            </a:r>
          </a:p>
          <a:p>
            <a:pPr marL="800100" lvl="1" indent="-342900">
              <a:buClr>
                <a:schemeClr val="accent3"/>
              </a:buClr>
              <a:buFont typeface="Arial" panose="020B0604020202020204" pitchFamily="34" charset="0"/>
              <a:buChar char="•"/>
            </a:pPr>
            <a:r>
              <a:rPr lang="en-US" sz="1800" dirty="0"/>
              <a:t>Weakly connected components</a:t>
            </a:r>
          </a:p>
          <a:p>
            <a:pPr marL="800100" lvl="1" indent="-342900">
              <a:buClr>
                <a:schemeClr val="accent3"/>
              </a:buClr>
              <a:buFont typeface="Arial" panose="020B0604020202020204" pitchFamily="34" charset="0"/>
              <a:buChar char="•"/>
            </a:pPr>
            <a:r>
              <a:rPr lang="en-US" sz="1800" dirty="0"/>
              <a:t>Strongly connected components and cycles</a:t>
            </a:r>
          </a:p>
          <a:p>
            <a:pPr>
              <a:buClr>
                <a:schemeClr val="accent3"/>
              </a:buClr>
            </a:pPr>
            <a:r>
              <a:rPr lang="en-US" sz="2000" dirty="0"/>
              <a:t>Degree Centrality Measures</a:t>
            </a:r>
          </a:p>
          <a:p>
            <a:pPr marL="800100" lvl="1" indent="-342900">
              <a:buClr>
                <a:schemeClr val="accent3"/>
              </a:buClr>
              <a:buFont typeface="Arial" panose="020B0604020202020204" pitchFamily="34" charset="0"/>
              <a:buChar char="•"/>
            </a:pPr>
            <a:r>
              <a:rPr lang="en-US" sz="1800" dirty="0"/>
              <a:t>Total degree</a:t>
            </a:r>
          </a:p>
          <a:p>
            <a:pPr marL="800100" lvl="1" indent="-342900">
              <a:buClr>
                <a:schemeClr val="accent3"/>
              </a:buClr>
              <a:buFont typeface="Arial" panose="020B0604020202020204" pitchFamily="34" charset="0"/>
              <a:buChar char="•"/>
            </a:pPr>
            <a:r>
              <a:rPr lang="en-US" sz="1800" dirty="0"/>
              <a:t>In-degree</a:t>
            </a:r>
          </a:p>
          <a:p>
            <a:pPr marL="800100" lvl="1" indent="-342900">
              <a:buClr>
                <a:schemeClr val="accent3"/>
              </a:buClr>
              <a:buFont typeface="Arial" panose="020B0604020202020204" pitchFamily="34" charset="0"/>
              <a:buChar char="•"/>
            </a:pPr>
            <a:r>
              <a:rPr lang="en-US" sz="1800" dirty="0"/>
              <a:t>Out-degree</a:t>
            </a:r>
          </a:p>
          <a:p>
            <a:pPr>
              <a:buClr>
                <a:schemeClr val="accent3"/>
              </a:buClr>
            </a:pPr>
            <a:r>
              <a:rPr lang="en-US" sz="2000" dirty="0"/>
              <a:t>Distance- and path-based Metrics</a:t>
            </a:r>
          </a:p>
          <a:p>
            <a:pPr marL="800100" lvl="1" indent="-342900">
              <a:buClr>
                <a:schemeClr val="accent3"/>
              </a:buClr>
              <a:buFont typeface="Arial" panose="020B0604020202020204" pitchFamily="34" charset="0"/>
              <a:buChar char="•"/>
            </a:pPr>
            <a:r>
              <a:rPr lang="en-US" sz="1800" dirty="0"/>
              <a:t>Betweenness</a:t>
            </a:r>
          </a:p>
          <a:p>
            <a:pPr marL="800100" lvl="1" indent="-342900">
              <a:buClr>
                <a:schemeClr val="accent3"/>
              </a:buClr>
              <a:buFont typeface="Arial" panose="020B0604020202020204" pitchFamily="34" charset="0"/>
              <a:buChar char="•"/>
            </a:pPr>
            <a:r>
              <a:rPr lang="en-US" sz="1800" dirty="0"/>
              <a:t>Closeness</a:t>
            </a:r>
          </a:p>
          <a:p>
            <a:pPr marL="800100" lvl="1" indent="-342900">
              <a:buClr>
                <a:schemeClr val="accent3"/>
              </a:buClr>
              <a:buFont typeface="Arial" panose="020B0604020202020204" pitchFamily="34" charset="0"/>
              <a:buChar char="•"/>
            </a:pPr>
            <a:r>
              <a:rPr lang="en-US" sz="1800" dirty="0"/>
              <a:t>Eccentricity</a:t>
            </a:r>
          </a:p>
          <a:p>
            <a:pPr>
              <a:buClr>
                <a:schemeClr val="accent3"/>
              </a:buClr>
            </a:pPr>
            <a:r>
              <a:rPr lang="en-US" sz="2000" dirty="0"/>
              <a:t>Summary and paths forward </a:t>
            </a:r>
          </a:p>
        </p:txBody>
      </p:sp>
      <p:sp>
        <p:nvSpPr>
          <p:cNvPr id="2" name="TextBox 1"/>
          <p:cNvSpPr txBox="1"/>
          <p:nvPr/>
        </p:nvSpPr>
        <p:spPr>
          <a:xfrm>
            <a:off x="7182771" y="2644169"/>
            <a:ext cx="4286250" cy="1569660"/>
          </a:xfrm>
          <a:prstGeom prst="rect">
            <a:avLst/>
          </a:prstGeom>
          <a:solidFill>
            <a:schemeClr val="bg1">
              <a:alpha val="90000"/>
            </a:schemeClr>
          </a:solidFill>
          <a:ln>
            <a:solidFill>
              <a:schemeClr val="bg2"/>
            </a:solidFill>
          </a:ln>
        </p:spPr>
        <p:txBody>
          <a:bodyPr wrap="square" rtlCol="0">
            <a:spAutoFit/>
          </a:bodyPr>
          <a:lstStyle/>
          <a:p>
            <a:r>
              <a:rPr lang="en-US" sz="2400" dirty="0">
                <a:solidFill>
                  <a:schemeClr val="accent3"/>
                </a:solidFill>
              </a:rPr>
              <a:t>As we move through the presentation terminology will be defined and calculations explained in brief.</a:t>
            </a:r>
          </a:p>
        </p:txBody>
      </p:sp>
    </p:spTree>
    <p:extLst>
      <p:ext uri="{BB962C8B-B14F-4D97-AF65-F5344CB8AC3E}">
        <p14:creationId xmlns:p14="http://schemas.microsoft.com/office/powerpoint/2010/main" val="178526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8795" y="501445"/>
            <a:ext cx="3932237" cy="2184400"/>
          </a:xfrm>
        </p:spPr>
        <p:txBody>
          <a:bodyPr vert="horz" lIns="91440" tIns="45720" rIns="91440" bIns="45720" rtlCol="0" anchor="b">
            <a:normAutofit/>
          </a:bodyPr>
          <a:lstStyle/>
          <a:p>
            <a:r>
              <a:rPr lang="en-US" sz="4000" dirty="0"/>
              <a:t>The Complete </a:t>
            </a:r>
            <a:r>
              <a:rPr lang="en-US" sz="4000" dirty="0" err="1"/>
              <a:t>AOPwiki</a:t>
            </a:r>
            <a:r>
              <a:rPr lang="en-US" sz="4000" dirty="0"/>
              <a:t> Network</a:t>
            </a:r>
          </a:p>
        </p:txBody>
      </p:sp>
      <p:sp>
        <p:nvSpPr>
          <p:cNvPr id="16" name="Text Placeholder 15"/>
          <p:cNvSpPr>
            <a:spLocks noGrp="1"/>
          </p:cNvSpPr>
          <p:nvPr>
            <p:ph type="body" sz="half" idx="2"/>
          </p:nvPr>
        </p:nvSpPr>
        <p:spPr>
          <a:xfrm>
            <a:off x="7638794" y="2685845"/>
            <a:ext cx="3932237" cy="3670710"/>
          </a:xfrm>
        </p:spPr>
        <p:txBody>
          <a:bodyPr>
            <a:normAutofit/>
          </a:bodyPr>
          <a:lstStyle/>
          <a:p>
            <a:r>
              <a:rPr lang="en-US" sz="1800" dirty="0"/>
              <a:t>A network diagram of the Adverse Outcome Pathway Wiki database as of: April 10</a:t>
            </a:r>
            <a:r>
              <a:rPr lang="en-US" sz="1800" baseline="30000" dirty="0"/>
              <a:t>th</a:t>
            </a:r>
            <a:r>
              <a:rPr lang="en-US" sz="1800" dirty="0"/>
              <a:t>, 2017</a:t>
            </a:r>
          </a:p>
          <a:p>
            <a:pPr marL="285750" indent="-285750">
              <a:buClr>
                <a:schemeClr val="accent3"/>
              </a:buClr>
              <a:buFont typeface="Arial" panose="020B0604020202020204" pitchFamily="34" charset="0"/>
              <a:buChar char="•"/>
            </a:pPr>
            <a:r>
              <a:rPr lang="en-US" sz="1800" dirty="0"/>
              <a:t>All analyses were carried out using </a:t>
            </a:r>
            <a:r>
              <a:rPr lang="en-US" sz="1800" b="1" i="1" dirty="0"/>
              <a:t>R </a:t>
            </a:r>
            <a:r>
              <a:rPr lang="en-US" sz="1800" dirty="0"/>
              <a:t>software (</a:t>
            </a:r>
            <a:r>
              <a:rPr lang="en-US" sz="1800" dirty="0">
                <a:hlinkClick r:id="rId3"/>
              </a:rPr>
              <a:t>www.r-project.org</a:t>
            </a:r>
            <a:r>
              <a:rPr lang="en-US" sz="1800" dirty="0"/>
              <a:t>)</a:t>
            </a:r>
          </a:p>
          <a:p>
            <a:pPr marL="285750" indent="-285750">
              <a:buClr>
                <a:schemeClr val="accent3"/>
              </a:buClr>
              <a:buFont typeface="Arial" panose="020B0604020202020204" pitchFamily="34" charset="0"/>
              <a:buChar char="•"/>
            </a:pPr>
            <a:r>
              <a:rPr lang="en-US" sz="1800" dirty="0"/>
              <a:t>The </a:t>
            </a:r>
            <a:r>
              <a:rPr lang="en-US" sz="1800" b="1" i="1" dirty="0" err="1"/>
              <a:t>iGraph</a:t>
            </a:r>
            <a:r>
              <a:rPr lang="en-US" sz="1800" dirty="0"/>
              <a:t> package provided many of the tools (</a:t>
            </a:r>
            <a:r>
              <a:rPr lang="en-US" sz="1800" dirty="0">
                <a:hlinkClick r:id="rId4"/>
              </a:rPr>
              <a:t>www.igraph.org</a:t>
            </a:r>
            <a:r>
              <a:rPr lang="en-US" sz="1800" dirty="0"/>
              <a:t>)</a:t>
            </a:r>
          </a:p>
          <a:p>
            <a:pPr marL="285750" indent="-285750">
              <a:buClr>
                <a:schemeClr val="accent3"/>
              </a:buClr>
              <a:buFont typeface="Arial" panose="020B0604020202020204" pitchFamily="34" charset="0"/>
              <a:buChar char="•"/>
            </a:pPr>
            <a:r>
              <a:rPr lang="en-US" sz="1800" dirty="0"/>
              <a:t>All custom visualization and analyses can be made available</a:t>
            </a:r>
          </a:p>
          <a:p>
            <a:endParaRPr lang="en-US" sz="1800" dirty="0"/>
          </a:p>
        </p:txBody>
      </p:sp>
      <p:pic>
        <p:nvPicPr>
          <p:cNvPr id="3" name="Picture 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521" y="0"/>
            <a:ext cx="7087212" cy="6858000"/>
          </a:xfrm>
          <a:prstGeom prst="rect">
            <a:avLst/>
          </a:prstGeom>
        </p:spPr>
      </p:pic>
    </p:spTree>
    <p:extLst>
      <p:ext uri="{BB962C8B-B14F-4D97-AF65-F5344CB8AC3E}">
        <p14:creationId xmlns:p14="http://schemas.microsoft.com/office/powerpoint/2010/main" val="951967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131 different AOPs </a:t>
            </a:r>
          </a:p>
          <a:p>
            <a:pPr marL="285750" indent="-285750">
              <a:buClr>
                <a:schemeClr val="accent3"/>
              </a:buClr>
              <a:buFont typeface="Arial" panose="020B0604020202020204" pitchFamily="34" charset="0"/>
              <a:buChar char="•"/>
            </a:pPr>
            <a:r>
              <a:rPr lang="en-US" sz="2000" dirty="0"/>
              <a:t>1058 key event relationships</a:t>
            </a:r>
          </a:p>
          <a:p>
            <a:pPr marL="285750" indent="-285750">
              <a:buClr>
                <a:schemeClr val="accent3"/>
              </a:buClr>
              <a:buFont typeface="Arial" panose="020B0604020202020204" pitchFamily="34" charset="0"/>
              <a:buChar char="•"/>
            </a:pPr>
            <a:r>
              <a:rPr lang="en-US" sz="2000" dirty="0"/>
              <a:t>750 unique key events</a:t>
            </a:r>
          </a:p>
          <a:p>
            <a:pPr marL="285750" indent="-285750">
              <a:buClr>
                <a:schemeClr val="accent3"/>
              </a:buClr>
              <a:buFont typeface="Arial" panose="020B0604020202020204" pitchFamily="34" charset="0"/>
              <a:buChar char="•"/>
            </a:pPr>
            <a:r>
              <a:rPr lang="en-US" sz="2000" dirty="0"/>
              <a:t>### contributing authors</a:t>
            </a:r>
          </a:p>
          <a:p>
            <a:pPr marL="285750" indent="-285750">
              <a:buClr>
                <a:schemeClr val="accent3"/>
              </a:buClr>
              <a:buFont typeface="Arial" panose="020B0604020202020204" pitchFamily="34" charset="0"/>
              <a:buChar char="•"/>
            </a:pPr>
            <a:r>
              <a:rPr lang="en-US" sz="2000" dirty="0"/>
              <a:t>From XXX countries around the world</a:t>
            </a:r>
          </a:p>
          <a:p>
            <a:pPr>
              <a:buClr>
                <a:schemeClr val="accent3"/>
              </a:buClr>
            </a:pPr>
            <a:endParaRPr lang="en-US" sz="2000"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5488806" y="41817"/>
            <a:ext cx="6703194" cy="6713313"/>
          </a:xfrm>
          <a:prstGeom prst="rect">
            <a:avLst/>
          </a:prstGeom>
        </p:spPr>
      </p:pic>
    </p:spTree>
    <p:extLst>
      <p:ext uri="{BB962C8B-B14F-4D97-AF65-F5344CB8AC3E}">
        <p14:creationId xmlns:p14="http://schemas.microsoft.com/office/powerpoint/2010/main" val="61862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131 different AOPs </a:t>
            </a:r>
          </a:p>
          <a:p>
            <a:pPr marL="285750" indent="-285750">
              <a:buClr>
                <a:schemeClr val="accent3"/>
              </a:buClr>
              <a:buFont typeface="Arial" panose="020B0604020202020204" pitchFamily="34" charset="0"/>
              <a:buChar char="•"/>
            </a:pPr>
            <a:r>
              <a:rPr lang="en-US" sz="2000" dirty="0"/>
              <a:t>1058 key event relationships</a:t>
            </a:r>
          </a:p>
          <a:p>
            <a:pPr marL="285750" indent="-285750">
              <a:buClr>
                <a:schemeClr val="accent3"/>
              </a:buClr>
              <a:buFont typeface="Arial" panose="020B0604020202020204" pitchFamily="34" charset="0"/>
              <a:buChar char="•"/>
            </a:pPr>
            <a:r>
              <a:rPr lang="en-US" sz="2000" dirty="0"/>
              <a:t>750 unique key events</a:t>
            </a:r>
          </a:p>
          <a:p>
            <a:pPr marL="285750" indent="-285750">
              <a:buClr>
                <a:schemeClr val="accent3"/>
              </a:buClr>
              <a:buFont typeface="Arial" panose="020B0604020202020204" pitchFamily="34" charset="0"/>
              <a:buChar char="•"/>
            </a:pPr>
            <a:r>
              <a:rPr lang="en-US" sz="2000" dirty="0"/>
              <a:t>### contributing authors</a:t>
            </a:r>
          </a:p>
          <a:p>
            <a:pPr marL="285750" indent="-285750">
              <a:buClr>
                <a:schemeClr val="accent3"/>
              </a:buClr>
              <a:buFont typeface="Arial" panose="020B0604020202020204" pitchFamily="34" charset="0"/>
              <a:buChar char="•"/>
            </a:pPr>
            <a:r>
              <a:rPr lang="en-US" sz="2000" dirty="0"/>
              <a:t>From XXX countries around the world</a:t>
            </a:r>
          </a:p>
          <a:p>
            <a:pPr>
              <a:buClr>
                <a:schemeClr val="accent3"/>
              </a:buClr>
            </a:pPr>
            <a:endParaRPr lang="en-US" sz="2000"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5488806" y="41817"/>
            <a:ext cx="6703194" cy="6713313"/>
          </a:xfrm>
          <a:prstGeom prst="rect">
            <a:avLst/>
          </a:prstGeom>
        </p:spPr>
      </p:pic>
      <p:sp>
        <p:nvSpPr>
          <p:cNvPr id="12" name="Curved Up Arrow 11"/>
          <p:cNvSpPr/>
          <p:nvPr/>
        </p:nvSpPr>
        <p:spPr>
          <a:xfrm rot="460379" flipV="1">
            <a:off x="3763159" y="4237377"/>
            <a:ext cx="5603650" cy="1420175"/>
          </a:xfrm>
          <a:prstGeom prst="curved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Explosion 2 12"/>
          <p:cNvSpPr/>
          <p:nvPr/>
        </p:nvSpPr>
        <p:spPr>
          <a:xfrm>
            <a:off x="8394633" y="5805600"/>
            <a:ext cx="891540" cy="1028700"/>
          </a:xfrm>
          <a:prstGeom prst="irregularSeal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603574" y="5404861"/>
            <a:ext cx="4179722" cy="646331"/>
          </a:xfrm>
          <a:prstGeom prst="rect">
            <a:avLst/>
          </a:prstGeom>
          <a:noFill/>
        </p:spPr>
        <p:txBody>
          <a:bodyPr wrap="square" rtlCol="0">
            <a:spAutoFit/>
          </a:bodyPr>
          <a:lstStyle/>
          <a:p>
            <a:r>
              <a:rPr lang="en-US" dirty="0"/>
              <a:t>For example, this AOP is:  </a:t>
            </a:r>
            <a:r>
              <a:rPr lang="en-US" dirty="0">
                <a:solidFill>
                  <a:srgbClr val="FF03FF"/>
                </a:solidFill>
              </a:rPr>
              <a:t>Phospholipase A inhibitors lead to hepatotoxicity</a:t>
            </a:r>
          </a:p>
        </p:txBody>
      </p:sp>
    </p:spTree>
    <p:extLst>
      <p:ext uri="{BB962C8B-B14F-4D97-AF65-F5344CB8AC3E}">
        <p14:creationId xmlns:p14="http://schemas.microsoft.com/office/powerpoint/2010/main" val="174322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626" y="184674"/>
            <a:ext cx="4276064" cy="1447800"/>
          </a:xfrm>
        </p:spPr>
        <p:txBody>
          <a:bodyPr vert="horz" lIns="91440" tIns="45720" rIns="91440" bIns="45720" rtlCol="0" anchor="b">
            <a:normAutofit/>
          </a:bodyPr>
          <a:lstStyle/>
          <a:p>
            <a:r>
              <a:rPr lang="en-US" sz="4000" dirty="0"/>
              <a:t>AOPwiki Snapshot</a:t>
            </a:r>
          </a:p>
        </p:txBody>
      </p:sp>
      <p:sp>
        <p:nvSpPr>
          <p:cNvPr id="16" name="Text Placeholder 15"/>
          <p:cNvSpPr>
            <a:spLocks noGrp="1"/>
          </p:cNvSpPr>
          <p:nvPr>
            <p:ph type="body" sz="half" idx="2"/>
          </p:nvPr>
        </p:nvSpPr>
        <p:spPr>
          <a:xfrm>
            <a:off x="841626" y="1668167"/>
            <a:ext cx="3932237" cy="3619500"/>
          </a:xfrm>
        </p:spPr>
        <p:txBody>
          <a:bodyPr>
            <a:normAutofit/>
          </a:bodyPr>
          <a:lstStyle/>
          <a:p>
            <a:pPr marL="285750" indent="-285750">
              <a:buClr>
                <a:schemeClr val="accent3"/>
              </a:buClr>
              <a:buFont typeface="Arial" panose="020B0604020202020204" pitchFamily="34" charset="0"/>
              <a:buChar char="•"/>
            </a:pPr>
            <a:r>
              <a:rPr lang="en-US" sz="2000" dirty="0"/>
              <a:t>AOPs have between 1 and 17 unique key events</a:t>
            </a:r>
          </a:p>
          <a:p>
            <a:pPr marL="285750" indent="-285750">
              <a:buClr>
                <a:schemeClr val="accent3"/>
              </a:buClr>
              <a:buFont typeface="Arial" panose="020B0604020202020204" pitchFamily="34" charset="0"/>
              <a:buChar char="•"/>
            </a:pPr>
            <a:r>
              <a:rPr lang="en-US" sz="2000" dirty="0"/>
              <a:t>Mean number of unique key events (KE) per AOP is 4.8</a:t>
            </a:r>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t="1063"/>
          <a:stretch/>
        </p:blipFill>
        <p:spPr>
          <a:xfrm>
            <a:off x="1027674" y="3143250"/>
            <a:ext cx="3560140" cy="3603624"/>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7734" y="380096"/>
            <a:ext cx="6335009" cy="6477904"/>
          </a:xfrm>
          <a:prstGeom prst="rect">
            <a:avLst/>
          </a:prstGeom>
        </p:spPr>
      </p:pic>
    </p:spTree>
    <p:extLst>
      <p:ext uri="{BB962C8B-B14F-4D97-AF65-F5344CB8AC3E}">
        <p14:creationId xmlns:p14="http://schemas.microsoft.com/office/powerpoint/2010/main" val="1584153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8688" y="827501"/>
            <a:ext cx="3932237" cy="739074"/>
          </a:xfrm>
        </p:spPr>
        <p:txBody>
          <a:bodyPr>
            <a:normAutofit fontScale="90000"/>
          </a:bodyPr>
          <a:lstStyle/>
          <a:p>
            <a:r>
              <a:rPr lang="en-US" dirty="0"/>
              <a:t>Levels of Biological Organization in the </a:t>
            </a:r>
            <a:r>
              <a:rPr lang="en-US" dirty="0" err="1"/>
              <a:t>AOPwiki</a:t>
            </a:r>
            <a:r>
              <a:rPr lang="en-US" dirty="0"/>
              <a:t> network</a:t>
            </a:r>
          </a:p>
        </p:txBody>
      </p:sp>
      <p:sp>
        <p:nvSpPr>
          <p:cNvPr id="4" name="Text Placeholder 3"/>
          <p:cNvSpPr>
            <a:spLocks noGrp="1"/>
          </p:cNvSpPr>
          <p:nvPr>
            <p:ph type="body" sz="half" idx="2"/>
          </p:nvPr>
        </p:nvSpPr>
        <p:spPr>
          <a:xfrm>
            <a:off x="7278688" y="1566575"/>
            <a:ext cx="3932237" cy="3811588"/>
          </a:xfrm>
        </p:spPr>
        <p:txBody>
          <a:bodyPr/>
          <a:lstStyle/>
          <a:p>
            <a:r>
              <a:rPr lang="en-US" dirty="0"/>
              <a:t>Colors represent levels of biological organization associated to Key Events in the </a:t>
            </a:r>
            <a:r>
              <a:rPr lang="en-US" dirty="0" err="1"/>
              <a:t>AOPwiki</a:t>
            </a:r>
            <a:r>
              <a:rPr lang="en-US" dirty="0"/>
              <a:t>. A total of 750 unique key events are in the wiki, 53 Key events in the </a:t>
            </a:r>
            <a:r>
              <a:rPr lang="en-US" dirty="0" err="1"/>
              <a:t>AOPwiki</a:t>
            </a:r>
            <a:r>
              <a:rPr lang="en-US" dirty="0"/>
              <a:t> had unspecified levels of biological organization.  </a:t>
            </a:r>
          </a:p>
        </p:txBody>
      </p:sp>
      <p:pic>
        <p:nvPicPr>
          <p:cNvPr id="21" name="Picture 2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73"/>
            <a:ext cx="6834368" cy="6643560"/>
          </a:xfrm>
          <a:prstGeom prst="rect">
            <a:avLst/>
          </a:prstGeom>
        </p:spPr>
      </p:pic>
      <p:pic>
        <p:nvPicPr>
          <p:cNvPr id="23" name="Picture 2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688" y="3472369"/>
            <a:ext cx="2543210" cy="2559833"/>
          </a:xfrm>
          <a:prstGeom prst="rect">
            <a:avLst/>
          </a:prstGeom>
        </p:spPr>
      </p:pic>
    </p:spTree>
    <p:extLst>
      <p:ext uri="{BB962C8B-B14F-4D97-AF65-F5344CB8AC3E}">
        <p14:creationId xmlns:p14="http://schemas.microsoft.com/office/powerpoint/2010/main" val="4067574351"/>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565349"/>
      </a:dk2>
      <a:lt2>
        <a:srgbClr val="DDDDDD"/>
      </a:lt2>
      <a:accent1>
        <a:srgbClr val="000000"/>
      </a:accent1>
      <a:accent2>
        <a:srgbClr val="DF5327"/>
      </a:accent2>
      <a:accent3>
        <a:srgbClr val="FE9E00"/>
      </a:accent3>
      <a:accent4>
        <a:srgbClr val="418AB3"/>
      </a:accent4>
      <a:accent5>
        <a:srgbClr val="000000"/>
      </a:accent5>
      <a:accent6>
        <a:srgbClr val="818183"/>
      </a:accent6>
      <a:hlink>
        <a:srgbClr val="F59E00"/>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4017</TotalTime>
  <Words>1951</Words>
  <Application>Microsoft Office PowerPoint</Application>
  <PresentationFormat>Widescreen</PresentationFormat>
  <Paragraphs>221</Paragraphs>
  <Slides>36</Slides>
  <Notes>12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Corbel</vt:lpstr>
      <vt:lpstr>Office Theme</vt:lpstr>
      <vt:lpstr>Adverse Outcome Pathway Network Analyses: Techniques and benchmarking the AOPwiki</vt:lpstr>
      <vt:lpstr>AOPwiki Background</vt:lpstr>
      <vt:lpstr>Outline</vt:lpstr>
      <vt:lpstr>Outline</vt:lpstr>
      <vt:lpstr>The Complete AOPwiki Network</vt:lpstr>
      <vt:lpstr>AOPwiki Snapshot</vt:lpstr>
      <vt:lpstr>AOPwiki Snapshot</vt:lpstr>
      <vt:lpstr>AOPwiki Snapshot</vt:lpstr>
      <vt:lpstr>Levels of Biological Organization in the AOPwiki network</vt:lpstr>
      <vt:lpstr>Levels of Biological Organization in the AOPwiki network</vt:lpstr>
      <vt:lpstr>Levels of Biological Organization in the AOPwiki network</vt:lpstr>
      <vt:lpstr>Centrality Measures in the AOPwiki network</vt:lpstr>
      <vt:lpstr>Component Analyses</vt:lpstr>
      <vt:lpstr>Weakly Connected Components of the AOPwiki</vt:lpstr>
      <vt:lpstr>Weakly Connected Components of the AOPwiki</vt:lpstr>
      <vt:lpstr>Components of the AOPwiki network</vt:lpstr>
      <vt:lpstr>Components of the AOPwiki network</vt:lpstr>
      <vt:lpstr>Degree Centrality Measures</vt:lpstr>
      <vt:lpstr>Degree (total) Heatmap</vt:lpstr>
      <vt:lpstr>Degree (all) Heatmap</vt:lpstr>
      <vt:lpstr>Degree (in) Heatmap</vt:lpstr>
      <vt:lpstr>Degree (in) Heatmap</vt:lpstr>
      <vt:lpstr>Degree (out) Heatmap</vt:lpstr>
      <vt:lpstr>Degree (out) Heatmap</vt:lpstr>
      <vt:lpstr>Distance- and path-based metrics</vt:lpstr>
      <vt:lpstr>Betweenness Map</vt:lpstr>
      <vt:lpstr>Betweenness Map</vt:lpstr>
      <vt:lpstr>Betweenness in the AOP Context</vt:lpstr>
      <vt:lpstr>Closeness Map</vt:lpstr>
      <vt:lpstr>Closeness Map</vt:lpstr>
      <vt:lpstr>Closeness Map</vt:lpstr>
      <vt:lpstr>Closeness in the AOP context</vt:lpstr>
      <vt:lpstr>Eccentricity Map</vt:lpstr>
      <vt:lpstr>Eccentricity 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AOPWiki Network Analysis</dc:title>
  <dc:creator>Pollesch, Nathan</dc:creator>
  <cp:lastModifiedBy>Pollesch, Nathan</cp:lastModifiedBy>
  <cp:revision>193</cp:revision>
  <dcterms:created xsi:type="dcterms:W3CDTF">2017-05-11T21:59:01Z</dcterms:created>
  <dcterms:modified xsi:type="dcterms:W3CDTF">2017-07-13T20:15:23Z</dcterms:modified>
</cp:coreProperties>
</file>