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0" r:id="rId3"/>
    <p:sldId id="277" r:id="rId4"/>
    <p:sldId id="276" r:id="rId5"/>
    <p:sldId id="274" r:id="rId6"/>
    <p:sldId id="275" r:id="rId7"/>
    <p:sldId id="271" r:id="rId8"/>
    <p:sldId id="273" r:id="rId9"/>
    <p:sldId id="272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CB6"/>
    <a:srgbClr val="056CB6"/>
    <a:srgbClr val="355777"/>
    <a:srgbClr val="003F69"/>
    <a:srgbClr val="0070B9"/>
    <a:srgbClr val="0B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79925" autoAdjust="0"/>
  </p:normalViewPr>
  <p:slideViewPr>
    <p:cSldViewPr>
      <p:cViewPr varScale="1">
        <p:scale>
          <a:sx n="78" d="100"/>
          <a:sy n="78" d="100"/>
        </p:scale>
        <p:origin x="102" y="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7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3F119CC-0E9C-4303-8FC0-FA6C67E0699C}" type="datetimeFigureOut">
              <a:rPr lang="en-US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6924233-FC8A-4838-8824-56EBB7540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83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1633A1B-E4ED-4A2A-87DF-7B125DA773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9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CE53AB5D-A950-4AE7-AC6B-9D5657576A4D}" type="slidenum">
              <a:rPr lang="en-US" sz="1200"/>
              <a:pPr/>
              <a:t>0</a:t>
            </a:fld>
            <a:endParaRPr lang="en-US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582EA-DA63-4B44-B43D-B8559A932F3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582EA-DA63-4B44-B43D-B8559A932F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582EA-DA63-4B44-B43D-B8559A932F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1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582EA-DA63-4B44-B43D-B8559A932F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7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582EA-DA63-4B44-B43D-B8559A932F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0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582EA-DA63-4B44-B43D-B8559A932F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582EA-DA63-4B44-B43D-B8559A932F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3" y="-87313"/>
            <a:ext cx="9331326" cy="70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0" y="6224588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25" descr="EPA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16764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 anchor="b"/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/>
          <a:lstStyle>
            <a:lvl1pPr marL="0" indent="0">
              <a:lnSpc>
                <a:spcPct val="70000"/>
              </a:lnSpc>
              <a:buFont typeface="Times" pitchFamily="1" charset="0"/>
              <a:buNone/>
              <a:defRPr i="1">
                <a:solidFill>
                  <a:schemeClr val="bg1"/>
                </a:solidFill>
                <a:latin typeface="Times New Roman" pitchFamily="1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87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AD7DD-8889-40EE-AB37-66A654BC2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6002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CB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7772400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E1AC9BC-A418-4CE7-95ED-197CDAE27005}" type="datetime1">
              <a:rPr lang="en-US" smtClean="0"/>
              <a:pPr>
                <a:defRPr/>
              </a:pPr>
              <a:t>5/25/2017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2484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U.S. Environmental Protection Agency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2A795-0D1C-4340-A163-773CC4D3E4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26" name="Rectangle 10"/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24588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20338C0-557E-40D3-BE98-F43B2D0B1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32504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9pPr>
    </p:titleStyle>
    <p:bodyStyle>
      <a:lvl1pPr marL="168275" indent="-168275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SzPct val="90000"/>
        <a:buFont typeface="Times" pitchFamily="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74625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742950" indent="-168275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SzPct val="90000"/>
        <a:buFont typeface="Times" pitchFamily="1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027113" indent="-169863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317625" indent="-176213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Char char="»"/>
        <a:defRPr sz="2400" i="1">
          <a:solidFill>
            <a:schemeClr val="tx1"/>
          </a:solidFill>
          <a:latin typeface="+mn-lt"/>
          <a:ea typeface="+mn-ea"/>
        </a:defRPr>
      </a:lvl5pPr>
      <a:lvl6pPr marL="1774825" indent="-176213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Char char="»"/>
        <a:defRPr sz="2400" i="1">
          <a:solidFill>
            <a:schemeClr val="tx1"/>
          </a:solidFill>
          <a:latin typeface="+mn-lt"/>
          <a:ea typeface="+mn-ea"/>
        </a:defRPr>
      </a:lvl6pPr>
      <a:lvl7pPr marL="2232025" indent="-176213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Char char="»"/>
        <a:defRPr sz="2400" i="1">
          <a:solidFill>
            <a:schemeClr val="tx1"/>
          </a:solidFill>
          <a:latin typeface="+mn-lt"/>
          <a:ea typeface="+mn-ea"/>
        </a:defRPr>
      </a:lvl7pPr>
      <a:lvl8pPr marL="2689225" indent="-176213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Char char="»"/>
        <a:defRPr sz="2400" i="1">
          <a:solidFill>
            <a:schemeClr val="tx1"/>
          </a:solidFill>
          <a:latin typeface="+mn-lt"/>
          <a:ea typeface="+mn-ea"/>
        </a:defRPr>
      </a:lvl8pPr>
      <a:lvl9pPr marL="3146425" indent="-176213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Char char="»"/>
        <a:defRPr sz="24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9"/>
          <p:cNvSpPr>
            <a:spLocks noGrp="1" noChangeArrowheads="1"/>
          </p:cNvSpPr>
          <p:nvPr>
            <p:ph type="ctrTitle"/>
          </p:nvPr>
        </p:nvSpPr>
        <p:spPr bwMode="auto">
          <a:xfrm>
            <a:off x="2997200" y="1447800"/>
            <a:ext cx="5765800" cy="1447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Adverse Outcome Pathway Network Analyses:</a:t>
            </a:r>
            <a:br>
              <a:rPr lang="en-US" dirty="0"/>
            </a:br>
            <a:r>
              <a:rPr lang="en-US" dirty="0"/>
              <a:t>Techniques and benchmarking the AOPwiki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833438" y="6224588"/>
            <a:ext cx="5643562" cy="228600"/>
          </a:xfrm>
          <a:prstGeom prst="rect">
            <a:avLst/>
          </a:prstGeom>
          <a:solidFill>
            <a:srgbClr val="003F69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>
              <a:lnSpc>
                <a:spcPct val="90000"/>
              </a:lnSpc>
            </a:pPr>
            <a:r>
              <a:rPr lang="en-US" sz="900" b="1" dirty="0">
                <a:solidFill>
                  <a:schemeClr val="bg1"/>
                </a:solidFill>
              </a:rPr>
              <a:t>Office of Research and Development</a:t>
            </a:r>
            <a:endParaRPr lang="en-US" sz="900" b="1" dirty="0"/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National Health and Environment Effects Research Laboratory, Mid-Continent Ecology Division, Duluth, MN 55804 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629400" y="6224588"/>
            <a:ext cx="1905000" cy="228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fld id="{1619876A-92AB-4DDB-A228-F372D3AF9195}" type="datetime4">
              <a:rPr lang="en-US" smtClean="0"/>
              <a:t>May 25, 2017</a:t>
            </a:fld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9587" y="3016250"/>
            <a:ext cx="5713413" cy="2555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N.L. Pollesch*, J. O’Brien, &amp; D.L. Villeneuve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62601" y="4375428"/>
            <a:ext cx="3047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*Contact Information:</a:t>
            </a:r>
          </a:p>
          <a:p>
            <a:pPr algn="r"/>
            <a:r>
              <a:rPr lang="en-US" sz="1400" i="1" dirty="0">
                <a:solidFill>
                  <a:schemeClr val="bg1"/>
                </a:solidFill>
                <a:latin typeface="Arial Narrow" panose="020B0606020202030204" pitchFamily="34" charset="0"/>
              </a:rPr>
              <a:t>Nate Pollesch, PhD</a:t>
            </a:r>
          </a:p>
          <a:p>
            <a:pPr algn="r"/>
            <a:r>
              <a:rPr lang="en-US" sz="1400" i="1" dirty="0">
                <a:solidFill>
                  <a:schemeClr val="bg1"/>
                </a:solidFill>
                <a:latin typeface="Arial Narrow" panose="020B0606020202030204" pitchFamily="34" charset="0"/>
              </a:rPr>
              <a:t>Pollesch.Nathan@epa.gov </a:t>
            </a:r>
            <a:br>
              <a:rPr lang="en-US" sz="1400" i="1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sz="1400" i="1" dirty="0">
                <a:solidFill>
                  <a:schemeClr val="bg1"/>
                </a:solidFill>
                <a:latin typeface="Arial Narrow" panose="020B0606020202030204" pitchFamily="34" charset="0"/>
              </a:rPr>
              <a:t>US EPA Mid-Continent Ecology Division, Duluth, MN, USA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57388"/>
            <a:ext cx="7772400" cy="579437"/>
          </a:xfrm>
        </p:spPr>
        <p:txBody>
          <a:bodyPr anchor="t"/>
          <a:lstStyle/>
          <a:p>
            <a:pPr eaLnBrk="1" hangingPunct="1"/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6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FB81E4-ADE5-4B0D-9013-84BBB8D96257}" type="datetime1">
              <a:rPr lang="en-US" smtClean="0"/>
              <a:pPr/>
              <a:t>5/25/2017</a:t>
            </a:fld>
            <a:endParaRPr lang="en-US"/>
          </a:p>
        </p:txBody>
      </p:sp>
      <p:sp>
        <p:nvSpPr>
          <p:cNvPr id="1843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64B86D-6B5D-43D5-BC3D-D0392806BE7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8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762000"/>
            <a:ext cx="9144000" cy="533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8" name="Content Placeholder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3" t="20621" b="31166"/>
          <a:stretch/>
        </p:blipFill>
        <p:spPr>
          <a:xfrm>
            <a:off x="0" y="771524"/>
            <a:ext cx="4888779" cy="53371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21559" y="170160"/>
            <a:ext cx="5900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26CB6"/>
                </a:solidFill>
              </a:rPr>
              <a:t>The Complete AOPwiki Network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762000"/>
            <a:ext cx="4876800" cy="5334000"/>
          </a:xfrm>
          <a:prstGeom prst="rect">
            <a:avLst/>
          </a:prstGeom>
          <a:solidFill>
            <a:schemeClr val="tx1">
              <a:alpha val="7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57388"/>
            <a:ext cx="7772400" cy="579437"/>
          </a:xfrm>
        </p:spPr>
        <p:txBody>
          <a:bodyPr anchor="t"/>
          <a:lstStyle/>
          <a:p>
            <a:pPr eaLnBrk="1" hangingPunct="1"/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6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FB81E4-ADE5-4B0D-9013-84BBB8D96257}" type="datetime1">
              <a:rPr lang="en-US" smtClean="0"/>
              <a:pPr/>
              <a:t>5/25/2017</a:t>
            </a:fld>
            <a:endParaRPr lang="en-US"/>
          </a:p>
        </p:txBody>
      </p:sp>
      <p:sp>
        <p:nvSpPr>
          <p:cNvPr id="1843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64B86D-6B5D-43D5-BC3D-D0392806BE7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438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762000"/>
            <a:ext cx="9144000" cy="533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8" name="Content Placeholder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3" t="20621" b="31166"/>
          <a:stretch/>
        </p:blipFill>
        <p:spPr>
          <a:xfrm>
            <a:off x="0" y="771524"/>
            <a:ext cx="4888779" cy="53371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21559" y="170160"/>
            <a:ext cx="5900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26CB6"/>
                </a:solidFill>
              </a:rPr>
              <a:t>The Complete AOPwiki Network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762000"/>
            <a:ext cx="4876800" cy="5334000"/>
          </a:xfrm>
          <a:prstGeom prst="rect">
            <a:avLst/>
          </a:prstGeom>
          <a:solidFill>
            <a:schemeClr val="tx1">
              <a:alpha val="7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209" y="2106813"/>
            <a:ext cx="2560108" cy="23040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65362" y="1957388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01" y="4041578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8816" y="3390132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2395" y="2298262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9304" y="3328862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10914" y="2638496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88037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57388"/>
            <a:ext cx="7772400" cy="579437"/>
          </a:xfrm>
        </p:spPr>
        <p:txBody>
          <a:bodyPr anchor="t"/>
          <a:lstStyle/>
          <a:p>
            <a:pPr eaLnBrk="1" hangingPunct="1"/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6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FB81E4-ADE5-4B0D-9013-84BBB8D96257}" type="datetime1">
              <a:rPr lang="en-US" smtClean="0"/>
              <a:pPr/>
              <a:t>5/25/2017</a:t>
            </a:fld>
            <a:endParaRPr lang="en-US"/>
          </a:p>
        </p:txBody>
      </p:sp>
      <p:sp>
        <p:nvSpPr>
          <p:cNvPr id="1843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64B86D-6B5D-43D5-BC3D-D0392806BE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438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762000"/>
            <a:ext cx="9144000" cy="533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8" name="Content Placeholder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3" t="20621" b="31166"/>
          <a:stretch/>
        </p:blipFill>
        <p:spPr>
          <a:xfrm>
            <a:off x="0" y="771524"/>
            <a:ext cx="4888779" cy="53371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21559" y="170160"/>
            <a:ext cx="5900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26CB6"/>
                </a:solidFill>
              </a:rPr>
              <a:t>The Complete AOPwiki Network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762000"/>
            <a:ext cx="4876800" cy="5334000"/>
          </a:xfrm>
          <a:prstGeom prst="rect">
            <a:avLst/>
          </a:prstGeom>
          <a:solidFill>
            <a:schemeClr val="tx1">
              <a:alpha val="7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435" y="805339"/>
            <a:ext cx="2560108" cy="23040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155" y="3320312"/>
            <a:ext cx="2560108" cy="230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6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57388"/>
            <a:ext cx="7772400" cy="579437"/>
          </a:xfrm>
        </p:spPr>
        <p:txBody>
          <a:bodyPr anchor="t"/>
          <a:lstStyle/>
          <a:p>
            <a:pPr eaLnBrk="1" hangingPunct="1"/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6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FB81E4-ADE5-4B0D-9013-84BBB8D96257}" type="datetime1">
              <a:rPr lang="en-US" smtClean="0"/>
              <a:pPr/>
              <a:t>5/25/2017</a:t>
            </a:fld>
            <a:endParaRPr lang="en-US"/>
          </a:p>
        </p:txBody>
      </p:sp>
      <p:sp>
        <p:nvSpPr>
          <p:cNvPr id="1843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64B86D-6B5D-43D5-BC3D-D0392806BE7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8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762000"/>
            <a:ext cx="9144000" cy="533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8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43" y="762000"/>
            <a:ext cx="5381914" cy="5207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21559" y="170160"/>
            <a:ext cx="5900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26CB6"/>
                </a:solidFill>
              </a:rPr>
              <a:t>The Complete AOPwiki Network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851333" y="5835168"/>
            <a:ext cx="744133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  <a:ea typeface="+mn-ea"/>
              </a:rPr>
              <a:t>A network diagram of the Adverse Outcome Pathway Wiki database of AOPs (As of: April 10</a:t>
            </a:r>
            <a:r>
              <a:rPr lang="en-US" sz="1400" baseline="30000" dirty="0">
                <a:solidFill>
                  <a:prstClr val="white"/>
                </a:solidFill>
                <a:latin typeface="Calibri" panose="020F0502020204030204"/>
                <a:ea typeface="+mn-ea"/>
              </a:rPr>
              <a:t>th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  <a:ea typeface="+mn-ea"/>
              </a:rPr>
              <a:t>, 2017)</a:t>
            </a:r>
          </a:p>
        </p:txBody>
      </p:sp>
    </p:spTree>
    <p:extLst>
      <p:ext uri="{BB962C8B-B14F-4D97-AF65-F5344CB8AC3E}">
        <p14:creationId xmlns:p14="http://schemas.microsoft.com/office/powerpoint/2010/main" val="2297782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57388"/>
            <a:ext cx="7772400" cy="579437"/>
          </a:xfrm>
        </p:spPr>
        <p:txBody>
          <a:bodyPr anchor="t"/>
          <a:lstStyle/>
          <a:p>
            <a:pPr eaLnBrk="1" hangingPunct="1"/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6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FB81E4-ADE5-4B0D-9013-84BBB8D96257}" type="datetime1">
              <a:rPr lang="en-US" smtClean="0"/>
              <a:pPr/>
              <a:t>5/25/2017</a:t>
            </a:fld>
            <a:endParaRPr lang="en-US"/>
          </a:p>
        </p:txBody>
      </p:sp>
      <p:sp>
        <p:nvSpPr>
          <p:cNvPr id="1843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64B86D-6B5D-43D5-BC3D-D0392806BE7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8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762000"/>
            <a:ext cx="9144000" cy="533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8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43" y="762000"/>
            <a:ext cx="5381914" cy="5207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21559" y="170160"/>
            <a:ext cx="5900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26CB6"/>
                </a:solidFill>
              </a:rPr>
              <a:t>The Complete AOPwiki Network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851333" y="5835168"/>
            <a:ext cx="744133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  <a:ea typeface="+mn-ea"/>
              </a:rPr>
              <a:t>A network diagram of the Adverse Outcome Pathway Wiki database of AOPs (As of: April 10</a:t>
            </a:r>
            <a:r>
              <a:rPr lang="en-US" sz="1400" baseline="30000" dirty="0">
                <a:solidFill>
                  <a:prstClr val="white"/>
                </a:solidFill>
                <a:latin typeface="Calibri" panose="020F0502020204030204"/>
                <a:ea typeface="+mn-ea"/>
              </a:rPr>
              <a:t>th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  <a:ea typeface="+mn-ea"/>
              </a:rPr>
              <a:t>, 2017)</a:t>
            </a:r>
          </a:p>
        </p:txBody>
      </p:sp>
    </p:spTree>
    <p:extLst>
      <p:ext uri="{BB962C8B-B14F-4D97-AF65-F5344CB8AC3E}">
        <p14:creationId xmlns:p14="http://schemas.microsoft.com/office/powerpoint/2010/main" val="30750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57388"/>
            <a:ext cx="7772400" cy="579437"/>
          </a:xfrm>
        </p:spPr>
        <p:txBody>
          <a:bodyPr anchor="t"/>
          <a:lstStyle/>
          <a:p>
            <a:pPr eaLnBrk="1" hangingPunct="1"/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6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FB81E4-ADE5-4B0D-9013-84BBB8D96257}" type="datetime1">
              <a:rPr lang="en-US" smtClean="0"/>
              <a:pPr/>
              <a:t>5/25/2017</a:t>
            </a:fld>
            <a:endParaRPr lang="en-US"/>
          </a:p>
        </p:txBody>
      </p:sp>
      <p:sp>
        <p:nvSpPr>
          <p:cNvPr id="1843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64B86D-6B5D-43D5-BC3D-D0392806BE7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438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762000"/>
            <a:ext cx="9144000" cy="533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8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86" y="825500"/>
            <a:ext cx="5381914" cy="520700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262" y="914400"/>
            <a:ext cx="5344537" cy="513684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60961" y="1119113"/>
            <a:ext cx="3124200" cy="568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6CB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Complete AOPwiki Network</a:t>
            </a:r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74" y="2994127"/>
            <a:ext cx="3373287" cy="3101873"/>
          </a:xfrm>
          <a:prstGeom prst="rect">
            <a:avLst/>
          </a:prstGeom>
        </p:spPr>
      </p:pic>
      <p:sp>
        <p:nvSpPr>
          <p:cNvPr id="15" name="Text Placeholder 15"/>
          <p:cNvSpPr txBox="1">
            <a:spLocks/>
          </p:cNvSpPr>
          <p:nvPr/>
        </p:nvSpPr>
        <p:spPr>
          <a:xfrm>
            <a:off x="609599" y="1752600"/>
            <a:ext cx="3349374" cy="30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AOP wiki has: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131 different AOPs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1058 key event relationships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750 unique key events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 number of KEs per AOP is 4.8</a:t>
            </a:r>
          </a:p>
        </p:txBody>
      </p:sp>
    </p:spTree>
    <p:extLst>
      <p:ext uri="{BB962C8B-B14F-4D97-AF65-F5344CB8AC3E}">
        <p14:creationId xmlns:p14="http://schemas.microsoft.com/office/powerpoint/2010/main" val="50168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57388"/>
            <a:ext cx="7772400" cy="579437"/>
          </a:xfrm>
        </p:spPr>
        <p:txBody>
          <a:bodyPr anchor="t"/>
          <a:lstStyle/>
          <a:p>
            <a:pPr eaLnBrk="1" hangingPunct="1"/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6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FB81E4-ADE5-4B0D-9013-84BBB8D96257}" type="datetime1">
              <a:rPr lang="en-US" smtClean="0"/>
              <a:pPr/>
              <a:t>5/25/2017</a:t>
            </a:fld>
            <a:endParaRPr lang="en-US"/>
          </a:p>
        </p:txBody>
      </p:sp>
      <p:sp>
        <p:nvSpPr>
          <p:cNvPr id="1843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64B86D-6B5D-43D5-BC3D-D0392806BE7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8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762000"/>
            <a:ext cx="9144000" cy="533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Component analyses determine connectivity in the network. 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6" name="Content Placeholder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17" y="1296766"/>
            <a:ext cx="3276600" cy="3288997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683940" y="228600"/>
            <a:ext cx="577611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Analyses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26CB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15"/>
          <p:cNvSpPr txBox="1">
            <a:spLocks/>
          </p:cNvSpPr>
          <p:nvPr/>
        </p:nvSpPr>
        <p:spPr>
          <a:xfrm>
            <a:off x="3398195" y="1524000"/>
            <a:ext cx="2200275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Content Placeholder 6" descr="Screen Clippi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"/>
          <a:stretch/>
        </p:blipFill>
        <p:spPr>
          <a:xfrm>
            <a:off x="4701092" y="1237514"/>
            <a:ext cx="3381174" cy="32897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4854936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</a:t>
            </a:r>
            <a:r>
              <a:rPr lang="en-US" sz="2000" i="1" dirty="0">
                <a:solidFill>
                  <a:schemeClr val="bg1"/>
                </a:solidFill>
              </a:rPr>
              <a:t>directed networks,</a:t>
            </a:r>
            <a:r>
              <a:rPr lang="en-US" sz="2000" dirty="0">
                <a:solidFill>
                  <a:schemeClr val="bg1"/>
                </a:solidFill>
              </a:rPr>
              <a:t> like AOPs, components can be </a:t>
            </a:r>
            <a:r>
              <a:rPr lang="en-US" sz="2000" i="1" dirty="0">
                <a:solidFill>
                  <a:schemeClr val="bg1"/>
                </a:solidFill>
              </a:rPr>
              <a:t>weakly</a:t>
            </a:r>
            <a:r>
              <a:rPr lang="en-US" sz="2000" dirty="0">
                <a:solidFill>
                  <a:schemeClr val="bg1"/>
                </a:solidFill>
              </a:rPr>
              <a:t> or </a:t>
            </a:r>
            <a:r>
              <a:rPr lang="en-US" sz="2000" i="1" dirty="0">
                <a:solidFill>
                  <a:schemeClr val="bg1"/>
                </a:solidFill>
              </a:rPr>
              <a:t>strongly </a:t>
            </a:r>
            <a:r>
              <a:rPr lang="en-US" sz="2000" dirty="0">
                <a:solidFill>
                  <a:schemeClr val="bg1"/>
                </a:solidFill>
              </a:rPr>
              <a:t>connected. 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2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2A795-0D1C-4340-A163-773CC4D3E4E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564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ppt_title_slide_option_c_template_4_3</Template>
  <TotalTime>116</TotalTime>
  <Words>228</Words>
  <Application>Microsoft Office PowerPoint</Application>
  <PresentationFormat>On-screen Show (4:3)</PresentationFormat>
  <Paragraphs>63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Arial Narrow</vt:lpstr>
      <vt:lpstr>Calibri</vt:lpstr>
      <vt:lpstr>Times</vt:lpstr>
      <vt:lpstr>Times New Roman</vt:lpstr>
      <vt:lpstr>Blank Presentation</vt:lpstr>
      <vt:lpstr>Adverse Outcome Pathway Network Analyses: Techniques and benchmarking the AOPwiki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Design 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Adverse Outcome Pathway Network Analyses: Techniques and benchmarking the AOPwiki</dc:title>
  <dc:creator>Pollesch, Nathan</dc:creator>
  <cp:lastModifiedBy>Pollesch, Nathan</cp:lastModifiedBy>
  <cp:revision>18</cp:revision>
  <cp:lastPrinted>2006-09-22T17:41:18Z</cp:lastPrinted>
  <dcterms:created xsi:type="dcterms:W3CDTF">2017-05-25T14:45:51Z</dcterms:created>
  <dcterms:modified xsi:type="dcterms:W3CDTF">2017-05-25T20:43:52Z</dcterms:modified>
</cp:coreProperties>
</file>