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66" r:id="rId4"/>
    <p:sldId id="260" r:id="rId5"/>
    <p:sldId id="264" r:id="rId6"/>
    <p:sldId id="261" r:id="rId7"/>
    <p:sldId id="267" r:id="rId8"/>
    <p:sldId id="265" r:id="rId9"/>
    <p:sldId id="262" r:id="rId10"/>
    <p:sldId id="263"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57"/>
            <p14:sldId id="266"/>
            <p14:sldId id="260"/>
            <p14:sldId id="264"/>
            <p14:sldId id="261"/>
            <p14:sldId id="267"/>
            <p14:sldId id="265"/>
            <p14:sldId id="262"/>
            <p14:sldId id="263"/>
            <p14:sldId id="269"/>
            <p14:sldId id="270"/>
            <p14:sldId id="271"/>
            <p14:sldId id="272"/>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esch, Nathan" initials="PN" lastIdx="2" clrIdx="0">
    <p:extLst>
      <p:ext uri="{19B8F6BF-5375-455C-9EA6-DF929625EA0E}">
        <p15:presenceInfo xmlns:p15="http://schemas.microsoft.com/office/powerpoint/2012/main" userId="S-1-5-21-1339303556-449845944-1601390327-410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7" autoAdjust="0"/>
    <p:restoredTop sz="94660"/>
  </p:normalViewPr>
  <p:slideViewPr>
    <p:cSldViewPr snapToGrid="0">
      <p:cViewPr varScale="1">
        <p:scale>
          <a:sx n="67" d="100"/>
          <a:sy n="67" d="100"/>
        </p:scale>
        <p:origin x="66"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F2778-583D-47DD-9F96-F6161A447264}"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291EA-D524-4968-939F-FF9188A27C11}" type="slidenum">
              <a:rPr lang="en-US" smtClean="0"/>
              <a:t>‹#›</a:t>
            </a:fld>
            <a:endParaRPr lang="en-US"/>
          </a:p>
        </p:txBody>
      </p:sp>
    </p:spTree>
    <p:extLst>
      <p:ext uri="{BB962C8B-B14F-4D97-AF65-F5344CB8AC3E}">
        <p14:creationId xmlns:p14="http://schemas.microsoft.com/office/powerpoint/2010/main" val="267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color palette,</a:t>
            </a:r>
            <a:r>
              <a:rPr lang="en-US" baseline="0" dirty="0"/>
              <a:t> consider histogram for graph.</a:t>
            </a:r>
            <a:endParaRPr lang="en-US" dirty="0"/>
          </a:p>
          <a:p>
            <a:endParaRPr lang="en-US" dirty="0"/>
          </a:p>
          <a:p>
            <a:r>
              <a:rPr lang="en-US" dirty="0"/>
              <a:t>Compare</a:t>
            </a:r>
            <a:r>
              <a:rPr lang="en-US" baseline="0" dirty="0"/>
              <a:t> publicly available database vs test database with newly incorporated ontologies.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3</a:t>
            </a:fld>
            <a:endParaRPr lang="en-US"/>
          </a:p>
        </p:txBody>
      </p:sp>
    </p:spTree>
    <p:extLst>
      <p:ext uri="{BB962C8B-B14F-4D97-AF65-F5344CB8AC3E}">
        <p14:creationId xmlns:p14="http://schemas.microsoft.com/office/powerpoint/2010/main" val="412622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analysis to identify SODAs?</a:t>
            </a:r>
            <a:r>
              <a:rPr lang="en-US" baseline="0" dirty="0"/>
              <a:t>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7</a:t>
            </a:fld>
            <a:endParaRPr lang="en-US"/>
          </a:p>
        </p:txBody>
      </p:sp>
    </p:spTree>
    <p:extLst>
      <p:ext uri="{BB962C8B-B14F-4D97-AF65-F5344CB8AC3E}">
        <p14:creationId xmlns:p14="http://schemas.microsoft.com/office/powerpoint/2010/main" val="277309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9</a:t>
            </a:fld>
            <a:endParaRPr lang="en-US"/>
          </a:p>
        </p:txBody>
      </p:sp>
    </p:spTree>
    <p:extLst>
      <p:ext uri="{BB962C8B-B14F-4D97-AF65-F5344CB8AC3E}">
        <p14:creationId xmlns:p14="http://schemas.microsoft.com/office/powerpoint/2010/main" val="371706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11</a:t>
            </a:fld>
            <a:endParaRPr lang="en-US"/>
          </a:p>
        </p:txBody>
      </p:sp>
    </p:spTree>
    <p:extLst>
      <p:ext uri="{BB962C8B-B14F-4D97-AF65-F5344CB8AC3E}">
        <p14:creationId xmlns:p14="http://schemas.microsoft.com/office/powerpoint/2010/main" val="416476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12</a:t>
            </a:fld>
            <a:endParaRPr lang="en-US"/>
          </a:p>
        </p:txBody>
      </p:sp>
    </p:spTree>
    <p:extLst>
      <p:ext uri="{BB962C8B-B14F-4D97-AF65-F5344CB8AC3E}">
        <p14:creationId xmlns:p14="http://schemas.microsoft.com/office/powerpoint/2010/main" val="355114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15</a:t>
            </a:fld>
            <a:endParaRPr lang="en-US"/>
          </a:p>
        </p:txBody>
      </p:sp>
    </p:spTree>
    <p:extLst>
      <p:ext uri="{BB962C8B-B14F-4D97-AF65-F5344CB8AC3E}">
        <p14:creationId xmlns:p14="http://schemas.microsoft.com/office/powerpoint/2010/main" val="3716588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6/8/2017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2.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4.tmp"/><Relationship Id="rId4" Type="http://schemas.openxmlformats.org/officeDocument/2006/relationships/image" Target="../media/image13.tmp"/></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6.tmp"/></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tmp"/><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8.tmp"/><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AOPWiki</a:t>
            </a:r>
            <a:r>
              <a:rPr lang="en-US" dirty="0"/>
              <a:t> Network Analysis</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FF00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96" y="331076"/>
            <a:ext cx="6082818" cy="6530421"/>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p:spTree>
    <p:extLst>
      <p:ext uri="{BB962C8B-B14F-4D97-AF65-F5344CB8AC3E}">
        <p14:creationId xmlns:p14="http://schemas.microsoft.com/office/powerpoint/2010/main" val="237218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FF000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00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2"/>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787" y="2100111"/>
            <a:ext cx="4410037" cy="4761386"/>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6" y="406685"/>
            <a:ext cx="5872558" cy="6139943"/>
          </a:xfrm>
          <a:prstGeom prst="rect">
            <a:avLst/>
          </a:prstGeom>
        </p:spPr>
      </p:pic>
    </p:spTree>
    <p:extLst>
      <p:ext uri="{BB962C8B-B14F-4D97-AF65-F5344CB8AC3E}">
        <p14:creationId xmlns:p14="http://schemas.microsoft.com/office/powerpoint/2010/main" val="392539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Betweenness Map</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6"/>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sz="1800" b="1" dirty="0">
                    <a:solidFill>
                      <a:srgbClr val="0000FF"/>
                    </a:solidFill>
                  </a:rPr>
                  <a:t>increased oxidative stress</a:t>
                </a:r>
                <a:r>
                  <a:rPr lang="en-US" i="1" dirty="0"/>
                  <a:t> </a:t>
                </a:r>
                <a:r>
                  <a:rPr lang="en-US" dirty="0"/>
                  <a:t>is the key event with the highest betweenness value.</a:t>
                </a:r>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6"/>
                <a:ext cx="4382531" cy="5940253"/>
              </a:xfrm>
              <a:blipFill>
                <a:blip r:embed="rId2"/>
                <a:stretch>
                  <a:fillRect l="-1252" t="-718" r="-1113"/>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483" y="306759"/>
            <a:ext cx="6359185" cy="655124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483" y="0"/>
            <a:ext cx="6375797" cy="6858000"/>
          </a:xfrm>
          <a:prstGeom prst="rect">
            <a:avLst/>
          </a:prstGeom>
        </p:spPr>
      </p:pic>
    </p:spTree>
    <p:extLst>
      <p:ext uri="{BB962C8B-B14F-4D97-AF65-F5344CB8AC3E}">
        <p14:creationId xmlns:p14="http://schemas.microsoft.com/office/powerpoint/2010/main" val="6573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Analyses to add	</a:t>
            </a:r>
          </a:p>
        </p:txBody>
      </p:sp>
      <p:sp>
        <p:nvSpPr>
          <p:cNvPr id="3" name="Content Placeholder 2"/>
          <p:cNvSpPr>
            <a:spLocks noGrp="1"/>
          </p:cNvSpPr>
          <p:nvPr>
            <p:ph idx="1"/>
          </p:nvPr>
        </p:nvSpPr>
        <p:spPr/>
        <p:txBody>
          <a:bodyPr/>
          <a:lstStyle/>
          <a:p>
            <a:r>
              <a:rPr lang="en-US" dirty="0"/>
              <a:t>Resilience measures?</a:t>
            </a:r>
          </a:p>
          <a:p>
            <a:pPr lvl="1"/>
            <a:r>
              <a:rPr lang="en-US" dirty="0"/>
              <a:t>Node removal while maintaining connectivity </a:t>
            </a:r>
          </a:p>
          <a:p>
            <a:pPr lvl="1"/>
            <a:r>
              <a:rPr lang="en-US" dirty="0"/>
              <a:t>General strength of AOP wiki</a:t>
            </a:r>
          </a:p>
          <a:p>
            <a:r>
              <a:rPr lang="en-US" dirty="0"/>
              <a:t>Annual growth or change of AOP wiki.  Can we do this retrospectively? </a:t>
            </a:r>
          </a:p>
          <a:p>
            <a:r>
              <a:rPr lang="en-US" dirty="0"/>
              <a:t>Make action items</a:t>
            </a:r>
          </a:p>
          <a:p>
            <a:pPr lvl="1"/>
            <a:r>
              <a:rPr lang="en-US" dirty="0"/>
              <a:t>Reach out to Steven Edwards (wiki master) extend invite as co-author.</a:t>
            </a:r>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478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839787" y="2641600"/>
            <a:ext cx="3932237" cy="977900"/>
          </a:xfrm>
        </p:spPr>
        <p:txBody>
          <a:bodyPr/>
          <a:lstStyle/>
          <a:p>
            <a:r>
              <a:rPr lang="en-US" dirty="0"/>
              <a:t>A network diagram of the Adverse Outcome Pathway Wiki database of AOPs. </a:t>
            </a:r>
          </a:p>
          <a:p>
            <a:r>
              <a:rPr lang="en-US" dirty="0"/>
              <a:t>As of: April 10</a:t>
            </a:r>
            <a:r>
              <a:rPr lang="en-US" baseline="30000" dirty="0"/>
              <a:t>th</a:t>
            </a:r>
            <a:r>
              <a:rPr lang="en-US" dirty="0"/>
              <a:t>, 2017</a:t>
            </a:r>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spTree>
    <p:extLst>
      <p:ext uri="{BB962C8B-B14F-4D97-AF65-F5344CB8AC3E}">
        <p14:creationId xmlns:p14="http://schemas.microsoft.com/office/powerpoint/2010/main" val="95196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3932237" cy="14478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1502"/>
            <a:ext cx="6972300" cy="6745698"/>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899" y="218788"/>
            <a:ext cx="6781801" cy="651825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26" y="3216335"/>
            <a:ext cx="3960311" cy="3641665"/>
          </a:xfrm>
          <a:prstGeom prst="rect">
            <a:avLst/>
          </a:prstGeom>
        </p:spPr>
      </p:pic>
      <p:sp>
        <p:nvSpPr>
          <p:cNvPr id="16" name="Text Placeholder 15"/>
          <p:cNvSpPr>
            <a:spLocks noGrp="1"/>
          </p:cNvSpPr>
          <p:nvPr>
            <p:ph type="body" sz="half" idx="2"/>
          </p:nvPr>
        </p:nvSpPr>
        <p:spPr>
          <a:xfrm>
            <a:off x="841626" y="1668167"/>
            <a:ext cx="3932237" cy="3619500"/>
          </a:xfrm>
        </p:spPr>
        <p:txBody>
          <a:bodyPr>
            <a:normAutofit/>
          </a:bodyPr>
          <a:lstStyle/>
          <a:p>
            <a:r>
              <a:rPr lang="en-US" dirty="0"/>
              <a:t>The AOP wiki has:</a:t>
            </a:r>
          </a:p>
          <a:p>
            <a:pPr marL="285750" indent="-285750">
              <a:buFont typeface="Arial" panose="020B0604020202020204" pitchFamily="34" charset="0"/>
              <a:buChar char="•"/>
            </a:pPr>
            <a:r>
              <a:rPr lang="en-US" dirty="0"/>
              <a:t>131 different AOPs </a:t>
            </a:r>
          </a:p>
          <a:p>
            <a:pPr marL="285750" indent="-285750">
              <a:buFont typeface="Arial" panose="020B0604020202020204" pitchFamily="34" charset="0"/>
              <a:buChar char="•"/>
            </a:pPr>
            <a:r>
              <a:rPr lang="en-US" dirty="0"/>
              <a:t>1058 key event relationships</a:t>
            </a:r>
          </a:p>
          <a:p>
            <a:pPr marL="285750" indent="-285750">
              <a:buFont typeface="Arial" panose="020B0604020202020204" pitchFamily="34" charset="0"/>
              <a:buChar char="•"/>
            </a:pPr>
            <a:r>
              <a:rPr lang="en-US" dirty="0"/>
              <a:t>750 unique key events</a:t>
            </a:r>
          </a:p>
          <a:p>
            <a:pPr marL="285750" indent="-285750">
              <a:buFont typeface="Arial" panose="020B0604020202020204" pitchFamily="34" charset="0"/>
              <a:buChar char="•"/>
            </a:pPr>
            <a:r>
              <a:rPr lang="en-US" dirty="0"/>
              <a:t>Mean number of KEs per AOP is 4.8</a:t>
            </a:r>
          </a:p>
        </p:txBody>
      </p:sp>
    </p:spTree>
    <p:extLst>
      <p:ext uri="{BB962C8B-B14F-4D97-AF65-F5344CB8AC3E}">
        <p14:creationId xmlns:p14="http://schemas.microsoft.com/office/powerpoint/2010/main" val="61862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A network diagram of the Adverse Outcome Pathway Wiki database of AOPs. </a:t>
            </a:r>
          </a:p>
          <a:p>
            <a:r>
              <a:rPr lang="en-US" dirty="0"/>
              <a:t>In this figure, colors highlight distinct weakly connected components where an undirected path can be found between any nodes within the component (check </a:t>
            </a:r>
            <a:r>
              <a:rPr lang="en-US" dirty="0" err="1"/>
              <a:t>def’n</a:t>
            </a:r>
            <a:r>
              <a:rPr lang="en-US" dirty="0"/>
              <a:t>).</a:t>
            </a:r>
          </a:p>
          <a:p>
            <a:r>
              <a:rPr lang="en-US" dirty="0"/>
              <a:t>Within the AOP context, weakly connected components highlight AOP networks where at least one key event relationships.</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spTree>
    <p:extLst>
      <p:ext uri="{BB962C8B-B14F-4D97-AF65-F5344CB8AC3E}">
        <p14:creationId xmlns:p14="http://schemas.microsoft.com/office/powerpoint/2010/main" val="14922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0"/>
            <a:ext cx="6832600" cy="6858449"/>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414" y="3141727"/>
            <a:ext cx="3924299" cy="3424622"/>
          </a:xfrm>
          <a:prstGeom prst="rect">
            <a:avLst/>
          </a:prstGeom>
        </p:spPr>
      </p:pic>
    </p:spTree>
    <p:extLst>
      <p:ext uri="{BB962C8B-B14F-4D97-AF65-F5344CB8AC3E}">
        <p14:creationId xmlns:p14="http://schemas.microsoft.com/office/powerpoint/2010/main" val="408061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065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 events.</a:t>
            </a:r>
          </a:p>
          <a:p>
            <a:endParaRPr lang="en-US" dirty="0"/>
          </a:p>
        </p:txBody>
      </p:sp>
      <p:pic>
        <p:nvPicPr>
          <p:cNvPr id="17"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5" name="Content Placeholder 6" descr="Screen Clipping"/>
          <p:cNvPicPr>
            <a:picLocks noGrp="1" noChangeAspect="1"/>
          </p:cNvPicPr>
          <p:nvPr>
            <p:ph idx="1"/>
          </p:nvPr>
        </p:nvPicPr>
        <p:blipFill rotWithShape="1">
          <a:blip r:embed="rId4">
            <a:extLst>
              <a:ext uri="{28A0092B-C50C-407E-A947-70E740481C1C}">
                <a14:useLocalDpi xmlns:a14="http://schemas.microsoft.com/office/drawing/2010/main" val="0"/>
              </a:ext>
            </a:extLst>
          </a:blip>
          <a:srcRect b="2703"/>
          <a:stretch/>
        </p:blipFill>
        <p:spPr>
          <a:xfrm>
            <a:off x="5143500" y="0"/>
            <a:ext cx="7048500" cy="6858000"/>
          </a:xfrm>
        </p:spPr>
      </p:pic>
    </p:spTree>
    <p:extLst>
      <p:ext uri="{BB962C8B-B14F-4D97-AF65-F5344CB8AC3E}">
        <p14:creationId xmlns:p14="http://schemas.microsoft.com/office/powerpoint/2010/main" val="17125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6" name="Picture 2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342" y="2824842"/>
            <a:ext cx="2960192" cy="3880091"/>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4946" y="2824842"/>
            <a:ext cx="1745376" cy="1756784"/>
          </a:xfrm>
          <a:prstGeom prst="rect">
            <a:avLst/>
          </a:prstGeom>
        </p:spPr>
      </p:pic>
    </p:spTree>
    <p:extLst>
      <p:ext uri="{BB962C8B-B14F-4D97-AF65-F5344CB8AC3E}">
        <p14:creationId xmlns:p14="http://schemas.microsoft.com/office/powerpoint/2010/main" val="1569041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2103</TotalTime>
  <Words>807</Words>
  <Application>Microsoft Office PowerPoint</Application>
  <PresentationFormat>Widescreen</PresentationFormat>
  <Paragraphs>78</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Corbel</vt:lpstr>
      <vt:lpstr>Office Theme</vt:lpstr>
      <vt:lpstr>AOPWiki Network Analysis</vt:lpstr>
      <vt:lpstr>The Complete AOPwiki Network</vt:lpstr>
      <vt:lpstr>The Complete AOPwiki Network</vt:lpstr>
      <vt:lpstr>Components of the AOPwiki network</vt:lpstr>
      <vt:lpstr>Components of the AOPwiki network</vt:lpstr>
      <vt:lpstr>Components of the AOPwiki network</vt:lpstr>
      <vt:lpstr>Components of the AOPwiki network</vt:lpstr>
      <vt:lpstr>Levels of Biological Organization in the AOPwiki network</vt:lpstr>
      <vt:lpstr>Levels of Biological Organization in the AOPwiki network</vt:lpstr>
      <vt:lpstr>Centrality Measures in the AOPwiki network</vt:lpstr>
      <vt:lpstr>Degree (all) Heatmap</vt:lpstr>
      <vt:lpstr>Degree (in) Heatmap</vt:lpstr>
      <vt:lpstr>Degree (out) Heatmap</vt:lpstr>
      <vt:lpstr>Betweenness Map</vt:lpstr>
      <vt:lpstr>Analyses to add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78</cp:revision>
  <dcterms:created xsi:type="dcterms:W3CDTF">2017-05-11T21:59:01Z</dcterms:created>
  <dcterms:modified xsi:type="dcterms:W3CDTF">2017-06-08T17:30:37Z</dcterms:modified>
</cp:coreProperties>
</file>