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Lst>
  <p:notesMasterIdLst>
    <p:notesMasterId r:id="rId14"/>
  </p:notesMasterIdLst>
  <p:handoutMasterIdLst>
    <p:handoutMasterId r:id="rId15"/>
  </p:handoutMasterIdLst>
  <p:sldIdLst>
    <p:sldId id="1286" r:id="rId5"/>
    <p:sldId id="1152" r:id="rId6"/>
    <p:sldId id="1294" r:id="rId7"/>
    <p:sldId id="1291" r:id="rId8"/>
    <p:sldId id="1292" r:id="rId9"/>
    <p:sldId id="1290" r:id="rId10"/>
    <p:sldId id="1293" r:id="rId11"/>
    <p:sldId id="1295" r:id="rId12"/>
    <p:sldId id="1289" r:id="rId13"/>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olKit" id="{F7ECC599-F0F9-48B0-A7A8-BF9F0A801523}">
          <p14:sldIdLst>
            <p14:sldId id="1286"/>
            <p14:sldId id="1152"/>
            <p14:sldId id="1294"/>
            <p14:sldId id="1291"/>
            <p14:sldId id="1292"/>
            <p14:sldId id="1290"/>
            <p14:sldId id="1293"/>
            <p14:sldId id="1295"/>
            <p14:sldId id="1289"/>
          </p14:sldIdLst>
        </p14:section>
        <p14:section name="Brand" id="{69730486-2E07-42B5-9530-17CA46286592}">
          <p14:sldIdLst/>
        </p14:section>
        <p14:section name="Icons" id="{C616A5A7-4E9F-49AB-BC87-6E1382E07680}">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2FC"/>
    <a:srgbClr val="767676"/>
    <a:srgbClr val="3B3B3B"/>
    <a:srgbClr val="A5A5A5"/>
    <a:srgbClr val="969696"/>
    <a:srgbClr val="E400FF"/>
    <a:srgbClr val="C2D8FE"/>
    <a:srgbClr val="85B0FD"/>
    <a:srgbClr val="6E6E6E"/>
    <a:srgbClr val="0C62FB"/>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89686" autoAdjust="0"/>
  </p:normalViewPr>
  <p:slideViewPr>
    <p:cSldViewPr snapToGrid="0" snapToObjects="1">
      <p:cViewPr varScale="1">
        <p:scale>
          <a:sx n="163" d="100"/>
          <a:sy n="163" d="100"/>
        </p:scale>
        <p:origin x="200" y="216"/>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116" d="100"/>
          <a:sy n="116" d="100"/>
        </p:scale>
        <p:origin x="1158" y="9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jasonoh/Desktop/denver/site_development_plan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Unemployment Rates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UE!$B$1</c:f>
              <c:strCache>
                <c:ptCount val="1"/>
                <c:pt idx="0">
                  <c:v>US Rate</c:v>
                </c:pt>
              </c:strCache>
            </c:strRef>
          </c:tx>
          <c:spPr>
            <a:ln w="28575" cap="rnd">
              <a:solidFill>
                <a:schemeClr val="accent1"/>
              </a:solidFill>
              <a:round/>
            </a:ln>
            <a:effectLst/>
          </c:spPr>
          <c:marker>
            <c:symbol val="none"/>
          </c:marker>
          <c:cat>
            <c:numRef>
              <c:f>UE!$A$2:$A$76</c:f>
              <c:numCache>
                <c:formatCode>yyyy\-mm\-dd;@</c:formatCode>
                <c:ptCount val="75"/>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pt idx="12">
                  <c:v>42005</c:v>
                </c:pt>
                <c:pt idx="13">
                  <c:v>42036</c:v>
                </c:pt>
                <c:pt idx="14">
                  <c:v>42064</c:v>
                </c:pt>
                <c:pt idx="15">
                  <c:v>42095</c:v>
                </c:pt>
                <c:pt idx="16">
                  <c:v>42125</c:v>
                </c:pt>
                <c:pt idx="17">
                  <c:v>42156</c:v>
                </c:pt>
                <c:pt idx="18">
                  <c:v>42186</c:v>
                </c:pt>
                <c:pt idx="19">
                  <c:v>42217</c:v>
                </c:pt>
                <c:pt idx="20">
                  <c:v>42248</c:v>
                </c:pt>
                <c:pt idx="21">
                  <c:v>42278</c:v>
                </c:pt>
                <c:pt idx="22">
                  <c:v>42309</c:v>
                </c:pt>
                <c:pt idx="23">
                  <c:v>42339</c:v>
                </c:pt>
                <c:pt idx="24">
                  <c:v>42370</c:v>
                </c:pt>
                <c:pt idx="25">
                  <c:v>42401</c:v>
                </c:pt>
                <c:pt idx="26">
                  <c:v>42430</c:v>
                </c:pt>
                <c:pt idx="27">
                  <c:v>42461</c:v>
                </c:pt>
                <c:pt idx="28">
                  <c:v>42491</c:v>
                </c:pt>
                <c:pt idx="29">
                  <c:v>42522</c:v>
                </c:pt>
                <c:pt idx="30">
                  <c:v>42552</c:v>
                </c:pt>
                <c:pt idx="31">
                  <c:v>42583</c:v>
                </c:pt>
                <c:pt idx="32">
                  <c:v>42614</c:v>
                </c:pt>
                <c:pt idx="33">
                  <c:v>42644</c:v>
                </c:pt>
                <c:pt idx="34">
                  <c:v>42675</c:v>
                </c:pt>
                <c:pt idx="35">
                  <c:v>42705</c:v>
                </c:pt>
                <c:pt idx="36">
                  <c:v>42736</c:v>
                </c:pt>
                <c:pt idx="37">
                  <c:v>42767</c:v>
                </c:pt>
                <c:pt idx="38">
                  <c:v>42795</c:v>
                </c:pt>
                <c:pt idx="39">
                  <c:v>42826</c:v>
                </c:pt>
                <c:pt idx="40">
                  <c:v>42856</c:v>
                </c:pt>
                <c:pt idx="41">
                  <c:v>42887</c:v>
                </c:pt>
                <c:pt idx="42">
                  <c:v>42917</c:v>
                </c:pt>
                <c:pt idx="43">
                  <c:v>42948</c:v>
                </c:pt>
                <c:pt idx="44">
                  <c:v>42979</c:v>
                </c:pt>
                <c:pt idx="45">
                  <c:v>43009</c:v>
                </c:pt>
                <c:pt idx="46">
                  <c:v>43040</c:v>
                </c:pt>
                <c:pt idx="47">
                  <c:v>43070</c:v>
                </c:pt>
                <c:pt idx="48">
                  <c:v>43101</c:v>
                </c:pt>
                <c:pt idx="49">
                  <c:v>43132</c:v>
                </c:pt>
                <c:pt idx="50">
                  <c:v>43160</c:v>
                </c:pt>
                <c:pt idx="51">
                  <c:v>43191</c:v>
                </c:pt>
                <c:pt idx="52">
                  <c:v>43221</c:v>
                </c:pt>
                <c:pt idx="53">
                  <c:v>43252</c:v>
                </c:pt>
                <c:pt idx="54">
                  <c:v>43282</c:v>
                </c:pt>
                <c:pt idx="55">
                  <c:v>43313</c:v>
                </c:pt>
                <c:pt idx="56">
                  <c:v>43344</c:v>
                </c:pt>
                <c:pt idx="57">
                  <c:v>43374</c:v>
                </c:pt>
                <c:pt idx="58">
                  <c:v>43405</c:v>
                </c:pt>
                <c:pt idx="59">
                  <c:v>43435</c:v>
                </c:pt>
                <c:pt idx="60">
                  <c:v>43466</c:v>
                </c:pt>
                <c:pt idx="61">
                  <c:v>43497</c:v>
                </c:pt>
                <c:pt idx="62">
                  <c:v>43525</c:v>
                </c:pt>
                <c:pt idx="63">
                  <c:v>43556</c:v>
                </c:pt>
                <c:pt idx="64">
                  <c:v>43586</c:v>
                </c:pt>
                <c:pt idx="65">
                  <c:v>43617</c:v>
                </c:pt>
                <c:pt idx="66">
                  <c:v>43647</c:v>
                </c:pt>
                <c:pt idx="67">
                  <c:v>43678</c:v>
                </c:pt>
                <c:pt idx="68">
                  <c:v>43709</c:v>
                </c:pt>
                <c:pt idx="69">
                  <c:v>43739</c:v>
                </c:pt>
                <c:pt idx="70">
                  <c:v>43770</c:v>
                </c:pt>
                <c:pt idx="71">
                  <c:v>43800</c:v>
                </c:pt>
                <c:pt idx="72">
                  <c:v>43831</c:v>
                </c:pt>
                <c:pt idx="73">
                  <c:v>43862</c:v>
                </c:pt>
                <c:pt idx="74">
                  <c:v>43891</c:v>
                </c:pt>
              </c:numCache>
            </c:numRef>
          </c:cat>
          <c:val>
            <c:numRef>
              <c:f>UE!$B$2:$B$76</c:f>
              <c:numCache>
                <c:formatCode>General</c:formatCode>
                <c:ptCount val="75"/>
                <c:pt idx="0">
                  <c:v>6.6</c:v>
                </c:pt>
                <c:pt idx="1">
                  <c:v>6.7</c:v>
                </c:pt>
                <c:pt idx="2">
                  <c:v>6.7</c:v>
                </c:pt>
                <c:pt idx="3">
                  <c:v>6.2</c:v>
                </c:pt>
                <c:pt idx="4">
                  <c:v>6.3</c:v>
                </c:pt>
                <c:pt idx="5">
                  <c:v>6.1</c:v>
                </c:pt>
                <c:pt idx="6">
                  <c:v>6.2</c:v>
                </c:pt>
                <c:pt idx="7">
                  <c:v>6.1</c:v>
                </c:pt>
                <c:pt idx="8">
                  <c:v>5.9</c:v>
                </c:pt>
                <c:pt idx="9">
                  <c:v>5.7</c:v>
                </c:pt>
                <c:pt idx="10">
                  <c:v>5.8</c:v>
                </c:pt>
                <c:pt idx="11">
                  <c:v>5.6</c:v>
                </c:pt>
                <c:pt idx="12">
                  <c:v>5.7</c:v>
                </c:pt>
                <c:pt idx="13">
                  <c:v>5.5</c:v>
                </c:pt>
                <c:pt idx="14">
                  <c:v>5.4</c:v>
                </c:pt>
                <c:pt idx="15">
                  <c:v>5.4</c:v>
                </c:pt>
                <c:pt idx="16">
                  <c:v>5.6</c:v>
                </c:pt>
                <c:pt idx="17">
                  <c:v>5.3</c:v>
                </c:pt>
                <c:pt idx="18">
                  <c:v>5.2</c:v>
                </c:pt>
                <c:pt idx="19">
                  <c:v>5.0999999999999996</c:v>
                </c:pt>
                <c:pt idx="20">
                  <c:v>5</c:v>
                </c:pt>
                <c:pt idx="21">
                  <c:v>5</c:v>
                </c:pt>
                <c:pt idx="22">
                  <c:v>5.0999999999999996</c:v>
                </c:pt>
                <c:pt idx="23">
                  <c:v>5</c:v>
                </c:pt>
                <c:pt idx="24">
                  <c:v>4.9000000000000004</c:v>
                </c:pt>
                <c:pt idx="25">
                  <c:v>4.9000000000000004</c:v>
                </c:pt>
                <c:pt idx="26">
                  <c:v>5</c:v>
                </c:pt>
                <c:pt idx="27">
                  <c:v>5</c:v>
                </c:pt>
                <c:pt idx="28">
                  <c:v>4.8</c:v>
                </c:pt>
                <c:pt idx="29">
                  <c:v>4.9000000000000004</c:v>
                </c:pt>
                <c:pt idx="30">
                  <c:v>4.8</c:v>
                </c:pt>
                <c:pt idx="31">
                  <c:v>4.9000000000000004</c:v>
                </c:pt>
                <c:pt idx="32">
                  <c:v>5</c:v>
                </c:pt>
                <c:pt idx="33">
                  <c:v>4.9000000000000004</c:v>
                </c:pt>
                <c:pt idx="34">
                  <c:v>4.7</c:v>
                </c:pt>
                <c:pt idx="35">
                  <c:v>4.7</c:v>
                </c:pt>
                <c:pt idx="36">
                  <c:v>4.7</c:v>
                </c:pt>
                <c:pt idx="37">
                  <c:v>4.5999999999999996</c:v>
                </c:pt>
                <c:pt idx="38">
                  <c:v>4.4000000000000004</c:v>
                </c:pt>
                <c:pt idx="39">
                  <c:v>4.4000000000000004</c:v>
                </c:pt>
                <c:pt idx="40">
                  <c:v>4.4000000000000004</c:v>
                </c:pt>
                <c:pt idx="41">
                  <c:v>4.3</c:v>
                </c:pt>
                <c:pt idx="42">
                  <c:v>4.3</c:v>
                </c:pt>
                <c:pt idx="43">
                  <c:v>4.4000000000000004</c:v>
                </c:pt>
                <c:pt idx="44">
                  <c:v>4.2</c:v>
                </c:pt>
                <c:pt idx="45">
                  <c:v>4.0999999999999996</c:v>
                </c:pt>
                <c:pt idx="46">
                  <c:v>4.2</c:v>
                </c:pt>
                <c:pt idx="47">
                  <c:v>4.0999999999999996</c:v>
                </c:pt>
                <c:pt idx="48">
                  <c:v>4.0999999999999996</c:v>
                </c:pt>
                <c:pt idx="49">
                  <c:v>4.0999999999999996</c:v>
                </c:pt>
                <c:pt idx="50">
                  <c:v>4</c:v>
                </c:pt>
                <c:pt idx="51">
                  <c:v>4</c:v>
                </c:pt>
                <c:pt idx="52">
                  <c:v>3.8</c:v>
                </c:pt>
                <c:pt idx="53">
                  <c:v>4</c:v>
                </c:pt>
                <c:pt idx="54">
                  <c:v>3.8</c:v>
                </c:pt>
                <c:pt idx="55">
                  <c:v>3.8</c:v>
                </c:pt>
                <c:pt idx="56">
                  <c:v>3.7</c:v>
                </c:pt>
                <c:pt idx="57">
                  <c:v>3.8</c:v>
                </c:pt>
                <c:pt idx="58">
                  <c:v>3.7</c:v>
                </c:pt>
                <c:pt idx="59">
                  <c:v>3.9</c:v>
                </c:pt>
                <c:pt idx="60">
                  <c:v>4</c:v>
                </c:pt>
                <c:pt idx="61">
                  <c:v>3.8</c:v>
                </c:pt>
                <c:pt idx="62">
                  <c:v>3.8</c:v>
                </c:pt>
                <c:pt idx="63">
                  <c:v>3.6</c:v>
                </c:pt>
                <c:pt idx="64">
                  <c:v>3.6</c:v>
                </c:pt>
                <c:pt idx="65">
                  <c:v>3.7</c:v>
                </c:pt>
                <c:pt idx="66">
                  <c:v>3.7</c:v>
                </c:pt>
                <c:pt idx="67">
                  <c:v>3.7</c:v>
                </c:pt>
                <c:pt idx="68">
                  <c:v>3.5</c:v>
                </c:pt>
                <c:pt idx="69">
                  <c:v>3.6</c:v>
                </c:pt>
                <c:pt idx="70">
                  <c:v>3.5</c:v>
                </c:pt>
                <c:pt idx="71">
                  <c:v>3.5</c:v>
                </c:pt>
                <c:pt idx="72">
                  <c:v>3.6</c:v>
                </c:pt>
                <c:pt idx="73">
                  <c:v>3.5</c:v>
                </c:pt>
                <c:pt idx="74">
                  <c:v>4.4000000000000004</c:v>
                </c:pt>
              </c:numCache>
            </c:numRef>
          </c:val>
          <c:smooth val="0"/>
          <c:extLst>
            <c:ext xmlns:c16="http://schemas.microsoft.com/office/drawing/2014/chart" uri="{C3380CC4-5D6E-409C-BE32-E72D297353CC}">
              <c16:uniqueId val="{00000000-D867-C243-AE6D-C3D43265F413}"/>
            </c:ext>
          </c:extLst>
        </c:ser>
        <c:ser>
          <c:idx val="1"/>
          <c:order val="1"/>
          <c:tx>
            <c:strRef>
              <c:f>UE!$C$1</c:f>
              <c:strCache>
                <c:ptCount val="1"/>
                <c:pt idx="0">
                  <c:v>CO Rate</c:v>
                </c:pt>
              </c:strCache>
            </c:strRef>
          </c:tx>
          <c:spPr>
            <a:ln w="28575" cap="rnd">
              <a:solidFill>
                <a:schemeClr val="accent2"/>
              </a:solidFill>
              <a:round/>
            </a:ln>
            <a:effectLst/>
          </c:spPr>
          <c:marker>
            <c:symbol val="none"/>
          </c:marker>
          <c:cat>
            <c:numRef>
              <c:f>UE!$A$2:$A$76</c:f>
              <c:numCache>
                <c:formatCode>yyyy\-mm\-dd;@</c:formatCode>
                <c:ptCount val="75"/>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pt idx="12">
                  <c:v>42005</c:v>
                </c:pt>
                <c:pt idx="13">
                  <c:v>42036</c:v>
                </c:pt>
                <c:pt idx="14">
                  <c:v>42064</c:v>
                </c:pt>
                <c:pt idx="15">
                  <c:v>42095</c:v>
                </c:pt>
                <c:pt idx="16">
                  <c:v>42125</c:v>
                </c:pt>
                <c:pt idx="17">
                  <c:v>42156</c:v>
                </c:pt>
                <c:pt idx="18">
                  <c:v>42186</c:v>
                </c:pt>
                <c:pt idx="19">
                  <c:v>42217</c:v>
                </c:pt>
                <c:pt idx="20">
                  <c:v>42248</c:v>
                </c:pt>
                <c:pt idx="21">
                  <c:v>42278</c:v>
                </c:pt>
                <c:pt idx="22">
                  <c:v>42309</c:v>
                </c:pt>
                <c:pt idx="23">
                  <c:v>42339</c:v>
                </c:pt>
                <c:pt idx="24">
                  <c:v>42370</c:v>
                </c:pt>
                <c:pt idx="25">
                  <c:v>42401</c:v>
                </c:pt>
                <c:pt idx="26">
                  <c:v>42430</c:v>
                </c:pt>
                <c:pt idx="27">
                  <c:v>42461</c:v>
                </c:pt>
                <c:pt idx="28">
                  <c:v>42491</c:v>
                </c:pt>
                <c:pt idx="29">
                  <c:v>42522</c:v>
                </c:pt>
                <c:pt idx="30">
                  <c:v>42552</c:v>
                </c:pt>
                <c:pt idx="31">
                  <c:v>42583</c:v>
                </c:pt>
                <c:pt idx="32">
                  <c:v>42614</c:v>
                </c:pt>
                <c:pt idx="33">
                  <c:v>42644</c:v>
                </c:pt>
                <c:pt idx="34">
                  <c:v>42675</c:v>
                </c:pt>
                <c:pt idx="35">
                  <c:v>42705</c:v>
                </c:pt>
                <c:pt idx="36">
                  <c:v>42736</c:v>
                </c:pt>
                <c:pt idx="37">
                  <c:v>42767</c:v>
                </c:pt>
                <c:pt idx="38">
                  <c:v>42795</c:v>
                </c:pt>
                <c:pt idx="39">
                  <c:v>42826</c:v>
                </c:pt>
                <c:pt idx="40">
                  <c:v>42856</c:v>
                </c:pt>
                <c:pt idx="41">
                  <c:v>42887</c:v>
                </c:pt>
                <c:pt idx="42">
                  <c:v>42917</c:v>
                </c:pt>
                <c:pt idx="43">
                  <c:v>42948</c:v>
                </c:pt>
                <c:pt idx="44">
                  <c:v>42979</c:v>
                </c:pt>
                <c:pt idx="45">
                  <c:v>43009</c:v>
                </c:pt>
                <c:pt idx="46">
                  <c:v>43040</c:v>
                </c:pt>
                <c:pt idx="47">
                  <c:v>43070</c:v>
                </c:pt>
                <c:pt idx="48">
                  <c:v>43101</c:v>
                </c:pt>
                <c:pt idx="49">
                  <c:v>43132</c:v>
                </c:pt>
                <c:pt idx="50">
                  <c:v>43160</c:v>
                </c:pt>
                <c:pt idx="51">
                  <c:v>43191</c:v>
                </c:pt>
                <c:pt idx="52">
                  <c:v>43221</c:v>
                </c:pt>
                <c:pt idx="53">
                  <c:v>43252</c:v>
                </c:pt>
                <c:pt idx="54">
                  <c:v>43282</c:v>
                </c:pt>
                <c:pt idx="55">
                  <c:v>43313</c:v>
                </c:pt>
                <c:pt idx="56">
                  <c:v>43344</c:v>
                </c:pt>
                <c:pt idx="57">
                  <c:v>43374</c:v>
                </c:pt>
                <c:pt idx="58">
                  <c:v>43405</c:v>
                </c:pt>
                <c:pt idx="59">
                  <c:v>43435</c:v>
                </c:pt>
                <c:pt idx="60">
                  <c:v>43466</c:v>
                </c:pt>
                <c:pt idx="61">
                  <c:v>43497</c:v>
                </c:pt>
                <c:pt idx="62">
                  <c:v>43525</c:v>
                </c:pt>
                <c:pt idx="63">
                  <c:v>43556</c:v>
                </c:pt>
                <c:pt idx="64">
                  <c:v>43586</c:v>
                </c:pt>
                <c:pt idx="65">
                  <c:v>43617</c:v>
                </c:pt>
                <c:pt idx="66">
                  <c:v>43647</c:v>
                </c:pt>
                <c:pt idx="67">
                  <c:v>43678</c:v>
                </c:pt>
                <c:pt idx="68">
                  <c:v>43709</c:v>
                </c:pt>
                <c:pt idx="69">
                  <c:v>43739</c:v>
                </c:pt>
                <c:pt idx="70">
                  <c:v>43770</c:v>
                </c:pt>
                <c:pt idx="71">
                  <c:v>43800</c:v>
                </c:pt>
                <c:pt idx="72">
                  <c:v>43831</c:v>
                </c:pt>
                <c:pt idx="73">
                  <c:v>43862</c:v>
                </c:pt>
                <c:pt idx="74">
                  <c:v>43891</c:v>
                </c:pt>
              </c:numCache>
            </c:numRef>
          </c:cat>
          <c:val>
            <c:numRef>
              <c:f>UE!$C$2:$C$76</c:f>
              <c:numCache>
                <c:formatCode>0.0</c:formatCode>
                <c:ptCount val="75"/>
                <c:pt idx="0">
                  <c:v>6</c:v>
                </c:pt>
                <c:pt idx="1">
                  <c:v>5.8</c:v>
                </c:pt>
                <c:pt idx="2">
                  <c:v>5.6</c:v>
                </c:pt>
                <c:pt idx="3">
                  <c:v>5.4</c:v>
                </c:pt>
                <c:pt idx="4">
                  <c:v>5.2</c:v>
                </c:pt>
                <c:pt idx="5">
                  <c:v>5</c:v>
                </c:pt>
                <c:pt idx="6">
                  <c:v>4.8</c:v>
                </c:pt>
                <c:pt idx="7">
                  <c:v>4.5999999999999996</c:v>
                </c:pt>
                <c:pt idx="8">
                  <c:v>4.5</c:v>
                </c:pt>
                <c:pt idx="9">
                  <c:v>4.4000000000000004</c:v>
                </c:pt>
                <c:pt idx="10">
                  <c:v>4.3</c:v>
                </c:pt>
                <c:pt idx="11">
                  <c:v>4.3</c:v>
                </c:pt>
                <c:pt idx="12">
                  <c:v>4.3</c:v>
                </c:pt>
                <c:pt idx="13">
                  <c:v>4.2</c:v>
                </c:pt>
                <c:pt idx="14">
                  <c:v>4.2</c:v>
                </c:pt>
                <c:pt idx="15">
                  <c:v>4.0999999999999996</c:v>
                </c:pt>
                <c:pt idx="16">
                  <c:v>4.0999999999999996</c:v>
                </c:pt>
                <c:pt idx="17">
                  <c:v>4</c:v>
                </c:pt>
                <c:pt idx="18">
                  <c:v>3.8</c:v>
                </c:pt>
                <c:pt idx="19">
                  <c:v>3.7</c:v>
                </c:pt>
                <c:pt idx="20">
                  <c:v>3.6</c:v>
                </c:pt>
                <c:pt idx="21">
                  <c:v>3.6</c:v>
                </c:pt>
                <c:pt idx="22">
                  <c:v>3.5</c:v>
                </c:pt>
                <c:pt idx="23">
                  <c:v>3.5</c:v>
                </c:pt>
                <c:pt idx="24">
                  <c:v>3.5</c:v>
                </c:pt>
                <c:pt idx="25">
                  <c:v>3.5</c:v>
                </c:pt>
                <c:pt idx="26">
                  <c:v>3.5</c:v>
                </c:pt>
                <c:pt idx="27">
                  <c:v>3.5</c:v>
                </c:pt>
                <c:pt idx="28">
                  <c:v>3.4</c:v>
                </c:pt>
                <c:pt idx="29">
                  <c:v>3.4</c:v>
                </c:pt>
                <c:pt idx="30">
                  <c:v>3.3</c:v>
                </c:pt>
                <c:pt idx="31">
                  <c:v>3.3</c:v>
                </c:pt>
                <c:pt idx="32">
                  <c:v>3.2</c:v>
                </c:pt>
                <c:pt idx="33">
                  <c:v>3.1</c:v>
                </c:pt>
                <c:pt idx="34">
                  <c:v>3</c:v>
                </c:pt>
                <c:pt idx="35">
                  <c:v>2.9</c:v>
                </c:pt>
                <c:pt idx="36">
                  <c:v>2.8</c:v>
                </c:pt>
                <c:pt idx="37">
                  <c:v>2.7</c:v>
                </c:pt>
                <c:pt idx="38">
                  <c:v>2.7</c:v>
                </c:pt>
                <c:pt idx="39">
                  <c:v>2.7</c:v>
                </c:pt>
                <c:pt idx="40">
                  <c:v>2.7</c:v>
                </c:pt>
                <c:pt idx="41">
                  <c:v>2.7</c:v>
                </c:pt>
                <c:pt idx="42">
                  <c:v>2.8</c:v>
                </c:pt>
                <c:pt idx="43">
                  <c:v>2.8</c:v>
                </c:pt>
                <c:pt idx="44">
                  <c:v>2.9</c:v>
                </c:pt>
                <c:pt idx="45">
                  <c:v>2.9</c:v>
                </c:pt>
                <c:pt idx="46">
                  <c:v>2.9</c:v>
                </c:pt>
                <c:pt idx="47">
                  <c:v>2.9</c:v>
                </c:pt>
                <c:pt idx="48">
                  <c:v>3</c:v>
                </c:pt>
                <c:pt idx="49">
                  <c:v>3</c:v>
                </c:pt>
                <c:pt idx="50">
                  <c:v>3</c:v>
                </c:pt>
                <c:pt idx="51">
                  <c:v>3.1</c:v>
                </c:pt>
                <c:pt idx="52">
                  <c:v>3.1</c:v>
                </c:pt>
                <c:pt idx="53">
                  <c:v>3.2</c:v>
                </c:pt>
                <c:pt idx="54">
                  <c:v>3.2</c:v>
                </c:pt>
                <c:pt idx="55">
                  <c:v>3.2</c:v>
                </c:pt>
                <c:pt idx="56">
                  <c:v>3.3</c:v>
                </c:pt>
                <c:pt idx="57">
                  <c:v>3.3</c:v>
                </c:pt>
                <c:pt idx="58">
                  <c:v>3.3</c:v>
                </c:pt>
                <c:pt idx="59">
                  <c:v>3.2</c:v>
                </c:pt>
                <c:pt idx="60">
                  <c:v>3.2</c:v>
                </c:pt>
                <c:pt idx="61">
                  <c:v>3.1</c:v>
                </c:pt>
                <c:pt idx="62">
                  <c:v>3</c:v>
                </c:pt>
                <c:pt idx="63">
                  <c:v>2.9</c:v>
                </c:pt>
                <c:pt idx="64">
                  <c:v>2.8</c:v>
                </c:pt>
                <c:pt idx="65">
                  <c:v>2.7</c:v>
                </c:pt>
                <c:pt idx="66">
                  <c:v>2.7</c:v>
                </c:pt>
                <c:pt idx="67">
                  <c:v>2.6</c:v>
                </c:pt>
                <c:pt idx="68">
                  <c:v>2.6</c:v>
                </c:pt>
                <c:pt idx="69">
                  <c:v>2.5</c:v>
                </c:pt>
                <c:pt idx="70">
                  <c:v>2.5</c:v>
                </c:pt>
                <c:pt idx="71">
                  <c:v>2.5</c:v>
                </c:pt>
                <c:pt idx="72">
                  <c:v>2.5</c:v>
                </c:pt>
                <c:pt idx="73">
                  <c:v>2.5</c:v>
                </c:pt>
                <c:pt idx="74">
                  <c:v>4.5</c:v>
                </c:pt>
              </c:numCache>
            </c:numRef>
          </c:val>
          <c:smooth val="0"/>
          <c:extLst>
            <c:ext xmlns:c16="http://schemas.microsoft.com/office/drawing/2014/chart" uri="{C3380CC4-5D6E-409C-BE32-E72D297353CC}">
              <c16:uniqueId val="{00000001-D867-C243-AE6D-C3D43265F413}"/>
            </c:ext>
          </c:extLst>
        </c:ser>
        <c:dLbls>
          <c:showLegendKey val="0"/>
          <c:showVal val="0"/>
          <c:showCatName val="0"/>
          <c:showSerName val="0"/>
          <c:showPercent val="0"/>
          <c:showBubbleSize val="0"/>
        </c:dLbls>
        <c:smooth val="0"/>
        <c:axId val="1750152207"/>
        <c:axId val="1807910719"/>
      </c:lineChart>
      <c:dateAx>
        <c:axId val="1750152207"/>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7910719"/>
        <c:crosses val="autoZero"/>
        <c:auto val="1"/>
        <c:lblOffset val="100"/>
        <c:baseTimeUnit val="months"/>
      </c:dateAx>
      <c:valAx>
        <c:axId val="1807910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152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Fedfunds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FED!$C$1</c:f>
              <c:strCache>
                <c:ptCount val="1"/>
                <c:pt idx="0">
                  <c:v>Fedfunds</c:v>
                </c:pt>
              </c:strCache>
            </c:strRef>
          </c:tx>
          <c:spPr>
            <a:ln w="19050" cap="rnd">
              <a:noFill/>
              <a:round/>
            </a:ln>
            <a:effectLst/>
          </c:spPr>
          <c:marker>
            <c:symbol val="circle"/>
            <c:size val="5"/>
            <c:spPr>
              <a:solidFill>
                <a:schemeClr val="accent1"/>
              </a:solidFill>
              <a:ln w="9525">
                <a:solidFill>
                  <a:schemeClr val="accent1"/>
                </a:solidFill>
              </a:ln>
              <a:effectLst/>
            </c:spPr>
          </c:marker>
          <c:xVal>
            <c:numRef>
              <c:f>FED!$A$2:$A$76</c:f>
              <c:numCache>
                <c:formatCode>yyyy\-mm\-dd</c:formatCode>
                <c:ptCount val="75"/>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pt idx="12">
                  <c:v>42005</c:v>
                </c:pt>
                <c:pt idx="13">
                  <c:v>42036</c:v>
                </c:pt>
                <c:pt idx="14">
                  <c:v>42064</c:v>
                </c:pt>
                <c:pt idx="15">
                  <c:v>42095</c:v>
                </c:pt>
                <c:pt idx="16">
                  <c:v>42125</c:v>
                </c:pt>
                <c:pt idx="17">
                  <c:v>42156</c:v>
                </c:pt>
                <c:pt idx="18">
                  <c:v>42186</c:v>
                </c:pt>
                <c:pt idx="19">
                  <c:v>42217</c:v>
                </c:pt>
                <c:pt idx="20">
                  <c:v>42248</c:v>
                </c:pt>
                <c:pt idx="21">
                  <c:v>42278</c:v>
                </c:pt>
                <c:pt idx="22">
                  <c:v>42309</c:v>
                </c:pt>
                <c:pt idx="23">
                  <c:v>42339</c:v>
                </c:pt>
                <c:pt idx="24">
                  <c:v>42370</c:v>
                </c:pt>
                <c:pt idx="25">
                  <c:v>42401</c:v>
                </c:pt>
                <c:pt idx="26">
                  <c:v>42430</c:v>
                </c:pt>
                <c:pt idx="27">
                  <c:v>42461</c:v>
                </c:pt>
                <c:pt idx="28">
                  <c:v>42491</c:v>
                </c:pt>
                <c:pt idx="29">
                  <c:v>42522</c:v>
                </c:pt>
                <c:pt idx="30">
                  <c:v>42552</c:v>
                </c:pt>
                <c:pt idx="31">
                  <c:v>42583</c:v>
                </c:pt>
                <c:pt idx="32">
                  <c:v>42614</c:v>
                </c:pt>
                <c:pt idx="33">
                  <c:v>42644</c:v>
                </c:pt>
                <c:pt idx="34">
                  <c:v>42675</c:v>
                </c:pt>
                <c:pt idx="35">
                  <c:v>42705</c:v>
                </c:pt>
                <c:pt idx="36">
                  <c:v>42736</c:v>
                </c:pt>
                <c:pt idx="37">
                  <c:v>42767</c:v>
                </c:pt>
                <c:pt idx="38">
                  <c:v>42795</c:v>
                </c:pt>
                <c:pt idx="39">
                  <c:v>42826</c:v>
                </c:pt>
                <c:pt idx="40">
                  <c:v>42856</c:v>
                </c:pt>
                <c:pt idx="41">
                  <c:v>42887</c:v>
                </c:pt>
                <c:pt idx="42">
                  <c:v>42917</c:v>
                </c:pt>
                <c:pt idx="43">
                  <c:v>42948</c:v>
                </c:pt>
                <c:pt idx="44">
                  <c:v>42979</c:v>
                </c:pt>
                <c:pt idx="45">
                  <c:v>43009</c:v>
                </c:pt>
                <c:pt idx="46">
                  <c:v>43040</c:v>
                </c:pt>
                <c:pt idx="47">
                  <c:v>43070</c:v>
                </c:pt>
                <c:pt idx="48">
                  <c:v>43101</c:v>
                </c:pt>
                <c:pt idx="49">
                  <c:v>43132</c:v>
                </c:pt>
                <c:pt idx="50">
                  <c:v>43160</c:v>
                </c:pt>
                <c:pt idx="51">
                  <c:v>43191</c:v>
                </c:pt>
                <c:pt idx="52">
                  <c:v>43221</c:v>
                </c:pt>
                <c:pt idx="53">
                  <c:v>43252</c:v>
                </c:pt>
                <c:pt idx="54">
                  <c:v>43282</c:v>
                </c:pt>
                <c:pt idx="55">
                  <c:v>43313</c:v>
                </c:pt>
                <c:pt idx="56">
                  <c:v>43344</c:v>
                </c:pt>
                <c:pt idx="57">
                  <c:v>43374</c:v>
                </c:pt>
                <c:pt idx="58">
                  <c:v>43405</c:v>
                </c:pt>
                <c:pt idx="59">
                  <c:v>43435</c:v>
                </c:pt>
                <c:pt idx="60">
                  <c:v>43466</c:v>
                </c:pt>
                <c:pt idx="61">
                  <c:v>43497</c:v>
                </c:pt>
                <c:pt idx="62">
                  <c:v>43525</c:v>
                </c:pt>
                <c:pt idx="63">
                  <c:v>43556</c:v>
                </c:pt>
                <c:pt idx="64">
                  <c:v>43586</c:v>
                </c:pt>
                <c:pt idx="65">
                  <c:v>43617</c:v>
                </c:pt>
                <c:pt idx="66">
                  <c:v>43647</c:v>
                </c:pt>
                <c:pt idx="67">
                  <c:v>43678</c:v>
                </c:pt>
                <c:pt idx="68">
                  <c:v>43709</c:v>
                </c:pt>
                <c:pt idx="69">
                  <c:v>43739</c:v>
                </c:pt>
                <c:pt idx="70">
                  <c:v>43770</c:v>
                </c:pt>
                <c:pt idx="71">
                  <c:v>43800</c:v>
                </c:pt>
                <c:pt idx="72">
                  <c:v>43831</c:v>
                </c:pt>
                <c:pt idx="73">
                  <c:v>43862</c:v>
                </c:pt>
                <c:pt idx="74">
                  <c:v>43891</c:v>
                </c:pt>
              </c:numCache>
            </c:numRef>
          </c:xVal>
          <c:yVal>
            <c:numRef>
              <c:f>FED!$C$2:$C$76</c:f>
              <c:numCache>
                <c:formatCode>0.00</c:formatCode>
                <c:ptCount val="75"/>
                <c:pt idx="0">
                  <c:v>7.0000000000000007E-2</c:v>
                </c:pt>
                <c:pt idx="1">
                  <c:v>7.0000000000000007E-2</c:v>
                </c:pt>
                <c:pt idx="2">
                  <c:v>0.08</c:v>
                </c:pt>
                <c:pt idx="3">
                  <c:v>0.09</c:v>
                </c:pt>
                <c:pt idx="4">
                  <c:v>0.09</c:v>
                </c:pt>
                <c:pt idx="5">
                  <c:v>0.1</c:v>
                </c:pt>
                <c:pt idx="6">
                  <c:v>0.09</c:v>
                </c:pt>
                <c:pt idx="7">
                  <c:v>0.09</c:v>
                </c:pt>
                <c:pt idx="8">
                  <c:v>0.09</c:v>
                </c:pt>
                <c:pt idx="9">
                  <c:v>0.09</c:v>
                </c:pt>
                <c:pt idx="10">
                  <c:v>0.09</c:v>
                </c:pt>
                <c:pt idx="11">
                  <c:v>0.12</c:v>
                </c:pt>
                <c:pt idx="12">
                  <c:v>0.11</c:v>
                </c:pt>
                <c:pt idx="13">
                  <c:v>0.11</c:v>
                </c:pt>
                <c:pt idx="14">
                  <c:v>0.11</c:v>
                </c:pt>
                <c:pt idx="15">
                  <c:v>0.12</c:v>
                </c:pt>
                <c:pt idx="16">
                  <c:v>0.12</c:v>
                </c:pt>
                <c:pt idx="17">
                  <c:v>0.13</c:v>
                </c:pt>
                <c:pt idx="18">
                  <c:v>0.13</c:v>
                </c:pt>
                <c:pt idx="19">
                  <c:v>0.14000000000000001</c:v>
                </c:pt>
                <c:pt idx="20">
                  <c:v>0.14000000000000001</c:v>
                </c:pt>
                <c:pt idx="21">
                  <c:v>0.12</c:v>
                </c:pt>
                <c:pt idx="22">
                  <c:v>0.12</c:v>
                </c:pt>
                <c:pt idx="23">
                  <c:v>0.24</c:v>
                </c:pt>
                <c:pt idx="24">
                  <c:v>0.34</c:v>
                </c:pt>
                <c:pt idx="25">
                  <c:v>0.38</c:v>
                </c:pt>
                <c:pt idx="26">
                  <c:v>0.36</c:v>
                </c:pt>
                <c:pt idx="27">
                  <c:v>0.37</c:v>
                </c:pt>
                <c:pt idx="28">
                  <c:v>0.37</c:v>
                </c:pt>
                <c:pt idx="29">
                  <c:v>0.38</c:v>
                </c:pt>
                <c:pt idx="30">
                  <c:v>0.39</c:v>
                </c:pt>
                <c:pt idx="31">
                  <c:v>0.4</c:v>
                </c:pt>
                <c:pt idx="32">
                  <c:v>0.4</c:v>
                </c:pt>
                <c:pt idx="33">
                  <c:v>0.4</c:v>
                </c:pt>
                <c:pt idx="34">
                  <c:v>0.41</c:v>
                </c:pt>
                <c:pt idx="35">
                  <c:v>0.54</c:v>
                </c:pt>
                <c:pt idx="36">
                  <c:v>0.65</c:v>
                </c:pt>
                <c:pt idx="37">
                  <c:v>0.66</c:v>
                </c:pt>
                <c:pt idx="38">
                  <c:v>0.79</c:v>
                </c:pt>
                <c:pt idx="39">
                  <c:v>0.9</c:v>
                </c:pt>
                <c:pt idx="40">
                  <c:v>0.91</c:v>
                </c:pt>
                <c:pt idx="41">
                  <c:v>1.04</c:v>
                </c:pt>
                <c:pt idx="42">
                  <c:v>1.1499999999999999</c:v>
                </c:pt>
                <c:pt idx="43">
                  <c:v>1.1599999999999999</c:v>
                </c:pt>
                <c:pt idx="44">
                  <c:v>1.1499999999999999</c:v>
                </c:pt>
                <c:pt idx="45">
                  <c:v>1.1499999999999999</c:v>
                </c:pt>
                <c:pt idx="46">
                  <c:v>1.1599999999999999</c:v>
                </c:pt>
                <c:pt idx="47">
                  <c:v>1.3</c:v>
                </c:pt>
                <c:pt idx="48">
                  <c:v>1.41</c:v>
                </c:pt>
                <c:pt idx="49">
                  <c:v>1.42</c:v>
                </c:pt>
                <c:pt idx="50">
                  <c:v>1.51</c:v>
                </c:pt>
                <c:pt idx="51">
                  <c:v>1.69</c:v>
                </c:pt>
                <c:pt idx="52">
                  <c:v>1.7</c:v>
                </c:pt>
                <c:pt idx="53">
                  <c:v>1.82</c:v>
                </c:pt>
                <c:pt idx="54">
                  <c:v>1.91</c:v>
                </c:pt>
                <c:pt idx="55">
                  <c:v>1.91</c:v>
                </c:pt>
                <c:pt idx="56">
                  <c:v>1.95</c:v>
                </c:pt>
                <c:pt idx="57">
                  <c:v>2.19</c:v>
                </c:pt>
                <c:pt idx="58">
                  <c:v>2.2000000000000002</c:v>
                </c:pt>
                <c:pt idx="59">
                  <c:v>2.27</c:v>
                </c:pt>
                <c:pt idx="60">
                  <c:v>2.4</c:v>
                </c:pt>
                <c:pt idx="61">
                  <c:v>2.4</c:v>
                </c:pt>
                <c:pt idx="62">
                  <c:v>2.41</c:v>
                </c:pt>
                <c:pt idx="63">
                  <c:v>2.42</c:v>
                </c:pt>
                <c:pt idx="64">
                  <c:v>2.39</c:v>
                </c:pt>
                <c:pt idx="65">
                  <c:v>2.38</c:v>
                </c:pt>
                <c:pt idx="66">
                  <c:v>2.4</c:v>
                </c:pt>
                <c:pt idx="67">
                  <c:v>2.13</c:v>
                </c:pt>
                <c:pt idx="68">
                  <c:v>2.04</c:v>
                </c:pt>
                <c:pt idx="69">
                  <c:v>1.83</c:v>
                </c:pt>
                <c:pt idx="70">
                  <c:v>1.55</c:v>
                </c:pt>
                <c:pt idx="71">
                  <c:v>1.55</c:v>
                </c:pt>
                <c:pt idx="72">
                  <c:v>1.55</c:v>
                </c:pt>
                <c:pt idx="73">
                  <c:v>1.58</c:v>
                </c:pt>
                <c:pt idx="74">
                  <c:v>0.65</c:v>
                </c:pt>
              </c:numCache>
            </c:numRef>
          </c:yVal>
          <c:smooth val="0"/>
          <c:extLst>
            <c:ext xmlns:c16="http://schemas.microsoft.com/office/drawing/2014/chart" uri="{C3380CC4-5D6E-409C-BE32-E72D297353CC}">
              <c16:uniqueId val="{00000000-5422-F144-A3CA-6EFD42C349AC}"/>
            </c:ext>
          </c:extLst>
        </c:ser>
        <c:dLbls>
          <c:showLegendKey val="0"/>
          <c:showVal val="0"/>
          <c:showCatName val="0"/>
          <c:showSerName val="0"/>
          <c:showPercent val="0"/>
          <c:showBubbleSize val="0"/>
        </c:dLbls>
        <c:axId val="2023915983"/>
        <c:axId val="2023937391"/>
      </c:scatterChart>
      <c:valAx>
        <c:axId val="2023915983"/>
        <c:scaling>
          <c:orientation val="minMax"/>
          <c:max val="44100"/>
          <c:min val="41500"/>
        </c:scaling>
        <c:delete val="0"/>
        <c:axPos val="b"/>
        <c:majorGridlines>
          <c:spPr>
            <a:ln w="9525" cap="flat" cmpd="sng" algn="ctr">
              <a:solidFill>
                <a:schemeClr val="tx1">
                  <a:lumMod val="15000"/>
                  <a:lumOff val="85000"/>
                </a:schemeClr>
              </a:solidFill>
              <a:round/>
            </a:ln>
            <a:effectLst/>
          </c:spPr>
        </c:majorGridlines>
        <c:numFmt formatCode="yyyy\-mm\-dd"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37391"/>
        <c:crosses val="autoZero"/>
        <c:crossBetween val="midCat"/>
      </c:valAx>
      <c:valAx>
        <c:axId val="202393739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39159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Fed Funds Rate</a:t>
            </a:r>
            <a:r>
              <a:rPr lang="en-US" baseline="0"/>
              <a:t> vs Unemployment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FED!$C$1</c:f>
              <c:strCache>
                <c:ptCount val="1"/>
                <c:pt idx="0">
                  <c:v>Fedfunds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FED!$B$2:$B$76</c:f>
              <c:numCache>
                <c:formatCode>General</c:formatCode>
                <c:ptCount val="75"/>
                <c:pt idx="0">
                  <c:v>6.6</c:v>
                </c:pt>
                <c:pt idx="1">
                  <c:v>6.7</c:v>
                </c:pt>
                <c:pt idx="2">
                  <c:v>6.7</c:v>
                </c:pt>
                <c:pt idx="3">
                  <c:v>6.2</c:v>
                </c:pt>
                <c:pt idx="4">
                  <c:v>6.3</c:v>
                </c:pt>
                <c:pt idx="5">
                  <c:v>6.1</c:v>
                </c:pt>
                <c:pt idx="6">
                  <c:v>6.2</c:v>
                </c:pt>
                <c:pt idx="7">
                  <c:v>6.1</c:v>
                </c:pt>
                <c:pt idx="8">
                  <c:v>5.9</c:v>
                </c:pt>
                <c:pt idx="9">
                  <c:v>5.7</c:v>
                </c:pt>
                <c:pt idx="10">
                  <c:v>5.8</c:v>
                </c:pt>
                <c:pt idx="11">
                  <c:v>5.6</c:v>
                </c:pt>
                <c:pt idx="12">
                  <c:v>5.7</c:v>
                </c:pt>
                <c:pt idx="13">
                  <c:v>5.5</c:v>
                </c:pt>
                <c:pt idx="14">
                  <c:v>5.4</c:v>
                </c:pt>
                <c:pt idx="15">
                  <c:v>5.4</c:v>
                </c:pt>
                <c:pt idx="16">
                  <c:v>5.6</c:v>
                </c:pt>
                <c:pt idx="17">
                  <c:v>5.3</c:v>
                </c:pt>
                <c:pt idx="18">
                  <c:v>5.2</c:v>
                </c:pt>
                <c:pt idx="19">
                  <c:v>5.0999999999999996</c:v>
                </c:pt>
                <c:pt idx="20">
                  <c:v>5</c:v>
                </c:pt>
                <c:pt idx="21">
                  <c:v>5</c:v>
                </c:pt>
                <c:pt idx="22">
                  <c:v>5.0999999999999996</c:v>
                </c:pt>
                <c:pt idx="23">
                  <c:v>5</c:v>
                </c:pt>
                <c:pt idx="24">
                  <c:v>4.9000000000000004</c:v>
                </c:pt>
                <c:pt idx="25">
                  <c:v>4.9000000000000004</c:v>
                </c:pt>
                <c:pt idx="26">
                  <c:v>5</c:v>
                </c:pt>
                <c:pt idx="27">
                  <c:v>5</c:v>
                </c:pt>
                <c:pt idx="28">
                  <c:v>4.8</c:v>
                </c:pt>
                <c:pt idx="29">
                  <c:v>4.9000000000000004</c:v>
                </c:pt>
                <c:pt idx="30">
                  <c:v>4.8</c:v>
                </c:pt>
                <c:pt idx="31">
                  <c:v>4.9000000000000004</c:v>
                </c:pt>
                <c:pt idx="32">
                  <c:v>5</c:v>
                </c:pt>
                <c:pt idx="33">
                  <c:v>4.9000000000000004</c:v>
                </c:pt>
                <c:pt idx="34">
                  <c:v>4.7</c:v>
                </c:pt>
                <c:pt idx="35">
                  <c:v>4.7</c:v>
                </c:pt>
                <c:pt idx="36">
                  <c:v>4.7</c:v>
                </c:pt>
                <c:pt idx="37">
                  <c:v>4.5999999999999996</c:v>
                </c:pt>
                <c:pt idx="38">
                  <c:v>4.4000000000000004</c:v>
                </c:pt>
                <c:pt idx="39">
                  <c:v>4.4000000000000004</c:v>
                </c:pt>
                <c:pt idx="40">
                  <c:v>4.4000000000000004</c:v>
                </c:pt>
                <c:pt idx="41">
                  <c:v>4.3</c:v>
                </c:pt>
                <c:pt idx="42">
                  <c:v>4.3</c:v>
                </c:pt>
                <c:pt idx="43">
                  <c:v>4.4000000000000004</c:v>
                </c:pt>
                <c:pt idx="44">
                  <c:v>4.2</c:v>
                </c:pt>
                <c:pt idx="45">
                  <c:v>4.0999999999999996</c:v>
                </c:pt>
                <c:pt idx="46">
                  <c:v>4.2</c:v>
                </c:pt>
                <c:pt idx="47">
                  <c:v>4.0999999999999996</c:v>
                </c:pt>
                <c:pt idx="48">
                  <c:v>4.0999999999999996</c:v>
                </c:pt>
                <c:pt idx="49">
                  <c:v>4.0999999999999996</c:v>
                </c:pt>
                <c:pt idx="50">
                  <c:v>4</c:v>
                </c:pt>
                <c:pt idx="51">
                  <c:v>4</c:v>
                </c:pt>
                <c:pt idx="52">
                  <c:v>3.8</c:v>
                </c:pt>
                <c:pt idx="53">
                  <c:v>4</c:v>
                </c:pt>
                <c:pt idx="54">
                  <c:v>3.8</c:v>
                </c:pt>
                <c:pt idx="55">
                  <c:v>3.8</c:v>
                </c:pt>
                <c:pt idx="56">
                  <c:v>3.7</c:v>
                </c:pt>
                <c:pt idx="57">
                  <c:v>3.8</c:v>
                </c:pt>
                <c:pt idx="58">
                  <c:v>3.7</c:v>
                </c:pt>
                <c:pt idx="59">
                  <c:v>3.9</c:v>
                </c:pt>
                <c:pt idx="60">
                  <c:v>4</c:v>
                </c:pt>
                <c:pt idx="61">
                  <c:v>3.8</c:v>
                </c:pt>
                <c:pt idx="62">
                  <c:v>3.8</c:v>
                </c:pt>
                <c:pt idx="63">
                  <c:v>3.6</c:v>
                </c:pt>
                <c:pt idx="64">
                  <c:v>3.6</c:v>
                </c:pt>
                <c:pt idx="65">
                  <c:v>3.7</c:v>
                </c:pt>
                <c:pt idx="66">
                  <c:v>3.7</c:v>
                </c:pt>
                <c:pt idx="67">
                  <c:v>3.7</c:v>
                </c:pt>
                <c:pt idx="68">
                  <c:v>3.5</c:v>
                </c:pt>
                <c:pt idx="69">
                  <c:v>3.6</c:v>
                </c:pt>
                <c:pt idx="70">
                  <c:v>3.5</c:v>
                </c:pt>
                <c:pt idx="71">
                  <c:v>3.5</c:v>
                </c:pt>
                <c:pt idx="72">
                  <c:v>3.6</c:v>
                </c:pt>
                <c:pt idx="73">
                  <c:v>3.5</c:v>
                </c:pt>
                <c:pt idx="74">
                  <c:v>4.4000000000000004</c:v>
                </c:pt>
              </c:numCache>
            </c:numRef>
          </c:xVal>
          <c:yVal>
            <c:numRef>
              <c:f>FED!$C$2:$C$76</c:f>
              <c:numCache>
                <c:formatCode>0.00</c:formatCode>
                <c:ptCount val="75"/>
                <c:pt idx="0">
                  <c:v>7.0000000000000007E-2</c:v>
                </c:pt>
                <c:pt idx="1">
                  <c:v>7.0000000000000007E-2</c:v>
                </c:pt>
                <c:pt idx="2">
                  <c:v>0.08</c:v>
                </c:pt>
                <c:pt idx="3">
                  <c:v>0.09</c:v>
                </c:pt>
                <c:pt idx="4">
                  <c:v>0.09</c:v>
                </c:pt>
                <c:pt idx="5">
                  <c:v>0.1</c:v>
                </c:pt>
                <c:pt idx="6">
                  <c:v>0.09</c:v>
                </c:pt>
                <c:pt idx="7">
                  <c:v>0.09</c:v>
                </c:pt>
                <c:pt idx="8">
                  <c:v>0.09</c:v>
                </c:pt>
                <c:pt idx="9">
                  <c:v>0.09</c:v>
                </c:pt>
                <c:pt idx="10">
                  <c:v>0.09</c:v>
                </c:pt>
                <c:pt idx="11">
                  <c:v>0.12</c:v>
                </c:pt>
                <c:pt idx="12">
                  <c:v>0.11</c:v>
                </c:pt>
                <c:pt idx="13">
                  <c:v>0.11</c:v>
                </c:pt>
                <c:pt idx="14">
                  <c:v>0.11</c:v>
                </c:pt>
                <c:pt idx="15">
                  <c:v>0.12</c:v>
                </c:pt>
                <c:pt idx="16">
                  <c:v>0.12</c:v>
                </c:pt>
                <c:pt idx="17">
                  <c:v>0.13</c:v>
                </c:pt>
                <c:pt idx="18">
                  <c:v>0.13</c:v>
                </c:pt>
                <c:pt idx="19">
                  <c:v>0.14000000000000001</c:v>
                </c:pt>
                <c:pt idx="20">
                  <c:v>0.14000000000000001</c:v>
                </c:pt>
                <c:pt idx="21">
                  <c:v>0.12</c:v>
                </c:pt>
                <c:pt idx="22">
                  <c:v>0.12</c:v>
                </c:pt>
                <c:pt idx="23">
                  <c:v>0.24</c:v>
                </c:pt>
                <c:pt idx="24">
                  <c:v>0.34</c:v>
                </c:pt>
                <c:pt idx="25">
                  <c:v>0.38</c:v>
                </c:pt>
                <c:pt idx="26">
                  <c:v>0.36</c:v>
                </c:pt>
                <c:pt idx="27">
                  <c:v>0.37</c:v>
                </c:pt>
                <c:pt idx="28">
                  <c:v>0.37</c:v>
                </c:pt>
                <c:pt idx="29">
                  <c:v>0.38</c:v>
                </c:pt>
                <c:pt idx="30">
                  <c:v>0.39</c:v>
                </c:pt>
                <c:pt idx="31">
                  <c:v>0.4</c:v>
                </c:pt>
                <c:pt idx="32">
                  <c:v>0.4</c:v>
                </c:pt>
                <c:pt idx="33">
                  <c:v>0.4</c:v>
                </c:pt>
                <c:pt idx="34">
                  <c:v>0.41</c:v>
                </c:pt>
                <c:pt idx="35">
                  <c:v>0.54</c:v>
                </c:pt>
                <c:pt idx="36">
                  <c:v>0.65</c:v>
                </c:pt>
                <c:pt idx="37">
                  <c:v>0.66</c:v>
                </c:pt>
                <c:pt idx="38">
                  <c:v>0.79</c:v>
                </c:pt>
                <c:pt idx="39">
                  <c:v>0.9</c:v>
                </c:pt>
                <c:pt idx="40">
                  <c:v>0.91</c:v>
                </c:pt>
                <c:pt idx="41">
                  <c:v>1.04</c:v>
                </c:pt>
                <c:pt idx="42">
                  <c:v>1.1499999999999999</c:v>
                </c:pt>
                <c:pt idx="43">
                  <c:v>1.1599999999999999</c:v>
                </c:pt>
                <c:pt idx="44">
                  <c:v>1.1499999999999999</c:v>
                </c:pt>
                <c:pt idx="45">
                  <c:v>1.1499999999999999</c:v>
                </c:pt>
                <c:pt idx="46">
                  <c:v>1.1599999999999999</c:v>
                </c:pt>
                <c:pt idx="47">
                  <c:v>1.3</c:v>
                </c:pt>
                <c:pt idx="48">
                  <c:v>1.41</c:v>
                </c:pt>
                <c:pt idx="49">
                  <c:v>1.42</c:v>
                </c:pt>
                <c:pt idx="50">
                  <c:v>1.51</c:v>
                </c:pt>
                <c:pt idx="51">
                  <c:v>1.69</c:v>
                </c:pt>
                <c:pt idx="52">
                  <c:v>1.7</c:v>
                </c:pt>
                <c:pt idx="53">
                  <c:v>1.82</c:v>
                </c:pt>
                <c:pt idx="54">
                  <c:v>1.91</c:v>
                </c:pt>
                <c:pt idx="55">
                  <c:v>1.91</c:v>
                </c:pt>
                <c:pt idx="56">
                  <c:v>1.95</c:v>
                </c:pt>
                <c:pt idx="57">
                  <c:v>2.19</c:v>
                </c:pt>
                <c:pt idx="58">
                  <c:v>2.2000000000000002</c:v>
                </c:pt>
                <c:pt idx="59">
                  <c:v>2.27</c:v>
                </c:pt>
                <c:pt idx="60">
                  <c:v>2.4</c:v>
                </c:pt>
                <c:pt idx="61">
                  <c:v>2.4</c:v>
                </c:pt>
                <c:pt idx="62">
                  <c:v>2.41</c:v>
                </c:pt>
                <c:pt idx="63">
                  <c:v>2.42</c:v>
                </c:pt>
                <c:pt idx="64">
                  <c:v>2.39</c:v>
                </c:pt>
                <c:pt idx="65">
                  <c:v>2.38</c:v>
                </c:pt>
                <c:pt idx="66">
                  <c:v>2.4</c:v>
                </c:pt>
                <c:pt idx="67">
                  <c:v>2.13</c:v>
                </c:pt>
                <c:pt idx="68">
                  <c:v>2.04</c:v>
                </c:pt>
                <c:pt idx="69">
                  <c:v>1.83</c:v>
                </c:pt>
                <c:pt idx="70">
                  <c:v>1.55</c:v>
                </c:pt>
                <c:pt idx="71">
                  <c:v>1.55</c:v>
                </c:pt>
                <c:pt idx="72">
                  <c:v>1.55</c:v>
                </c:pt>
                <c:pt idx="73">
                  <c:v>1.58</c:v>
                </c:pt>
                <c:pt idx="74">
                  <c:v>0.65</c:v>
                </c:pt>
              </c:numCache>
            </c:numRef>
          </c:yVal>
          <c:smooth val="0"/>
          <c:extLst>
            <c:ext xmlns:c16="http://schemas.microsoft.com/office/drawing/2014/chart" uri="{C3380CC4-5D6E-409C-BE32-E72D297353CC}">
              <c16:uniqueId val="{00000002-3FA3-5F47-9276-970116C6194F}"/>
            </c:ext>
          </c:extLst>
        </c:ser>
        <c:dLbls>
          <c:showLegendKey val="0"/>
          <c:showVal val="0"/>
          <c:showCatName val="0"/>
          <c:showSerName val="0"/>
          <c:showPercent val="0"/>
          <c:showBubbleSize val="0"/>
        </c:dLbls>
        <c:axId val="2028342351"/>
        <c:axId val="2049873407"/>
      </c:scatterChart>
      <c:valAx>
        <c:axId val="2028342351"/>
        <c:scaling>
          <c:orientation val="minMax"/>
          <c:min val="3.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9873407"/>
        <c:crosses val="autoZero"/>
        <c:crossBetween val="midCat"/>
      </c:valAx>
      <c:valAx>
        <c:axId val="20498734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83423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 Change in Unemployment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UE!$D$1</c:f>
              <c:strCache>
                <c:ptCount val="1"/>
                <c:pt idx="0">
                  <c:v>US %change</c:v>
                </c:pt>
              </c:strCache>
            </c:strRef>
          </c:tx>
          <c:spPr>
            <a:ln w="19050" cap="rnd">
              <a:solidFill>
                <a:schemeClr val="accent1"/>
              </a:solidFill>
              <a:round/>
            </a:ln>
            <a:effectLst/>
          </c:spPr>
          <c:marker>
            <c:symbol val="none"/>
          </c:marker>
          <c:cat>
            <c:numRef>
              <c:f>UE!$A$2:$A$76</c:f>
              <c:numCache>
                <c:formatCode>yyyy\-mm\-dd;@</c:formatCode>
                <c:ptCount val="75"/>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pt idx="12">
                  <c:v>42005</c:v>
                </c:pt>
                <c:pt idx="13">
                  <c:v>42036</c:v>
                </c:pt>
                <c:pt idx="14">
                  <c:v>42064</c:v>
                </c:pt>
                <c:pt idx="15">
                  <c:v>42095</c:v>
                </c:pt>
                <c:pt idx="16">
                  <c:v>42125</c:v>
                </c:pt>
                <c:pt idx="17">
                  <c:v>42156</c:v>
                </c:pt>
                <c:pt idx="18">
                  <c:v>42186</c:v>
                </c:pt>
                <c:pt idx="19">
                  <c:v>42217</c:v>
                </c:pt>
                <c:pt idx="20">
                  <c:v>42248</c:v>
                </c:pt>
                <c:pt idx="21">
                  <c:v>42278</c:v>
                </c:pt>
                <c:pt idx="22">
                  <c:v>42309</c:v>
                </c:pt>
                <c:pt idx="23">
                  <c:v>42339</c:v>
                </c:pt>
                <c:pt idx="24">
                  <c:v>42370</c:v>
                </c:pt>
                <c:pt idx="25">
                  <c:v>42401</c:v>
                </c:pt>
                <c:pt idx="26">
                  <c:v>42430</c:v>
                </c:pt>
                <c:pt idx="27">
                  <c:v>42461</c:v>
                </c:pt>
                <c:pt idx="28">
                  <c:v>42491</c:v>
                </c:pt>
                <c:pt idx="29">
                  <c:v>42522</c:v>
                </c:pt>
                <c:pt idx="30">
                  <c:v>42552</c:v>
                </c:pt>
                <c:pt idx="31">
                  <c:v>42583</c:v>
                </c:pt>
                <c:pt idx="32">
                  <c:v>42614</c:v>
                </c:pt>
                <c:pt idx="33">
                  <c:v>42644</c:v>
                </c:pt>
                <c:pt idx="34">
                  <c:v>42675</c:v>
                </c:pt>
                <c:pt idx="35">
                  <c:v>42705</c:v>
                </c:pt>
                <c:pt idx="36">
                  <c:v>42736</c:v>
                </c:pt>
                <c:pt idx="37">
                  <c:v>42767</c:v>
                </c:pt>
                <c:pt idx="38">
                  <c:v>42795</c:v>
                </c:pt>
                <c:pt idx="39">
                  <c:v>42826</c:v>
                </c:pt>
                <c:pt idx="40">
                  <c:v>42856</c:v>
                </c:pt>
                <c:pt idx="41">
                  <c:v>42887</c:v>
                </c:pt>
                <c:pt idx="42">
                  <c:v>42917</c:v>
                </c:pt>
                <c:pt idx="43">
                  <c:v>42948</c:v>
                </c:pt>
                <c:pt idx="44">
                  <c:v>42979</c:v>
                </c:pt>
                <c:pt idx="45">
                  <c:v>43009</c:v>
                </c:pt>
                <c:pt idx="46">
                  <c:v>43040</c:v>
                </c:pt>
                <c:pt idx="47">
                  <c:v>43070</c:v>
                </c:pt>
                <c:pt idx="48">
                  <c:v>43101</c:v>
                </c:pt>
                <c:pt idx="49">
                  <c:v>43132</c:v>
                </c:pt>
                <c:pt idx="50">
                  <c:v>43160</c:v>
                </c:pt>
                <c:pt idx="51">
                  <c:v>43191</c:v>
                </c:pt>
                <c:pt idx="52">
                  <c:v>43221</c:v>
                </c:pt>
                <c:pt idx="53">
                  <c:v>43252</c:v>
                </c:pt>
                <c:pt idx="54">
                  <c:v>43282</c:v>
                </c:pt>
                <c:pt idx="55">
                  <c:v>43313</c:v>
                </c:pt>
                <c:pt idx="56">
                  <c:v>43344</c:v>
                </c:pt>
                <c:pt idx="57">
                  <c:v>43374</c:v>
                </c:pt>
                <c:pt idx="58">
                  <c:v>43405</c:v>
                </c:pt>
                <c:pt idx="59">
                  <c:v>43435</c:v>
                </c:pt>
                <c:pt idx="60">
                  <c:v>43466</c:v>
                </c:pt>
                <c:pt idx="61">
                  <c:v>43497</c:v>
                </c:pt>
                <c:pt idx="62">
                  <c:v>43525</c:v>
                </c:pt>
                <c:pt idx="63">
                  <c:v>43556</c:v>
                </c:pt>
                <c:pt idx="64">
                  <c:v>43586</c:v>
                </c:pt>
                <c:pt idx="65">
                  <c:v>43617</c:v>
                </c:pt>
                <c:pt idx="66">
                  <c:v>43647</c:v>
                </c:pt>
                <c:pt idx="67">
                  <c:v>43678</c:v>
                </c:pt>
                <c:pt idx="68">
                  <c:v>43709</c:v>
                </c:pt>
                <c:pt idx="69">
                  <c:v>43739</c:v>
                </c:pt>
                <c:pt idx="70">
                  <c:v>43770</c:v>
                </c:pt>
                <c:pt idx="71">
                  <c:v>43800</c:v>
                </c:pt>
                <c:pt idx="72">
                  <c:v>43831</c:v>
                </c:pt>
                <c:pt idx="73">
                  <c:v>43862</c:v>
                </c:pt>
                <c:pt idx="74">
                  <c:v>43891</c:v>
                </c:pt>
              </c:numCache>
            </c:numRef>
          </c:cat>
          <c:val>
            <c:numRef>
              <c:f>UE!$D$2:$D$76</c:f>
              <c:numCache>
                <c:formatCode>0%</c:formatCode>
                <c:ptCount val="75"/>
                <c:pt idx="0">
                  <c:v>1.5151515151515233E-2</c:v>
                </c:pt>
                <c:pt idx="1">
                  <c:v>1.5151515151515233E-2</c:v>
                </c:pt>
                <c:pt idx="2">
                  <c:v>0</c:v>
                </c:pt>
                <c:pt idx="3">
                  <c:v>-7.4626865671641784E-2</c:v>
                </c:pt>
                <c:pt idx="4">
                  <c:v>1.6129032258064457E-2</c:v>
                </c:pt>
                <c:pt idx="5">
                  <c:v>-3.1746031746031772E-2</c:v>
                </c:pt>
                <c:pt idx="6">
                  <c:v>1.6393442622950907E-2</c:v>
                </c:pt>
                <c:pt idx="7">
                  <c:v>-1.6129032258064602E-2</c:v>
                </c:pt>
                <c:pt idx="8">
                  <c:v>-3.2786885245901523E-2</c:v>
                </c:pt>
                <c:pt idx="9">
                  <c:v>-3.389830508474579E-2</c:v>
                </c:pt>
                <c:pt idx="10">
                  <c:v>1.7543859649122744E-2</c:v>
                </c:pt>
                <c:pt idx="11">
                  <c:v>-3.4482758620689689E-2</c:v>
                </c:pt>
                <c:pt idx="12">
                  <c:v>1.7857142857142953E-2</c:v>
                </c:pt>
                <c:pt idx="13">
                  <c:v>-3.5087719298245647E-2</c:v>
                </c:pt>
                <c:pt idx="14">
                  <c:v>-1.8181818181818118E-2</c:v>
                </c:pt>
                <c:pt idx="15">
                  <c:v>0</c:v>
                </c:pt>
                <c:pt idx="16">
                  <c:v>3.7037037037036903E-2</c:v>
                </c:pt>
                <c:pt idx="17">
                  <c:v>-5.3571428571428541E-2</c:v>
                </c:pt>
                <c:pt idx="18">
                  <c:v>-1.886792452830182E-2</c:v>
                </c:pt>
                <c:pt idx="19">
                  <c:v>-1.9230769230769332E-2</c:v>
                </c:pt>
                <c:pt idx="20">
                  <c:v>-1.9607843137254832E-2</c:v>
                </c:pt>
                <c:pt idx="21">
                  <c:v>0</c:v>
                </c:pt>
                <c:pt idx="22">
                  <c:v>1.9999999999999928E-2</c:v>
                </c:pt>
                <c:pt idx="23">
                  <c:v>-1.9607843137254832E-2</c:v>
                </c:pt>
                <c:pt idx="24">
                  <c:v>-1.9999999999999928E-2</c:v>
                </c:pt>
                <c:pt idx="25">
                  <c:v>0</c:v>
                </c:pt>
                <c:pt idx="26">
                  <c:v>2.0408163265306048E-2</c:v>
                </c:pt>
                <c:pt idx="27">
                  <c:v>0</c:v>
                </c:pt>
                <c:pt idx="28">
                  <c:v>-4.0000000000000036E-2</c:v>
                </c:pt>
                <c:pt idx="29">
                  <c:v>2.0833333333333447E-2</c:v>
                </c:pt>
                <c:pt idx="30">
                  <c:v>-2.0408163265306228E-2</c:v>
                </c:pt>
                <c:pt idx="31">
                  <c:v>2.0833333333333447E-2</c:v>
                </c:pt>
                <c:pt idx="32">
                  <c:v>2.0408163265306048E-2</c:v>
                </c:pt>
                <c:pt idx="33">
                  <c:v>-1.9999999999999928E-2</c:v>
                </c:pt>
                <c:pt idx="34">
                  <c:v>-4.0816326530612276E-2</c:v>
                </c:pt>
                <c:pt idx="35">
                  <c:v>0</c:v>
                </c:pt>
                <c:pt idx="36">
                  <c:v>0</c:v>
                </c:pt>
                <c:pt idx="37">
                  <c:v>-2.1276595744680965E-2</c:v>
                </c:pt>
                <c:pt idx="38">
                  <c:v>-4.3478260869565064E-2</c:v>
                </c:pt>
                <c:pt idx="39">
                  <c:v>0</c:v>
                </c:pt>
                <c:pt idx="40">
                  <c:v>0</c:v>
                </c:pt>
                <c:pt idx="41">
                  <c:v>-2.2727272727272846E-2</c:v>
                </c:pt>
                <c:pt idx="42">
                  <c:v>0</c:v>
                </c:pt>
                <c:pt idx="43">
                  <c:v>2.3255813953488497E-2</c:v>
                </c:pt>
                <c:pt idx="44">
                  <c:v>-4.5454545454545491E-2</c:v>
                </c:pt>
                <c:pt idx="45">
                  <c:v>-2.3809523809523937E-2</c:v>
                </c:pt>
                <c:pt idx="46">
                  <c:v>2.4390243902439157E-2</c:v>
                </c:pt>
                <c:pt idx="47">
                  <c:v>-2.3809523809523937E-2</c:v>
                </c:pt>
                <c:pt idx="48">
                  <c:v>0</c:v>
                </c:pt>
                <c:pt idx="49">
                  <c:v>0</c:v>
                </c:pt>
                <c:pt idx="50">
                  <c:v>-2.4390243902438939E-2</c:v>
                </c:pt>
                <c:pt idx="51">
                  <c:v>0</c:v>
                </c:pt>
                <c:pt idx="52">
                  <c:v>-5.0000000000000044E-2</c:v>
                </c:pt>
                <c:pt idx="53">
                  <c:v>5.2631578947368474E-2</c:v>
                </c:pt>
                <c:pt idx="54">
                  <c:v>-5.0000000000000044E-2</c:v>
                </c:pt>
                <c:pt idx="55">
                  <c:v>0</c:v>
                </c:pt>
                <c:pt idx="56">
                  <c:v>-2.6315789473684119E-2</c:v>
                </c:pt>
                <c:pt idx="57">
                  <c:v>2.7027027027026931E-2</c:v>
                </c:pt>
                <c:pt idx="58">
                  <c:v>-2.6315789473684119E-2</c:v>
                </c:pt>
                <c:pt idx="59">
                  <c:v>5.4054054054053981E-2</c:v>
                </c:pt>
                <c:pt idx="60">
                  <c:v>2.5641025641025664E-2</c:v>
                </c:pt>
                <c:pt idx="61">
                  <c:v>-5.0000000000000044E-2</c:v>
                </c:pt>
                <c:pt idx="62">
                  <c:v>0</c:v>
                </c:pt>
                <c:pt idx="63">
                  <c:v>-5.2631578947368356E-2</c:v>
                </c:pt>
                <c:pt idx="64">
                  <c:v>0</c:v>
                </c:pt>
                <c:pt idx="65">
                  <c:v>2.7777777777777801E-2</c:v>
                </c:pt>
                <c:pt idx="66">
                  <c:v>0</c:v>
                </c:pt>
                <c:pt idx="67">
                  <c:v>0</c:v>
                </c:pt>
                <c:pt idx="68">
                  <c:v>-5.4054054054054099E-2</c:v>
                </c:pt>
                <c:pt idx="69">
                  <c:v>2.8571428571428598E-2</c:v>
                </c:pt>
                <c:pt idx="70">
                  <c:v>-2.7777777777777801E-2</c:v>
                </c:pt>
                <c:pt idx="71">
                  <c:v>0</c:v>
                </c:pt>
                <c:pt idx="72">
                  <c:v>2.8571428571428598E-2</c:v>
                </c:pt>
                <c:pt idx="73">
                  <c:v>-2.7777777777777801E-2</c:v>
                </c:pt>
                <c:pt idx="74">
                  <c:v>0.25714285714285723</c:v>
                </c:pt>
              </c:numCache>
            </c:numRef>
          </c:val>
          <c:smooth val="0"/>
          <c:extLst>
            <c:ext xmlns:c16="http://schemas.microsoft.com/office/drawing/2014/chart" uri="{C3380CC4-5D6E-409C-BE32-E72D297353CC}">
              <c16:uniqueId val="{00000000-BFD1-F546-8C9F-6E9104933181}"/>
            </c:ext>
          </c:extLst>
        </c:ser>
        <c:ser>
          <c:idx val="1"/>
          <c:order val="1"/>
          <c:tx>
            <c:strRef>
              <c:f>UE!$E$1</c:f>
              <c:strCache>
                <c:ptCount val="1"/>
                <c:pt idx="0">
                  <c:v>CO %change</c:v>
                </c:pt>
              </c:strCache>
            </c:strRef>
          </c:tx>
          <c:spPr>
            <a:ln w="19050" cap="rnd">
              <a:solidFill>
                <a:schemeClr val="accent2"/>
              </a:solidFill>
              <a:round/>
            </a:ln>
            <a:effectLst/>
          </c:spPr>
          <c:marker>
            <c:symbol val="none"/>
          </c:marker>
          <c:cat>
            <c:numRef>
              <c:f>UE!$A$2:$A$76</c:f>
              <c:numCache>
                <c:formatCode>yyyy\-mm\-dd;@</c:formatCode>
                <c:ptCount val="75"/>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pt idx="12">
                  <c:v>42005</c:v>
                </c:pt>
                <c:pt idx="13">
                  <c:v>42036</c:v>
                </c:pt>
                <c:pt idx="14">
                  <c:v>42064</c:v>
                </c:pt>
                <c:pt idx="15">
                  <c:v>42095</c:v>
                </c:pt>
                <c:pt idx="16">
                  <c:v>42125</c:v>
                </c:pt>
                <c:pt idx="17">
                  <c:v>42156</c:v>
                </c:pt>
                <c:pt idx="18">
                  <c:v>42186</c:v>
                </c:pt>
                <c:pt idx="19">
                  <c:v>42217</c:v>
                </c:pt>
                <c:pt idx="20">
                  <c:v>42248</c:v>
                </c:pt>
                <c:pt idx="21">
                  <c:v>42278</c:v>
                </c:pt>
                <c:pt idx="22">
                  <c:v>42309</c:v>
                </c:pt>
                <c:pt idx="23">
                  <c:v>42339</c:v>
                </c:pt>
                <c:pt idx="24">
                  <c:v>42370</c:v>
                </c:pt>
                <c:pt idx="25">
                  <c:v>42401</c:v>
                </c:pt>
                <c:pt idx="26">
                  <c:v>42430</c:v>
                </c:pt>
                <c:pt idx="27">
                  <c:v>42461</c:v>
                </c:pt>
                <c:pt idx="28">
                  <c:v>42491</c:v>
                </c:pt>
                <c:pt idx="29">
                  <c:v>42522</c:v>
                </c:pt>
                <c:pt idx="30">
                  <c:v>42552</c:v>
                </c:pt>
                <c:pt idx="31">
                  <c:v>42583</c:v>
                </c:pt>
                <c:pt idx="32">
                  <c:v>42614</c:v>
                </c:pt>
                <c:pt idx="33">
                  <c:v>42644</c:v>
                </c:pt>
                <c:pt idx="34">
                  <c:v>42675</c:v>
                </c:pt>
                <c:pt idx="35">
                  <c:v>42705</c:v>
                </c:pt>
                <c:pt idx="36">
                  <c:v>42736</c:v>
                </c:pt>
                <c:pt idx="37">
                  <c:v>42767</c:v>
                </c:pt>
                <c:pt idx="38">
                  <c:v>42795</c:v>
                </c:pt>
                <c:pt idx="39">
                  <c:v>42826</c:v>
                </c:pt>
                <c:pt idx="40">
                  <c:v>42856</c:v>
                </c:pt>
                <c:pt idx="41">
                  <c:v>42887</c:v>
                </c:pt>
                <c:pt idx="42">
                  <c:v>42917</c:v>
                </c:pt>
                <c:pt idx="43">
                  <c:v>42948</c:v>
                </c:pt>
                <c:pt idx="44">
                  <c:v>42979</c:v>
                </c:pt>
                <c:pt idx="45">
                  <c:v>43009</c:v>
                </c:pt>
                <c:pt idx="46">
                  <c:v>43040</c:v>
                </c:pt>
                <c:pt idx="47">
                  <c:v>43070</c:v>
                </c:pt>
                <c:pt idx="48">
                  <c:v>43101</c:v>
                </c:pt>
                <c:pt idx="49">
                  <c:v>43132</c:v>
                </c:pt>
                <c:pt idx="50">
                  <c:v>43160</c:v>
                </c:pt>
                <c:pt idx="51">
                  <c:v>43191</c:v>
                </c:pt>
                <c:pt idx="52">
                  <c:v>43221</c:v>
                </c:pt>
                <c:pt idx="53">
                  <c:v>43252</c:v>
                </c:pt>
                <c:pt idx="54">
                  <c:v>43282</c:v>
                </c:pt>
                <c:pt idx="55">
                  <c:v>43313</c:v>
                </c:pt>
                <c:pt idx="56">
                  <c:v>43344</c:v>
                </c:pt>
                <c:pt idx="57">
                  <c:v>43374</c:v>
                </c:pt>
                <c:pt idx="58">
                  <c:v>43405</c:v>
                </c:pt>
                <c:pt idx="59">
                  <c:v>43435</c:v>
                </c:pt>
                <c:pt idx="60">
                  <c:v>43466</c:v>
                </c:pt>
                <c:pt idx="61">
                  <c:v>43497</c:v>
                </c:pt>
                <c:pt idx="62">
                  <c:v>43525</c:v>
                </c:pt>
                <c:pt idx="63">
                  <c:v>43556</c:v>
                </c:pt>
                <c:pt idx="64">
                  <c:v>43586</c:v>
                </c:pt>
                <c:pt idx="65">
                  <c:v>43617</c:v>
                </c:pt>
                <c:pt idx="66">
                  <c:v>43647</c:v>
                </c:pt>
                <c:pt idx="67">
                  <c:v>43678</c:v>
                </c:pt>
                <c:pt idx="68">
                  <c:v>43709</c:v>
                </c:pt>
                <c:pt idx="69">
                  <c:v>43739</c:v>
                </c:pt>
                <c:pt idx="70">
                  <c:v>43770</c:v>
                </c:pt>
                <c:pt idx="71">
                  <c:v>43800</c:v>
                </c:pt>
                <c:pt idx="72">
                  <c:v>43831</c:v>
                </c:pt>
                <c:pt idx="73">
                  <c:v>43862</c:v>
                </c:pt>
                <c:pt idx="74">
                  <c:v>43891</c:v>
                </c:pt>
              </c:numCache>
            </c:numRef>
          </c:cat>
          <c:val>
            <c:numRef>
              <c:f>UE!$E$2:$E$76</c:f>
              <c:numCache>
                <c:formatCode>0%</c:formatCode>
                <c:ptCount val="75"/>
                <c:pt idx="0">
                  <c:v>-3.3333333333333361E-2</c:v>
                </c:pt>
                <c:pt idx="1">
                  <c:v>-3.3333333333333361E-2</c:v>
                </c:pt>
                <c:pt idx="2">
                  <c:v>-3.4482758620689689E-2</c:v>
                </c:pt>
                <c:pt idx="3">
                  <c:v>-3.5714285714285587E-2</c:v>
                </c:pt>
                <c:pt idx="4">
                  <c:v>-3.703703703703707E-2</c:v>
                </c:pt>
                <c:pt idx="5">
                  <c:v>-3.8461538461538491E-2</c:v>
                </c:pt>
                <c:pt idx="6">
                  <c:v>-4.0000000000000036E-2</c:v>
                </c:pt>
                <c:pt idx="7">
                  <c:v>-4.1666666666666706E-2</c:v>
                </c:pt>
                <c:pt idx="8">
                  <c:v>-2.1739130434782532E-2</c:v>
                </c:pt>
                <c:pt idx="9">
                  <c:v>-2.2222222222222143E-2</c:v>
                </c:pt>
                <c:pt idx="10">
                  <c:v>-2.2727272727272846E-2</c:v>
                </c:pt>
                <c:pt idx="11">
                  <c:v>0</c:v>
                </c:pt>
                <c:pt idx="12">
                  <c:v>0</c:v>
                </c:pt>
                <c:pt idx="13">
                  <c:v>-2.3255813953488292E-2</c:v>
                </c:pt>
                <c:pt idx="14">
                  <c:v>0</c:v>
                </c:pt>
                <c:pt idx="15">
                  <c:v>-2.3809523809523937E-2</c:v>
                </c:pt>
                <c:pt idx="16">
                  <c:v>0</c:v>
                </c:pt>
                <c:pt idx="17">
                  <c:v>-2.4390243902438939E-2</c:v>
                </c:pt>
                <c:pt idx="18">
                  <c:v>-5.0000000000000044E-2</c:v>
                </c:pt>
                <c:pt idx="19">
                  <c:v>-2.6315789473684119E-2</c:v>
                </c:pt>
                <c:pt idx="20">
                  <c:v>-2.7027027027027049E-2</c:v>
                </c:pt>
                <c:pt idx="21">
                  <c:v>0</c:v>
                </c:pt>
                <c:pt idx="22">
                  <c:v>-2.7777777777777801E-2</c:v>
                </c:pt>
                <c:pt idx="23">
                  <c:v>0</c:v>
                </c:pt>
                <c:pt idx="24">
                  <c:v>0</c:v>
                </c:pt>
                <c:pt idx="25">
                  <c:v>0</c:v>
                </c:pt>
                <c:pt idx="26">
                  <c:v>0</c:v>
                </c:pt>
                <c:pt idx="27">
                  <c:v>0</c:v>
                </c:pt>
                <c:pt idx="28">
                  <c:v>-2.8571428571428598E-2</c:v>
                </c:pt>
                <c:pt idx="29">
                  <c:v>0</c:v>
                </c:pt>
                <c:pt idx="30">
                  <c:v>-2.941176470588238E-2</c:v>
                </c:pt>
                <c:pt idx="31">
                  <c:v>0</c:v>
                </c:pt>
                <c:pt idx="32">
                  <c:v>-3.0303030303030196E-2</c:v>
                </c:pt>
                <c:pt idx="33">
                  <c:v>-3.1250000000000028E-2</c:v>
                </c:pt>
                <c:pt idx="34">
                  <c:v>-3.2258064516129059E-2</c:v>
                </c:pt>
                <c:pt idx="35">
                  <c:v>-3.3333333333333361E-2</c:v>
                </c:pt>
                <c:pt idx="36">
                  <c:v>-3.4482758620689689E-2</c:v>
                </c:pt>
                <c:pt idx="37">
                  <c:v>-3.5714285714285587E-2</c:v>
                </c:pt>
                <c:pt idx="38">
                  <c:v>0</c:v>
                </c:pt>
                <c:pt idx="39">
                  <c:v>0</c:v>
                </c:pt>
                <c:pt idx="40">
                  <c:v>0</c:v>
                </c:pt>
                <c:pt idx="41">
                  <c:v>0</c:v>
                </c:pt>
                <c:pt idx="42">
                  <c:v>3.7037037037036903E-2</c:v>
                </c:pt>
                <c:pt idx="43">
                  <c:v>0</c:v>
                </c:pt>
                <c:pt idx="44">
                  <c:v>3.5714285714285747E-2</c:v>
                </c:pt>
                <c:pt idx="45">
                  <c:v>0</c:v>
                </c:pt>
                <c:pt idx="46">
                  <c:v>0</c:v>
                </c:pt>
                <c:pt idx="47">
                  <c:v>0</c:v>
                </c:pt>
                <c:pt idx="48">
                  <c:v>3.4482758620689689E-2</c:v>
                </c:pt>
                <c:pt idx="49">
                  <c:v>0</c:v>
                </c:pt>
                <c:pt idx="50">
                  <c:v>0</c:v>
                </c:pt>
                <c:pt idx="51">
                  <c:v>3.3333333333333361E-2</c:v>
                </c:pt>
                <c:pt idx="52">
                  <c:v>0</c:v>
                </c:pt>
                <c:pt idx="53">
                  <c:v>3.2258064516129059E-2</c:v>
                </c:pt>
                <c:pt idx="54">
                  <c:v>0</c:v>
                </c:pt>
                <c:pt idx="55">
                  <c:v>0</c:v>
                </c:pt>
                <c:pt idx="56">
                  <c:v>3.1249999999999889E-2</c:v>
                </c:pt>
                <c:pt idx="57">
                  <c:v>0</c:v>
                </c:pt>
                <c:pt idx="58">
                  <c:v>0</c:v>
                </c:pt>
                <c:pt idx="59">
                  <c:v>-3.0303030303030196E-2</c:v>
                </c:pt>
                <c:pt idx="60">
                  <c:v>0</c:v>
                </c:pt>
                <c:pt idx="61">
                  <c:v>-3.1250000000000028E-2</c:v>
                </c:pt>
                <c:pt idx="62">
                  <c:v>-3.2258064516129059E-2</c:v>
                </c:pt>
                <c:pt idx="63">
                  <c:v>-3.3333333333333361E-2</c:v>
                </c:pt>
                <c:pt idx="64">
                  <c:v>-3.4482758620689689E-2</c:v>
                </c:pt>
                <c:pt idx="65">
                  <c:v>-3.5714285714285587E-2</c:v>
                </c:pt>
                <c:pt idx="66">
                  <c:v>0</c:v>
                </c:pt>
                <c:pt idx="67">
                  <c:v>-3.703703703703707E-2</c:v>
                </c:pt>
                <c:pt idx="68">
                  <c:v>0</c:v>
                </c:pt>
                <c:pt idx="69">
                  <c:v>-3.8461538461538491E-2</c:v>
                </c:pt>
                <c:pt idx="70">
                  <c:v>0</c:v>
                </c:pt>
                <c:pt idx="71">
                  <c:v>0</c:v>
                </c:pt>
                <c:pt idx="72">
                  <c:v>0</c:v>
                </c:pt>
                <c:pt idx="73">
                  <c:v>0</c:v>
                </c:pt>
                <c:pt idx="74">
                  <c:v>0.8</c:v>
                </c:pt>
              </c:numCache>
            </c:numRef>
          </c:val>
          <c:smooth val="0"/>
          <c:extLst>
            <c:ext xmlns:c16="http://schemas.microsoft.com/office/drawing/2014/chart" uri="{C3380CC4-5D6E-409C-BE32-E72D297353CC}">
              <c16:uniqueId val="{00000001-BFD1-F546-8C9F-6E9104933181}"/>
            </c:ext>
          </c:extLst>
        </c:ser>
        <c:dLbls>
          <c:showLegendKey val="0"/>
          <c:showVal val="0"/>
          <c:showCatName val="0"/>
          <c:showSerName val="0"/>
          <c:showPercent val="0"/>
          <c:showBubbleSize val="0"/>
        </c:dLbls>
        <c:smooth val="0"/>
        <c:axId val="1496546335"/>
        <c:axId val="1496525263"/>
      </c:lineChart>
      <c:dateAx>
        <c:axId val="1496546335"/>
        <c:scaling>
          <c:orientation val="minMax"/>
        </c:scaling>
        <c:delete val="0"/>
        <c:axPos val="b"/>
        <c:majorGridlines>
          <c:spPr>
            <a:ln w="9525" cap="flat" cmpd="sng" algn="ctr">
              <a:solidFill>
                <a:schemeClr val="tx1">
                  <a:lumMod val="15000"/>
                  <a:lumOff val="85000"/>
                </a:schemeClr>
              </a:solidFill>
              <a:round/>
            </a:ln>
            <a:effectLst/>
          </c:spPr>
        </c:majorGridlines>
        <c:numFmt formatCode="yyyy\-mm\-dd;@"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525263"/>
        <c:crosses val="autoZero"/>
        <c:auto val="1"/>
        <c:lblOffset val="100"/>
        <c:baseTimeUnit val="months"/>
      </c:dateAx>
      <c:valAx>
        <c:axId val="14965252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546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Site</a:t>
            </a:r>
            <a:r>
              <a:rPr lang="en-US" baseline="0"/>
              <a:t> Development Plans over Time (Monthly)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'Volume over T'!$A$44:$BB$44</c:f>
              <c:numCache>
                <c:formatCode>m/d/yy</c:formatCode>
                <c:ptCount val="54"/>
                <c:pt idx="0">
                  <c:v>41821</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42552</c:v>
                </c:pt>
                <c:pt idx="15">
                  <c:v>42583</c:v>
                </c:pt>
                <c:pt idx="16">
                  <c:v>42614</c:v>
                </c:pt>
                <c:pt idx="17">
                  <c:v>42644</c:v>
                </c:pt>
                <c:pt idx="18">
                  <c:v>42675</c:v>
                </c:pt>
                <c:pt idx="19">
                  <c:v>42705</c:v>
                </c:pt>
                <c:pt idx="20">
                  <c:v>42736</c:v>
                </c:pt>
                <c:pt idx="21">
                  <c:v>42767</c:v>
                </c:pt>
                <c:pt idx="22">
                  <c:v>42795</c:v>
                </c:pt>
                <c:pt idx="23">
                  <c:v>42826</c:v>
                </c:pt>
                <c:pt idx="24">
                  <c:v>42856</c:v>
                </c:pt>
                <c:pt idx="25">
                  <c:v>42887</c:v>
                </c:pt>
                <c:pt idx="26">
                  <c:v>42917</c:v>
                </c:pt>
                <c:pt idx="27">
                  <c:v>42948</c:v>
                </c:pt>
                <c:pt idx="28">
                  <c:v>42979</c:v>
                </c:pt>
                <c:pt idx="29">
                  <c:v>43009</c:v>
                </c:pt>
                <c:pt idx="30">
                  <c:v>43040</c:v>
                </c:pt>
                <c:pt idx="31">
                  <c:v>43070</c:v>
                </c:pt>
                <c:pt idx="32">
                  <c:v>43101</c:v>
                </c:pt>
                <c:pt idx="33">
                  <c:v>43132</c:v>
                </c:pt>
                <c:pt idx="34">
                  <c:v>43160</c:v>
                </c:pt>
                <c:pt idx="35">
                  <c:v>43191</c:v>
                </c:pt>
                <c:pt idx="36">
                  <c:v>43221</c:v>
                </c:pt>
                <c:pt idx="37">
                  <c:v>43252</c:v>
                </c:pt>
                <c:pt idx="38">
                  <c:v>43282</c:v>
                </c:pt>
                <c:pt idx="39">
                  <c:v>43313</c:v>
                </c:pt>
                <c:pt idx="40">
                  <c:v>43344</c:v>
                </c:pt>
                <c:pt idx="41">
                  <c:v>43374</c:v>
                </c:pt>
                <c:pt idx="42">
                  <c:v>43405</c:v>
                </c:pt>
                <c:pt idx="43">
                  <c:v>43435</c:v>
                </c:pt>
                <c:pt idx="44">
                  <c:v>43466</c:v>
                </c:pt>
                <c:pt idx="45">
                  <c:v>43497</c:v>
                </c:pt>
                <c:pt idx="46">
                  <c:v>43525</c:v>
                </c:pt>
                <c:pt idx="47">
                  <c:v>43556</c:v>
                </c:pt>
                <c:pt idx="48">
                  <c:v>43586</c:v>
                </c:pt>
                <c:pt idx="49">
                  <c:v>43617</c:v>
                </c:pt>
                <c:pt idx="50">
                  <c:v>43647</c:v>
                </c:pt>
                <c:pt idx="51">
                  <c:v>43678</c:v>
                </c:pt>
                <c:pt idx="52">
                  <c:v>43709</c:v>
                </c:pt>
                <c:pt idx="53">
                  <c:v>43739</c:v>
                </c:pt>
              </c:numCache>
            </c:numRef>
          </c:xVal>
          <c:yVal>
            <c:numRef>
              <c:f>'Volume over T'!$A$45:$BB$45</c:f>
              <c:numCache>
                <c:formatCode>General</c:formatCode>
                <c:ptCount val="54"/>
                <c:pt idx="0">
                  <c:v>1</c:v>
                </c:pt>
                <c:pt idx="1">
                  <c:v>17</c:v>
                </c:pt>
                <c:pt idx="2">
                  <c:v>21</c:v>
                </c:pt>
                <c:pt idx="3">
                  <c:v>32</c:v>
                </c:pt>
                <c:pt idx="4">
                  <c:v>21</c:v>
                </c:pt>
                <c:pt idx="5">
                  <c:v>26</c:v>
                </c:pt>
                <c:pt idx="6">
                  <c:v>12</c:v>
                </c:pt>
                <c:pt idx="7">
                  <c:v>19</c:v>
                </c:pt>
                <c:pt idx="8">
                  <c:v>15</c:v>
                </c:pt>
                <c:pt idx="9">
                  <c:v>16</c:v>
                </c:pt>
                <c:pt idx="10">
                  <c:v>15</c:v>
                </c:pt>
                <c:pt idx="11">
                  <c:v>21</c:v>
                </c:pt>
                <c:pt idx="12">
                  <c:v>6</c:v>
                </c:pt>
                <c:pt idx="13">
                  <c:v>3</c:v>
                </c:pt>
                <c:pt idx="14">
                  <c:v>1</c:v>
                </c:pt>
                <c:pt idx="15">
                  <c:v>1</c:v>
                </c:pt>
                <c:pt idx="16">
                  <c:v>3</c:v>
                </c:pt>
                <c:pt idx="17">
                  <c:v>4</c:v>
                </c:pt>
                <c:pt idx="18">
                  <c:v>10</c:v>
                </c:pt>
                <c:pt idx="19">
                  <c:v>35</c:v>
                </c:pt>
                <c:pt idx="20">
                  <c:v>25</c:v>
                </c:pt>
                <c:pt idx="21">
                  <c:v>29</c:v>
                </c:pt>
                <c:pt idx="22">
                  <c:v>38</c:v>
                </c:pt>
                <c:pt idx="23">
                  <c:v>30</c:v>
                </c:pt>
                <c:pt idx="24">
                  <c:v>14</c:v>
                </c:pt>
                <c:pt idx="25">
                  <c:v>23</c:v>
                </c:pt>
                <c:pt idx="26">
                  <c:v>18</c:v>
                </c:pt>
                <c:pt idx="27">
                  <c:v>16</c:v>
                </c:pt>
                <c:pt idx="28">
                  <c:v>22</c:v>
                </c:pt>
                <c:pt idx="29">
                  <c:v>17</c:v>
                </c:pt>
                <c:pt idx="30">
                  <c:v>24</c:v>
                </c:pt>
                <c:pt idx="31">
                  <c:v>32</c:v>
                </c:pt>
                <c:pt idx="32">
                  <c:v>26</c:v>
                </c:pt>
                <c:pt idx="33">
                  <c:v>26</c:v>
                </c:pt>
                <c:pt idx="34">
                  <c:v>41</c:v>
                </c:pt>
                <c:pt idx="35">
                  <c:v>5</c:v>
                </c:pt>
                <c:pt idx="36">
                  <c:v>17</c:v>
                </c:pt>
                <c:pt idx="37">
                  <c:v>5</c:v>
                </c:pt>
                <c:pt idx="38">
                  <c:v>14</c:v>
                </c:pt>
                <c:pt idx="39">
                  <c:v>10</c:v>
                </c:pt>
                <c:pt idx="40">
                  <c:v>8</c:v>
                </c:pt>
                <c:pt idx="41">
                  <c:v>12</c:v>
                </c:pt>
                <c:pt idx="42">
                  <c:v>18</c:v>
                </c:pt>
                <c:pt idx="43">
                  <c:v>14</c:v>
                </c:pt>
                <c:pt idx="44">
                  <c:v>19</c:v>
                </c:pt>
                <c:pt idx="45">
                  <c:v>9</c:v>
                </c:pt>
                <c:pt idx="46">
                  <c:v>15</c:v>
                </c:pt>
                <c:pt idx="47">
                  <c:v>18</c:v>
                </c:pt>
                <c:pt idx="48">
                  <c:v>17</c:v>
                </c:pt>
                <c:pt idx="49">
                  <c:v>23</c:v>
                </c:pt>
                <c:pt idx="50">
                  <c:v>52</c:v>
                </c:pt>
                <c:pt idx="51">
                  <c:v>39</c:v>
                </c:pt>
                <c:pt idx="52">
                  <c:v>28</c:v>
                </c:pt>
                <c:pt idx="53">
                  <c:v>21</c:v>
                </c:pt>
              </c:numCache>
            </c:numRef>
          </c:yVal>
          <c:smooth val="0"/>
          <c:extLst>
            <c:ext xmlns:c16="http://schemas.microsoft.com/office/drawing/2014/chart" uri="{C3380CC4-5D6E-409C-BE32-E72D297353CC}">
              <c16:uniqueId val="{00000000-09BA-9841-B7C3-94BC8554F40C}"/>
            </c:ext>
          </c:extLst>
        </c:ser>
        <c:dLbls>
          <c:showLegendKey val="0"/>
          <c:showVal val="0"/>
          <c:showCatName val="0"/>
          <c:showSerName val="0"/>
          <c:showPercent val="0"/>
          <c:showBubbleSize val="0"/>
        </c:dLbls>
        <c:axId val="1930859055"/>
        <c:axId val="1950485935"/>
      </c:scatterChart>
      <c:valAx>
        <c:axId val="1930859055"/>
        <c:scaling>
          <c:orientation val="minMax"/>
        </c:scaling>
        <c:delete val="0"/>
        <c:axPos val="b"/>
        <c:majorGridlines>
          <c:spPr>
            <a:ln w="9525" cap="flat" cmpd="sng" algn="ctr">
              <a:solidFill>
                <a:schemeClr val="tx1">
                  <a:lumMod val="15000"/>
                  <a:lumOff val="85000"/>
                </a:schemeClr>
              </a:solidFill>
              <a:round/>
            </a:ln>
            <a:effectLst/>
          </c:spPr>
        </c:majorGridlines>
        <c:numFmt formatCode="m/d/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0485935"/>
        <c:crosses val="autoZero"/>
        <c:crossBetween val="midCat"/>
      </c:valAx>
      <c:valAx>
        <c:axId val="1950485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0859055"/>
        <c:crossesAt val="4150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SDP</a:t>
            </a:r>
            <a:r>
              <a:rPr lang="en-US" baseline="0"/>
              <a:t> Volume vs National UE Rates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7.2265385390068576E-2"/>
                  <c:y val="-0.1190977443609022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'UE over Volume Main'!$D$4:$D$25</c:f>
              <c:numCache>
                <c:formatCode>General</c:formatCode>
                <c:ptCount val="22"/>
                <c:pt idx="0">
                  <c:v>3.5</c:v>
                </c:pt>
                <c:pt idx="1">
                  <c:v>3.6</c:v>
                </c:pt>
                <c:pt idx="2">
                  <c:v>3.7</c:v>
                </c:pt>
                <c:pt idx="3">
                  <c:v>3.8</c:v>
                </c:pt>
                <c:pt idx="4">
                  <c:v>3.9</c:v>
                </c:pt>
                <c:pt idx="5">
                  <c:v>4</c:v>
                </c:pt>
                <c:pt idx="6">
                  <c:v>4.0999999999999996</c:v>
                </c:pt>
                <c:pt idx="7">
                  <c:v>4.2</c:v>
                </c:pt>
                <c:pt idx="8">
                  <c:v>4.3</c:v>
                </c:pt>
                <c:pt idx="9">
                  <c:v>4.4000000000000004</c:v>
                </c:pt>
                <c:pt idx="10">
                  <c:v>4.5999999999999996</c:v>
                </c:pt>
                <c:pt idx="11">
                  <c:v>4.7</c:v>
                </c:pt>
                <c:pt idx="12">
                  <c:v>4.8</c:v>
                </c:pt>
                <c:pt idx="13">
                  <c:v>4.9000000000000004</c:v>
                </c:pt>
                <c:pt idx="14">
                  <c:v>5</c:v>
                </c:pt>
                <c:pt idx="15">
                  <c:v>5.0999999999999996</c:v>
                </c:pt>
                <c:pt idx="16">
                  <c:v>5.2</c:v>
                </c:pt>
                <c:pt idx="17">
                  <c:v>5.3</c:v>
                </c:pt>
                <c:pt idx="18">
                  <c:v>5.4</c:v>
                </c:pt>
                <c:pt idx="19">
                  <c:v>5.5</c:v>
                </c:pt>
                <c:pt idx="20">
                  <c:v>5.6</c:v>
                </c:pt>
                <c:pt idx="21">
                  <c:v>6.2</c:v>
                </c:pt>
              </c:numCache>
            </c:numRef>
          </c:xVal>
          <c:yVal>
            <c:numRef>
              <c:f>'UE over Volume Main'!$E$4:$E$25</c:f>
              <c:numCache>
                <c:formatCode>General</c:formatCode>
                <c:ptCount val="22"/>
                <c:pt idx="0">
                  <c:v>28</c:v>
                </c:pt>
                <c:pt idx="1">
                  <c:v>56</c:v>
                </c:pt>
                <c:pt idx="2">
                  <c:v>140</c:v>
                </c:pt>
                <c:pt idx="3">
                  <c:v>77</c:v>
                </c:pt>
                <c:pt idx="4">
                  <c:v>14</c:v>
                </c:pt>
                <c:pt idx="5">
                  <c:v>70</c:v>
                </c:pt>
                <c:pt idx="6">
                  <c:v>101</c:v>
                </c:pt>
                <c:pt idx="7">
                  <c:v>46</c:v>
                </c:pt>
                <c:pt idx="8">
                  <c:v>41</c:v>
                </c:pt>
                <c:pt idx="9">
                  <c:v>98</c:v>
                </c:pt>
                <c:pt idx="10">
                  <c:v>29</c:v>
                </c:pt>
                <c:pt idx="11">
                  <c:v>70</c:v>
                </c:pt>
                <c:pt idx="12">
                  <c:v>1</c:v>
                </c:pt>
                <c:pt idx="13">
                  <c:v>14</c:v>
                </c:pt>
                <c:pt idx="14">
                  <c:v>55</c:v>
                </c:pt>
                <c:pt idx="15">
                  <c:v>34</c:v>
                </c:pt>
                <c:pt idx="16">
                  <c:v>12</c:v>
                </c:pt>
                <c:pt idx="17">
                  <c:v>26</c:v>
                </c:pt>
                <c:pt idx="18">
                  <c:v>53</c:v>
                </c:pt>
                <c:pt idx="19">
                  <c:v>17</c:v>
                </c:pt>
                <c:pt idx="20">
                  <c:v>21</c:v>
                </c:pt>
                <c:pt idx="21">
                  <c:v>1</c:v>
                </c:pt>
              </c:numCache>
            </c:numRef>
          </c:yVal>
          <c:smooth val="0"/>
          <c:extLst>
            <c:ext xmlns:c16="http://schemas.microsoft.com/office/drawing/2014/chart" uri="{C3380CC4-5D6E-409C-BE32-E72D297353CC}">
              <c16:uniqueId val="{00000001-CB66-D846-8B12-E6423D2AB546}"/>
            </c:ext>
          </c:extLst>
        </c:ser>
        <c:dLbls>
          <c:showLegendKey val="0"/>
          <c:showVal val="0"/>
          <c:showCatName val="0"/>
          <c:showSerName val="0"/>
          <c:showPercent val="0"/>
          <c:showBubbleSize val="0"/>
        </c:dLbls>
        <c:axId val="1974149919"/>
        <c:axId val="1973865343"/>
      </c:scatterChart>
      <c:valAx>
        <c:axId val="1974149919"/>
        <c:scaling>
          <c:orientation val="minMax"/>
          <c:min val="3"/>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865343"/>
        <c:crosses val="autoZero"/>
        <c:crossBetween val="midCat"/>
      </c:valAx>
      <c:valAx>
        <c:axId val="1973865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41499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SDPs</a:t>
            </a:r>
            <a:r>
              <a:rPr lang="en-US" baseline="0"/>
              <a:t> over Colorado Unemployment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7.8908198339576088E-2"/>
                  <c:y val="-0.15993829646908847"/>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'CO UE'!$AH$5:$AH$21</c:f>
              <c:numCache>
                <c:formatCode>General</c:formatCode>
                <c:ptCount val="17"/>
                <c:pt idx="0">
                  <c:v>2.5</c:v>
                </c:pt>
                <c:pt idx="1">
                  <c:v>2.6</c:v>
                </c:pt>
                <c:pt idx="2">
                  <c:v>2.7</c:v>
                </c:pt>
                <c:pt idx="3">
                  <c:v>2.8</c:v>
                </c:pt>
                <c:pt idx="4">
                  <c:v>2.9</c:v>
                </c:pt>
                <c:pt idx="5">
                  <c:v>3</c:v>
                </c:pt>
                <c:pt idx="6">
                  <c:v>3.1</c:v>
                </c:pt>
                <c:pt idx="7">
                  <c:v>3.2</c:v>
                </c:pt>
                <c:pt idx="8">
                  <c:v>3.3</c:v>
                </c:pt>
                <c:pt idx="9">
                  <c:v>3.5</c:v>
                </c:pt>
                <c:pt idx="10">
                  <c:v>3.6</c:v>
                </c:pt>
                <c:pt idx="11">
                  <c:v>3.7</c:v>
                </c:pt>
                <c:pt idx="12">
                  <c:v>3.8</c:v>
                </c:pt>
                <c:pt idx="13">
                  <c:v>4</c:v>
                </c:pt>
                <c:pt idx="14">
                  <c:v>4.0999999999999996</c:v>
                </c:pt>
                <c:pt idx="15">
                  <c:v>4.2</c:v>
                </c:pt>
                <c:pt idx="16">
                  <c:v>4.8</c:v>
                </c:pt>
              </c:numCache>
            </c:numRef>
          </c:xVal>
          <c:yVal>
            <c:numRef>
              <c:f>'CO UE'!$AI$5:$AI$21</c:f>
              <c:numCache>
                <c:formatCode>General</c:formatCode>
                <c:ptCount val="17"/>
                <c:pt idx="0">
                  <c:v>21</c:v>
                </c:pt>
                <c:pt idx="1">
                  <c:v>67</c:v>
                </c:pt>
                <c:pt idx="2">
                  <c:v>209</c:v>
                </c:pt>
                <c:pt idx="3">
                  <c:v>76</c:v>
                </c:pt>
                <c:pt idx="4">
                  <c:v>148</c:v>
                </c:pt>
                <c:pt idx="5">
                  <c:v>118</c:v>
                </c:pt>
                <c:pt idx="6">
                  <c:v>35</c:v>
                </c:pt>
                <c:pt idx="7">
                  <c:v>65</c:v>
                </c:pt>
                <c:pt idx="8">
                  <c:v>40</c:v>
                </c:pt>
                <c:pt idx="9">
                  <c:v>45</c:v>
                </c:pt>
                <c:pt idx="10">
                  <c:v>31</c:v>
                </c:pt>
                <c:pt idx="11">
                  <c:v>19</c:v>
                </c:pt>
                <c:pt idx="12">
                  <c:v>12</c:v>
                </c:pt>
                <c:pt idx="13">
                  <c:v>26</c:v>
                </c:pt>
                <c:pt idx="14">
                  <c:v>53</c:v>
                </c:pt>
                <c:pt idx="15">
                  <c:v>38</c:v>
                </c:pt>
                <c:pt idx="16">
                  <c:v>1</c:v>
                </c:pt>
              </c:numCache>
            </c:numRef>
          </c:yVal>
          <c:smooth val="0"/>
          <c:extLst>
            <c:ext xmlns:c16="http://schemas.microsoft.com/office/drawing/2014/chart" uri="{C3380CC4-5D6E-409C-BE32-E72D297353CC}">
              <c16:uniqueId val="{00000000-E756-604F-8F54-F481A5230290}"/>
            </c:ext>
          </c:extLst>
        </c:ser>
        <c:dLbls>
          <c:showLegendKey val="0"/>
          <c:showVal val="0"/>
          <c:showCatName val="0"/>
          <c:showSerName val="0"/>
          <c:showPercent val="0"/>
          <c:showBubbleSize val="0"/>
        </c:dLbls>
        <c:axId val="756919120"/>
        <c:axId val="758558080"/>
      </c:scatterChart>
      <c:valAx>
        <c:axId val="756919120"/>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558080"/>
        <c:crosses val="autoZero"/>
        <c:crossBetween val="midCat"/>
      </c:valAx>
      <c:valAx>
        <c:axId val="7585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69191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Dwelling</a:t>
            </a:r>
            <a:r>
              <a:rPr lang="en-US" baseline="0" dirty="0"/>
              <a:t> SDPs vs Time (Months)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'Volume over T'!$C$20:$AZ$20</c:f>
              <c:numCache>
                <c:formatCode>m/d/yy</c:formatCode>
                <c:ptCount val="50"/>
                <c:pt idx="0">
                  <c:v>42036</c:v>
                </c:pt>
                <c:pt idx="1">
                  <c:v>42064</c:v>
                </c:pt>
                <c:pt idx="2">
                  <c:v>42095</c:v>
                </c:pt>
                <c:pt idx="3">
                  <c:v>42125</c:v>
                </c:pt>
                <c:pt idx="4">
                  <c:v>42156</c:v>
                </c:pt>
                <c:pt idx="5">
                  <c:v>42186</c:v>
                </c:pt>
                <c:pt idx="6">
                  <c:v>42217</c:v>
                </c:pt>
                <c:pt idx="7">
                  <c:v>42248</c:v>
                </c:pt>
                <c:pt idx="8">
                  <c:v>42278</c:v>
                </c:pt>
                <c:pt idx="9">
                  <c:v>42309</c:v>
                </c:pt>
                <c:pt idx="10">
                  <c:v>42339</c:v>
                </c:pt>
                <c:pt idx="11">
                  <c:v>42370</c:v>
                </c:pt>
                <c:pt idx="12">
                  <c:v>42401</c:v>
                </c:pt>
                <c:pt idx="13">
                  <c:v>42614</c:v>
                </c:pt>
                <c:pt idx="14">
                  <c:v>42675</c:v>
                </c:pt>
                <c:pt idx="15">
                  <c:v>42705</c:v>
                </c:pt>
                <c:pt idx="16">
                  <c:v>42736</c:v>
                </c:pt>
                <c:pt idx="17">
                  <c:v>42767</c:v>
                </c:pt>
                <c:pt idx="18">
                  <c:v>42795</c:v>
                </c:pt>
                <c:pt idx="19">
                  <c:v>42826</c:v>
                </c:pt>
                <c:pt idx="20">
                  <c:v>42856</c:v>
                </c:pt>
                <c:pt idx="21">
                  <c:v>42887</c:v>
                </c:pt>
                <c:pt idx="22">
                  <c:v>42917</c:v>
                </c:pt>
                <c:pt idx="23">
                  <c:v>42948</c:v>
                </c:pt>
                <c:pt idx="24">
                  <c:v>42979</c:v>
                </c:pt>
                <c:pt idx="25">
                  <c:v>43009</c:v>
                </c:pt>
                <c:pt idx="26">
                  <c:v>43040</c:v>
                </c:pt>
                <c:pt idx="27">
                  <c:v>43070</c:v>
                </c:pt>
                <c:pt idx="28">
                  <c:v>43101</c:v>
                </c:pt>
                <c:pt idx="29">
                  <c:v>43132</c:v>
                </c:pt>
                <c:pt idx="30">
                  <c:v>43160</c:v>
                </c:pt>
                <c:pt idx="31">
                  <c:v>43191</c:v>
                </c:pt>
                <c:pt idx="32">
                  <c:v>43221</c:v>
                </c:pt>
                <c:pt idx="33">
                  <c:v>43252</c:v>
                </c:pt>
                <c:pt idx="34">
                  <c:v>43282</c:v>
                </c:pt>
                <c:pt idx="35">
                  <c:v>43313</c:v>
                </c:pt>
                <c:pt idx="36">
                  <c:v>43344</c:v>
                </c:pt>
                <c:pt idx="37">
                  <c:v>43374</c:v>
                </c:pt>
                <c:pt idx="38">
                  <c:v>43405</c:v>
                </c:pt>
                <c:pt idx="39">
                  <c:v>43435</c:v>
                </c:pt>
                <c:pt idx="40">
                  <c:v>43466</c:v>
                </c:pt>
                <c:pt idx="41">
                  <c:v>43497</c:v>
                </c:pt>
                <c:pt idx="42">
                  <c:v>43525</c:v>
                </c:pt>
                <c:pt idx="43">
                  <c:v>43556</c:v>
                </c:pt>
                <c:pt idx="44">
                  <c:v>43586</c:v>
                </c:pt>
                <c:pt idx="45">
                  <c:v>43617</c:v>
                </c:pt>
                <c:pt idx="46">
                  <c:v>43647</c:v>
                </c:pt>
                <c:pt idx="47">
                  <c:v>43678</c:v>
                </c:pt>
                <c:pt idx="48">
                  <c:v>43709</c:v>
                </c:pt>
                <c:pt idx="49">
                  <c:v>43739</c:v>
                </c:pt>
              </c:numCache>
            </c:numRef>
          </c:xVal>
          <c:yVal>
            <c:numRef>
              <c:f>'Volume over T'!$C$21:$AZ$21</c:f>
              <c:numCache>
                <c:formatCode>General</c:formatCode>
                <c:ptCount val="50"/>
                <c:pt idx="0">
                  <c:v>2</c:v>
                </c:pt>
                <c:pt idx="1">
                  <c:v>4</c:v>
                </c:pt>
                <c:pt idx="2">
                  <c:v>5</c:v>
                </c:pt>
                <c:pt idx="3">
                  <c:v>4</c:v>
                </c:pt>
                <c:pt idx="4">
                  <c:v>4</c:v>
                </c:pt>
                <c:pt idx="5">
                  <c:v>2</c:v>
                </c:pt>
                <c:pt idx="6">
                  <c:v>5</c:v>
                </c:pt>
                <c:pt idx="7">
                  <c:v>2</c:v>
                </c:pt>
                <c:pt idx="8">
                  <c:v>4</c:v>
                </c:pt>
                <c:pt idx="9">
                  <c:v>7</c:v>
                </c:pt>
                <c:pt idx="10">
                  <c:v>12</c:v>
                </c:pt>
                <c:pt idx="11">
                  <c:v>4</c:v>
                </c:pt>
                <c:pt idx="12">
                  <c:v>1</c:v>
                </c:pt>
                <c:pt idx="13">
                  <c:v>1</c:v>
                </c:pt>
                <c:pt idx="14">
                  <c:v>5</c:v>
                </c:pt>
                <c:pt idx="15">
                  <c:v>18</c:v>
                </c:pt>
                <c:pt idx="16">
                  <c:v>14</c:v>
                </c:pt>
                <c:pt idx="17">
                  <c:v>16</c:v>
                </c:pt>
                <c:pt idx="18">
                  <c:v>24</c:v>
                </c:pt>
                <c:pt idx="19">
                  <c:v>15</c:v>
                </c:pt>
                <c:pt idx="20">
                  <c:v>7</c:v>
                </c:pt>
                <c:pt idx="21">
                  <c:v>14</c:v>
                </c:pt>
                <c:pt idx="22">
                  <c:v>9</c:v>
                </c:pt>
                <c:pt idx="23">
                  <c:v>6</c:v>
                </c:pt>
                <c:pt idx="24">
                  <c:v>11</c:v>
                </c:pt>
                <c:pt idx="25">
                  <c:v>9</c:v>
                </c:pt>
                <c:pt idx="26">
                  <c:v>15</c:v>
                </c:pt>
                <c:pt idx="27">
                  <c:v>11</c:v>
                </c:pt>
                <c:pt idx="28">
                  <c:v>20</c:v>
                </c:pt>
                <c:pt idx="29">
                  <c:v>16</c:v>
                </c:pt>
                <c:pt idx="30">
                  <c:v>32</c:v>
                </c:pt>
                <c:pt idx="31">
                  <c:v>1</c:v>
                </c:pt>
                <c:pt idx="32">
                  <c:v>4</c:v>
                </c:pt>
                <c:pt idx="33">
                  <c:v>2</c:v>
                </c:pt>
                <c:pt idx="34">
                  <c:v>4</c:v>
                </c:pt>
                <c:pt idx="35">
                  <c:v>4</c:v>
                </c:pt>
                <c:pt idx="36">
                  <c:v>2</c:v>
                </c:pt>
                <c:pt idx="37">
                  <c:v>5</c:v>
                </c:pt>
                <c:pt idx="38">
                  <c:v>7</c:v>
                </c:pt>
                <c:pt idx="39">
                  <c:v>8</c:v>
                </c:pt>
                <c:pt idx="40">
                  <c:v>14</c:v>
                </c:pt>
                <c:pt idx="41">
                  <c:v>2</c:v>
                </c:pt>
                <c:pt idx="42">
                  <c:v>7</c:v>
                </c:pt>
                <c:pt idx="43">
                  <c:v>9</c:v>
                </c:pt>
                <c:pt idx="44">
                  <c:v>7</c:v>
                </c:pt>
                <c:pt idx="45">
                  <c:v>4</c:v>
                </c:pt>
                <c:pt idx="46">
                  <c:v>20</c:v>
                </c:pt>
                <c:pt idx="47">
                  <c:v>4</c:v>
                </c:pt>
                <c:pt idx="48">
                  <c:v>4</c:v>
                </c:pt>
                <c:pt idx="49">
                  <c:v>5</c:v>
                </c:pt>
              </c:numCache>
            </c:numRef>
          </c:yVal>
          <c:smooth val="0"/>
          <c:extLst>
            <c:ext xmlns:c16="http://schemas.microsoft.com/office/drawing/2014/chart" uri="{C3380CC4-5D6E-409C-BE32-E72D297353CC}">
              <c16:uniqueId val="{00000000-9803-7E40-A5FB-B4DEA57E4B24}"/>
            </c:ext>
          </c:extLst>
        </c:ser>
        <c:dLbls>
          <c:showLegendKey val="0"/>
          <c:showVal val="0"/>
          <c:showCatName val="0"/>
          <c:showSerName val="0"/>
          <c:showPercent val="0"/>
          <c:showBubbleSize val="0"/>
        </c:dLbls>
        <c:axId val="1975126959"/>
        <c:axId val="1973080463"/>
      </c:scatterChart>
      <c:valAx>
        <c:axId val="1975126959"/>
        <c:scaling>
          <c:orientation val="minMax"/>
        </c:scaling>
        <c:delete val="0"/>
        <c:axPos val="b"/>
        <c:majorGridlines>
          <c:spPr>
            <a:ln w="9525" cap="flat" cmpd="sng" algn="ctr">
              <a:solidFill>
                <a:schemeClr val="tx1">
                  <a:lumMod val="15000"/>
                  <a:lumOff val="85000"/>
                </a:schemeClr>
              </a:solidFill>
              <a:round/>
            </a:ln>
            <a:effectLst/>
          </c:spPr>
        </c:majorGridlines>
        <c:numFmt formatCode="m/d/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080463"/>
        <c:crosses val="autoZero"/>
        <c:crossBetween val="midCat"/>
      </c:valAx>
      <c:valAx>
        <c:axId val="1973080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51269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Dwelling SDPs over Colorado</a:t>
            </a:r>
            <a:r>
              <a:rPr lang="en-US" baseline="0"/>
              <a:t> Unemployment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'CO UE'!$AH$28:$AW$28</c:f>
              <c:numCache>
                <c:formatCode>General</c:formatCode>
                <c:ptCount val="16"/>
                <c:pt idx="0">
                  <c:v>2.5</c:v>
                </c:pt>
                <c:pt idx="1">
                  <c:v>2.6</c:v>
                </c:pt>
                <c:pt idx="2">
                  <c:v>2.7</c:v>
                </c:pt>
                <c:pt idx="3">
                  <c:v>2.8</c:v>
                </c:pt>
                <c:pt idx="4">
                  <c:v>2.9</c:v>
                </c:pt>
                <c:pt idx="5">
                  <c:v>3</c:v>
                </c:pt>
                <c:pt idx="6">
                  <c:v>3.1</c:v>
                </c:pt>
                <c:pt idx="7">
                  <c:v>3.2</c:v>
                </c:pt>
                <c:pt idx="8">
                  <c:v>3.3</c:v>
                </c:pt>
                <c:pt idx="9">
                  <c:v>3.5</c:v>
                </c:pt>
                <c:pt idx="10">
                  <c:v>3.6</c:v>
                </c:pt>
                <c:pt idx="11">
                  <c:v>3.7</c:v>
                </c:pt>
                <c:pt idx="12">
                  <c:v>3.8</c:v>
                </c:pt>
                <c:pt idx="13">
                  <c:v>4</c:v>
                </c:pt>
                <c:pt idx="14">
                  <c:v>4.0999999999999996</c:v>
                </c:pt>
                <c:pt idx="15">
                  <c:v>4.2</c:v>
                </c:pt>
              </c:numCache>
            </c:numRef>
          </c:xVal>
          <c:yVal>
            <c:numRef>
              <c:f>'CO UE'!$AH$29:$AW$29</c:f>
              <c:numCache>
                <c:formatCode>General</c:formatCode>
                <c:ptCount val="16"/>
                <c:pt idx="0">
                  <c:v>5</c:v>
                </c:pt>
                <c:pt idx="1">
                  <c:v>8</c:v>
                </c:pt>
                <c:pt idx="2">
                  <c:v>100</c:v>
                </c:pt>
                <c:pt idx="3">
                  <c:v>36</c:v>
                </c:pt>
                <c:pt idx="4">
                  <c:v>73</c:v>
                </c:pt>
                <c:pt idx="5">
                  <c:v>80</c:v>
                </c:pt>
                <c:pt idx="6">
                  <c:v>7</c:v>
                </c:pt>
                <c:pt idx="7">
                  <c:v>33</c:v>
                </c:pt>
                <c:pt idx="8">
                  <c:v>14</c:v>
                </c:pt>
                <c:pt idx="9">
                  <c:v>24</c:v>
                </c:pt>
                <c:pt idx="10">
                  <c:v>6</c:v>
                </c:pt>
                <c:pt idx="11">
                  <c:v>5</c:v>
                </c:pt>
                <c:pt idx="12">
                  <c:v>2</c:v>
                </c:pt>
                <c:pt idx="13">
                  <c:v>4</c:v>
                </c:pt>
                <c:pt idx="14">
                  <c:v>9</c:v>
                </c:pt>
                <c:pt idx="15">
                  <c:v>6</c:v>
                </c:pt>
              </c:numCache>
            </c:numRef>
          </c:yVal>
          <c:smooth val="0"/>
          <c:extLst>
            <c:ext xmlns:c16="http://schemas.microsoft.com/office/drawing/2014/chart" uri="{C3380CC4-5D6E-409C-BE32-E72D297353CC}">
              <c16:uniqueId val="{00000000-4E70-0B47-A0CE-800F4E584FF6}"/>
            </c:ext>
          </c:extLst>
        </c:ser>
        <c:dLbls>
          <c:showLegendKey val="0"/>
          <c:showVal val="0"/>
          <c:showCatName val="0"/>
          <c:showSerName val="0"/>
          <c:showPercent val="0"/>
          <c:showBubbleSize val="0"/>
        </c:dLbls>
        <c:axId val="760764240"/>
        <c:axId val="780676432"/>
      </c:scatterChart>
      <c:valAx>
        <c:axId val="760764240"/>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676432"/>
        <c:crosses val="autoZero"/>
        <c:crossBetween val="midCat"/>
      </c:valAx>
      <c:valAx>
        <c:axId val="780676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764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SDP Volume From </a:t>
            </a:r>
            <a:r>
              <a:rPr lang="en-US" baseline="0" dirty="0"/>
              <a:t>1</a:t>
            </a:r>
            <a:r>
              <a:rPr lang="en-US" dirty="0"/>
              <a:t>/17</a:t>
            </a:r>
            <a:r>
              <a:rPr lang="en-US" baseline="0" dirty="0"/>
              <a:t> - 9/18</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764318933942016E-2"/>
          <c:y val="0.16862428390443779"/>
          <c:w val="0.84393094458312257"/>
          <c:h val="0.73599320123131029"/>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xVal>
            <c:numRef>
              <c:f>Lags!$V$7:$AQ$7</c:f>
              <c:numCache>
                <c:formatCode>m/d/yy</c:formatCode>
                <c:ptCount val="22"/>
                <c:pt idx="0">
                  <c:v>42705</c:v>
                </c:pt>
                <c:pt idx="1">
                  <c:v>42736</c:v>
                </c:pt>
                <c:pt idx="2">
                  <c:v>42767</c:v>
                </c:pt>
                <c:pt idx="3">
                  <c:v>42795</c:v>
                </c:pt>
                <c:pt idx="4">
                  <c:v>42826</c:v>
                </c:pt>
                <c:pt idx="5">
                  <c:v>42856</c:v>
                </c:pt>
                <c:pt idx="6">
                  <c:v>42887</c:v>
                </c:pt>
                <c:pt idx="7">
                  <c:v>42917</c:v>
                </c:pt>
                <c:pt idx="8">
                  <c:v>42948</c:v>
                </c:pt>
                <c:pt idx="9">
                  <c:v>42979</c:v>
                </c:pt>
                <c:pt idx="10">
                  <c:v>43009</c:v>
                </c:pt>
                <c:pt idx="11">
                  <c:v>43040</c:v>
                </c:pt>
                <c:pt idx="12">
                  <c:v>43070</c:v>
                </c:pt>
                <c:pt idx="13">
                  <c:v>43101</c:v>
                </c:pt>
                <c:pt idx="14">
                  <c:v>43132</c:v>
                </c:pt>
                <c:pt idx="15">
                  <c:v>43160</c:v>
                </c:pt>
                <c:pt idx="16">
                  <c:v>43191</c:v>
                </c:pt>
                <c:pt idx="17">
                  <c:v>43221</c:v>
                </c:pt>
                <c:pt idx="18">
                  <c:v>43252</c:v>
                </c:pt>
                <c:pt idx="19">
                  <c:v>43282</c:v>
                </c:pt>
                <c:pt idx="20">
                  <c:v>43313</c:v>
                </c:pt>
                <c:pt idx="21">
                  <c:v>43344</c:v>
                </c:pt>
              </c:numCache>
            </c:numRef>
          </c:xVal>
          <c:yVal>
            <c:numRef>
              <c:f>Lags!$V$8:$AQ$8</c:f>
              <c:numCache>
                <c:formatCode>General</c:formatCode>
                <c:ptCount val="22"/>
                <c:pt idx="0">
                  <c:v>35</c:v>
                </c:pt>
                <c:pt idx="1">
                  <c:v>25</c:v>
                </c:pt>
                <c:pt idx="2">
                  <c:v>29</c:v>
                </c:pt>
                <c:pt idx="3">
                  <c:v>38</c:v>
                </c:pt>
                <c:pt idx="4">
                  <c:v>30</c:v>
                </c:pt>
                <c:pt idx="5">
                  <c:v>14</c:v>
                </c:pt>
                <c:pt idx="6">
                  <c:v>23</c:v>
                </c:pt>
                <c:pt idx="7">
                  <c:v>18</c:v>
                </c:pt>
                <c:pt idx="8">
                  <c:v>16</c:v>
                </c:pt>
                <c:pt idx="9">
                  <c:v>22</c:v>
                </c:pt>
                <c:pt idx="10">
                  <c:v>17</c:v>
                </c:pt>
                <c:pt idx="11">
                  <c:v>24</c:v>
                </c:pt>
                <c:pt idx="12">
                  <c:v>32</c:v>
                </c:pt>
                <c:pt idx="13">
                  <c:v>26</c:v>
                </c:pt>
                <c:pt idx="14">
                  <c:v>26</c:v>
                </c:pt>
                <c:pt idx="15">
                  <c:v>41</c:v>
                </c:pt>
                <c:pt idx="16">
                  <c:v>5</c:v>
                </c:pt>
                <c:pt idx="17">
                  <c:v>17</c:v>
                </c:pt>
                <c:pt idx="18">
                  <c:v>5</c:v>
                </c:pt>
                <c:pt idx="19">
                  <c:v>14</c:v>
                </c:pt>
                <c:pt idx="20">
                  <c:v>10</c:v>
                </c:pt>
                <c:pt idx="21">
                  <c:v>8</c:v>
                </c:pt>
              </c:numCache>
            </c:numRef>
          </c:yVal>
          <c:smooth val="0"/>
          <c:extLst>
            <c:ext xmlns:c16="http://schemas.microsoft.com/office/drawing/2014/chart" uri="{C3380CC4-5D6E-409C-BE32-E72D297353CC}">
              <c16:uniqueId val="{00000002-C814-3448-B80B-22082DBCDA28}"/>
            </c:ext>
          </c:extLst>
        </c:ser>
        <c:dLbls>
          <c:showLegendKey val="0"/>
          <c:showVal val="0"/>
          <c:showCatName val="0"/>
          <c:showSerName val="0"/>
          <c:showPercent val="0"/>
          <c:showBubbleSize val="0"/>
        </c:dLbls>
        <c:axId val="815676992"/>
        <c:axId val="803180560"/>
      </c:scatterChart>
      <c:valAx>
        <c:axId val="815676992"/>
        <c:scaling>
          <c:orientation val="minMax"/>
        </c:scaling>
        <c:delete val="0"/>
        <c:axPos val="b"/>
        <c:majorGridlines>
          <c:spPr>
            <a:ln w="9525" cap="flat" cmpd="sng" algn="ctr">
              <a:solidFill>
                <a:schemeClr val="tx1">
                  <a:lumMod val="15000"/>
                  <a:lumOff val="85000"/>
                </a:schemeClr>
              </a:solidFill>
              <a:round/>
            </a:ln>
            <a:effectLst/>
          </c:spPr>
        </c:majorGridlines>
        <c:numFmt formatCode="m/d/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180560"/>
        <c:crosses val="autoZero"/>
        <c:crossBetween val="midCat"/>
      </c:valAx>
      <c:valAx>
        <c:axId val="80318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6769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SDP Volume From 9/18 – 9/19 </a:t>
            </a:r>
          </a:p>
        </c:rich>
      </c:tx>
      <c:layout>
        <c:manualLayout>
          <c:xMode val="edge"/>
          <c:yMode val="edge"/>
          <c:x val="0.26553071621681612"/>
          <c:y val="2.727812627195003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xVal>
            <c:numRef>
              <c:f>Lags!$AS$7:$BF$7</c:f>
              <c:numCache>
                <c:formatCode>m/d/yy</c:formatCode>
                <c:ptCount val="14"/>
                <c:pt idx="0">
                  <c:v>43344</c:v>
                </c:pt>
                <c:pt idx="1">
                  <c:v>43374</c:v>
                </c:pt>
                <c:pt idx="2">
                  <c:v>43405</c:v>
                </c:pt>
                <c:pt idx="3">
                  <c:v>43435</c:v>
                </c:pt>
                <c:pt idx="4">
                  <c:v>43466</c:v>
                </c:pt>
                <c:pt idx="5">
                  <c:v>43497</c:v>
                </c:pt>
                <c:pt idx="6">
                  <c:v>43525</c:v>
                </c:pt>
                <c:pt idx="7">
                  <c:v>43556</c:v>
                </c:pt>
                <c:pt idx="8">
                  <c:v>43586</c:v>
                </c:pt>
                <c:pt idx="9">
                  <c:v>43617</c:v>
                </c:pt>
                <c:pt idx="10">
                  <c:v>43647</c:v>
                </c:pt>
                <c:pt idx="11">
                  <c:v>43678</c:v>
                </c:pt>
                <c:pt idx="12">
                  <c:v>43709</c:v>
                </c:pt>
                <c:pt idx="13">
                  <c:v>43739</c:v>
                </c:pt>
              </c:numCache>
            </c:numRef>
          </c:xVal>
          <c:yVal>
            <c:numRef>
              <c:f>Lags!$AS$8:$BF$8</c:f>
              <c:numCache>
                <c:formatCode>General</c:formatCode>
                <c:ptCount val="14"/>
                <c:pt idx="0">
                  <c:v>8</c:v>
                </c:pt>
                <c:pt idx="1">
                  <c:v>12</c:v>
                </c:pt>
                <c:pt idx="2">
                  <c:v>18</c:v>
                </c:pt>
                <c:pt idx="3">
                  <c:v>14</c:v>
                </c:pt>
                <c:pt idx="4">
                  <c:v>19</c:v>
                </c:pt>
                <c:pt idx="5">
                  <c:v>9</c:v>
                </c:pt>
                <c:pt idx="6">
                  <c:v>15</c:v>
                </c:pt>
                <c:pt idx="7">
                  <c:v>18</c:v>
                </c:pt>
                <c:pt idx="8">
                  <c:v>17</c:v>
                </c:pt>
                <c:pt idx="9">
                  <c:v>23</c:v>
                </c:pt>
                <c:pt idx="10">
                  <c:v>52</c:v>
                </c:pt>
                <c:pt idx="11">
                  <c:v>39</c:v>
                </c:pt>
                <c:pt idx="12">
                  <c:v>28</c:v>
                </c:pt>
                <c:pt idx="13">
                  <c:v>21</c:v>
                </c:pt>
              </c:numCache>
            </c:numRef>
          </c:yVal>
          <c:smooth val="0"/>
          <c:extLst>
            <c:ext xmlns:c16="http://schemas.microsoft.com/office/drawing/2014/chart" uri="{C3380CC4-5D6E-409C-BE32-E72D297353CC}">
              <c16:uniqueId val="{00000002-B098-B54D-BD6A-34D30BF04E23}"/>
            </c:ext>
          </c:extLst>
        </c:ser>
        <c:dLbls>
          <c:showLegendKey val="0"/>
          <c:showVal val="0"/>
          <c:showCatName val="0"/>
          <c:showSerName val="0"/>
          <c:showPercent val="0"/>
          <c:showBubbleSize val="0"/>
        </c:dLbls>
        <c:axId val="816060832"/>
        <c:axId val="816257104"/>
      </c:scatterChart>
      <c:valAx>
        <c:axId val="816060832"/>
        <c:scaling>
          <c:orientation val="minMax"/>
        </c:scaling>
        <c:delete val="0"/>
        <c:axPos val="b"/>
        <c:majorGridlines>
          <c:spPr>
            <a:ln w="9525" cap="flat" cmpd="sng" algn="ctr">
              <a:solidFill>
                <a:schemeClr val="tx1">
                  <a:lumMod val="15000"/>
                  <a:lumOff val="85000"/>
                </a:schemeClr>
              </a:solidFill>
              <a:round/>
            </a:ln>
            <a:effectLst/>
          </c:spPr>
        </c:majorGridlines>
        <c:numFmt formatCode="m/d/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257104"/>
        <c:crosses val="autoZero"/>
        <c:crossBetween val="midCat"/>
      </c:valAx>
      <c:valAx>
        <c:axId val="81625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0608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5/4/20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5/4/20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 name="Footer Placeholder 5"/>
          <p:cNvSpPr>
            <a:spLocks noGrp="1"/>
          </p:cNvSpPr>
          <p:nvPr>
            <p:ph type="ftr" sz="quarter" idx="12"/>
          </p:nvPr>
        </p:nvSpPr>
        <p:spPr/>
        <p:txBody>
          <a:bodyPr/>
          <a:lstStyle/>
          <a:p>
            <a:r>
              <a:rPr lang="en-US"/>
              <a:t>Slalom</a:t>
            </a:r>
          </a:p>
        </p:txBody>
      </p:sp>
    </p:spTree>
    <p:extLst>
      <p:ext uri="{BB962C8B-B14F-4D97-AF65-F5344CB8AC3E}">
        <p14:creationId xmlns:p14="http://schemas.microsoft.com/office/powerpoint/2010/main" val="3632878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4"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8"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1484931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a:t>Click to 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a:t>Click to 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a:t>Click to 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endParaRPr lang="en-US" dirty="0"/>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a:t>Click icon to add picture</a:t>
            </a:r>
            <a:endParaRPr lang="en-US" dirty="0"/>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a:t>Click icon to add picture</a:t>
            </a:r>
            <a:endParaRPr lang="en-US" dirty="0"/>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a:t>Click icon to add picture</a:t>
            </a: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a:t>Click icon to add picture</a:t>
            </a:r>
            <a:endParaRPr lang="en-US"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a:t>Click icon to add picture</a:t>
            </a:r>
            <a:endParaRPr lang="en-US" dirty="0"/>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8"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0732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0"/>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448278"/>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a:t>Click icon to add picture</a:t>
            </a:r>
            <a:endParaRPr lang="en-US" dirty="0"/>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a:t>Click icon to add picture</a:t>
            </a: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a:t>Click icon to add picture</a:t>
            </a: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8"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94883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a:t>Click icon to add picture</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5" name="Group 4"/>
          <p:cNvGrpSpPr/>
          <p:nvPr userDrawn="1"/>
        </p:nvGrpSpPr>
        <p:grpSpPr>
          <a:xfrm>
            <a:off x="7958138"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011360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448278"/>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pic>
        <p:nvPicPr>
          <p:cNvPr id="2" name="Picture 1"/>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73869" y="4446315"/>
            <a:ext cx="698285" cy="181554"/>
          </a:xfrm>
          <a:prstGeom prst="rect">
            <a:avLst/>
          </a:prstGeom>
        </p:spPr>
      </p:pic>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0"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1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73869" y="4446315"/>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448278"/>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448278"/>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73869" y="4446315"/>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71" r:id="rId2"/>
    <p:sldLayoutId id="2147484001" r:id="rId3"/>
    <p:sldLayoutId id="2147484067" r:id="rId4"/>
    <p:sldLayoutId id="2147484044" r:id="rId5"/>
    <p:sldLayoutId id="2147484068" r:id="rId6"/>
    <p:sldLayoutId id="2147484069" r:id="rId7"/>
    <p:sldLayoutId id="2147484016" r:id="rId8"/>
    <p:sldLayoutId id="2147484045" r:id="rId9"/>
    <p:sldLayoutId id="2147484054" r:id="rId10"/>
    <p:sldLayoutId id="2147484000" r:id="rId11"/>
    <p:sldLayoutId id="2147484038" r:id="rId12"/>
    <p:sldLayoutId id="2147484062" r:id="rId13"/>
    <p:sldLayoutId id="2147484063" r:id="rId14"/>
    <p:sldLayoutId id="2147483965" r:id="rId15"/>
    <p:sldLayoutId id="2147484035" r:id="rId16"/>
    <p:sldLayoutId id="2147484070" r:id="rId17"/>
    <p:sldLayoutId id="2147484051" r:id="rId18"/>
    <p:sldLayoutId id="2147484053" r:id="rId19"/>
    <p:sldLayoutId id="2147484052" r:id="rId20"/>
    <p:sldLayoutId id="2147484042" r:id="rId21"/>
    <p:sldLayoutId id="2147484043" r:id="rId22"/>
    <p:sldLayoutId id="2147484050" r:id="rId23"/>
    <p:sldLayoutId id="2147483967" r:id="rId24"/>
    <p:sldLayoutId id="2147483990" r:id="rId25"/>
    <p:sldLayoutId id="2147484058" r:id="rId26"/>
    <p:sldLayoutId id="2147484060" r:id="rId27"/>
    <p:sldLayoutId id="2147484046" r:id="rId28"/>
    <p:sldLayoutId id="2147484048" r:id="rId29"/>
    <p:sldLayoutId id="2147484064" r:id="rId30"/>
    <p:sldLayoutId id="2147484056" r:id="rId31"/>
    <p:sldLayoutId id="2147483986" r:id="rId32"/>
    <p:sldLayoutId id="2147484010" r:id="rId33"/>
    <p:sldLayoutId id="2147484059" r:id="rId34"/>
    <p:sldLayoutId id="2147484018" r:id="rId35"/>
    <p:sldLayoutId id="2147484030" r:id="rId36"/>
    <p:sldLayoutId id="2147484061" r:id="rId37"/>
    <p:sldLayoutId id="2147484065" r:id="rId38"/>
    <p:sldLayoutId id="2147484003" r:id="rId39"/>
    <p:sldLayoutId id="2147484023" r:id="rId40"/>
    <p:sldLayoutId id="2147484047" r:id="rId41"/>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66006" y="28082"/>
            <a:ext cx="6341194" cy="2759297"/>
          </a:xfrm>
        </p:spPr>
        <p:txBody>
          <a:bodyPr/>
          <a:lstStyle/>
          <a:p>
            <a:r>
              <a:rPr lang="en-US" sz="5400" dirty="0"/>
              <a:t>Community Planning &amp; Development (CPD) </a:t>
            </a:r>
          </a:p>
        </p:txBody>
      </p:sp>
      <p:sp>
        <p:nvSpPr>
          <p:cNvPr id="7" name="Text Placeholder 6">
            <a:extLst>
              <a:ext uri="{FF2B5EF4-FFF2-40B4-BE49-F238E27FC236}">
                <a16:creationId xmlns:a16="http://schemas.microsoft.com/office/drawing/2014/main" id="{80B44DAC-6238-0E44-8C0C-617885E1E09C}"/>
              </a:ext>
            </a:extLst>
          </p:cNvPr>
          <p:cNvSpPr>
            <a:spLocks noGrp="1"/>
          </p:cNvSpPr>
          <p:nvPr>
            <p:ph type="body" sz="quarter" idx="17"/>
          </p:nvPr>
        </p:nvSpPr>
        <p:spPr/>
        <p:txBody>
          <a:bodyPr/>
          <a:lstStyle/>
          <a:p>
            <a:r>
              <a:rPr lang="en-US" sz="1600" dirty="0"/>
              <a:t>May 8, 2020</a:t>
            </a:r>
          </a:p>
        </p:txBody>
      </p:sp>
      <p:sp>
        <p:nvSpPr>
          <p:cNvPr id="3" name="Text Placeholder 2">
            <a:extLst>
              <a:ext uri="{FF2B5EF4-FFF2-40B4-BE49-F238E27FC236}">
                <a16:creationId xmlns:a16="http://schemas.microsoft.com/office/drawing/2014/main" id="{486D8979-1FA6-DE4E-A854-2A36794D13FE}"/>
              </a:ext>
            </a:extLst>
          </p:cNvPr>
          <p:cNvSpPr>
            <a:spLocks noGrp="1"/>
          </p:cNvSpPr>
          <p:nvPr>
            <p:ph type="body" sz="quarter" idx="15"/>
          </p:nvPr>
        </p:nvSpPr>
        <p:spPr/>
        <p:txBody>
          <a:bodyPr/>
          <a:lstStyle/>
          <a:p>
            <a:r>
              <a:rPr lang="en-US" sz="1600" dirty="0"/>
              <a:t>Analyzing the impact of COVID-19 on Denver’s CPD fee-revenues</a:t>
            </a:r>
          </a:p>
        </p:txBody>
      </p:sp>
      <p:pic>
        <p:nvPicPr>
          <p:cNvPr id="10" name="Picture 9">
            <a:extLst>
              <a:ext uri="{FF2B5EF4-FFF2-40B4-BE49-F238E27FC236}">
                <a16:creationId xmlns:a16="http://schemas.microsoft.com/office/drawing/2014/main" id="{944F8B0D-5E76-FB47-A178-AF787E23AC98}"/>
              </a:ext>
            </a:extLst>
          </p:cNvPr>
          <p:cNvPicPr>
            <a:picLocks noChangeAspect="1"/>
          </p:cNvPicPr>
          <p:nvPr/>
        </p:nvPicPr>
        <p:blipFill rotWithShape="1">
          <a:blip r:embed="rId2"/>
          <a:srcRect t="28654"/>
          <a:stretch/>
        </p:blipFill>
        <p:spPr>
          <a:xfrm>
            <a:off x="7533667" y="540657"/>
            <a:ext cx="1144327" cy="587829"/>
          </a:xfrm>
          <a:prstGeom prst="rect">
            <a:avLst/>
          </a:prstGeom>
        </p:spPr>
      </p:pic>
      <p:pic>
        <p:nvPicPr>
          <p:cNvPr id="12" name="Picture 11">
            <a:extLst>
              <a:ext uri="{FF2B5EF4-FFF2-40B4-BE49-F238E27FC236}">
                <a16:creationId xmlns:a16="http://schemas.microsoft.com/office/drawing/2014/main" id="{CF056179-99A0-8848-925D-448EEE13F2F5}"/>
              </a:ext>
            </a:extLst>
          </p:cNvPr>
          <p:cNvPicPr>
            <a:picLocks noChangeAspect="1"/>
          </p:cNvPicPr>
          <p:nvPr/>
        </p:nvPicPr>
        <p:blipFill>
          <a:blip r:embed="rId3"/>
          <a:stretch>
            <a:fillRect/>
          </a:stretch>
        </p:blipFill>
        <p:spPr>
          <a:xfrm>
            <a:off x="7610589" y="1128486"/>
            <a:ext cx="1067405" cy="640443"/>
          </a:xfrm>
          <a:prstGeom prst="rect">
            <a:avLst/>
          </a:prstGeom>
        </p:spPr>
      </p:pic>
    </p:spTree>
    <p:extLst>
      <p:ext uri="{BB962C8B-B14F-4D97-AF65-F5344CB8AC3E}">
        <p14:creationId xmlns:p14="http://schemas.microsoft.com/office/powerpoint/2010/main" val="285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917" y="438150"/>
            <a:ext cx="3826216" cy="518583"/>
          </a:xfrm>
        </p:spPr>
        <p:txBody>
          <a:bodyPr/>
          <a:lstStyle/>
          <a:p>
            <a:r>
              <a:rPr lang="en-US" dirty="0"/>
              <a:t>Project Summary</a:t>
            </a:r>
          </a:p>
        </p:txBody>
      </p:sp>
      <p:sp>
        <p:nvSpPr>
          <p:cNvPr id="3" name="Text Placeholder 2"/>
          <p:cNvSpPr>
            <a:spLocks noGrp="1"/>
          </p:cNvSpPr>
          <p:nvPr>
            <p:ph type="body" sz="quarter" idx="16"/>
          </p:nvPr>
        </p:nvSpPr>
        <p:spPr>
          <a:xfrm>
            <a:off x="457917" y="1188688"/>
            <a:ext cx="7787064" cy="1441583"/>
          </a:xfrm>
        </p:spPr>
        <p:txBody>
          <a:bodyPr/>
          <a:lstStyle/>
          <a:p>
            <a:r>
              <a:rPr lang="en-US" sz="1400" dirty="0">
                <a:solidFill>
                  <a:srgbClr val="0A62FC"/>
                </a:solidFill>
              </a:rPr>
              <a:t>Client: </a:t>
            </a:r>
            <a:r>
              <a:rPr lang="en-US" sz="1400" dirty="0"/>
              <a:t>Denver Community Planning and Development (CPD)</a:t>
            </a:r>
          </a:p>
          <a:p>
            <a:r>
              <a:rPr lang="en-US" sz="1400" dirty="0">
                <a:solidFill>
                  <a:schemeClr val="accent2"/>
                </a:solidFill>
              </a:rPr>
              <a:t>Problem Statement: </a:t>
            </a:r>
            <a:r>
              <a:rPr lang="en-US" sz="1400" dirty="0"/>
              <a:t>Predictive value of population has decreased over time. Explore other variables that can affect the future impacts of economic volatility on CPD permit volume</a:t>
            </a:r>
          </a:p>
          <a:p>
            <a:r>
              <a:rPr lang="en-US" sz="1400" dirty="0">
                <a:solidFill>
                  <a:schemeClr val="accent2"/>
                </a:solidFill>
              </a:rPr>
              <a:t>Deliverables: </a:t>
            </a:r>
            <a:r>
              <a:rPr lang="en-US" sz="1400" dirty="0"/>
              <a:t>Exploratory data analysis to find the effects of national and state economic indicators such as unemployment rate on CPD’s permit volume and value</a:t>
            </a:r>
          </a:p>
        </p:txBody>
      </p:sp>
      <p:sp>
        <p:nvSpPr>
          <p:cNvPr id="4" name="TextBox 3">
            <a:extLst>
              <a:ext uri="{FF2B5EF4-FFF2-40B4-BE49-F238E27FC236}">
                <a16:creationId xmlns:a16="http://schemas.microsoft.com/office/drawing/2014/main" id="{A59061F3-6FEB-8749-85FD-10ED44CB9938}"/>
              </a:ext>
            </a:extLst>
          </p:cNvPr>
          <p:cNvSpPr txBox="1"/>
          <p:nvPr/>
        </p:nvSpPr>
        <p:spPr>
          <a:xfrm>
            <a:off x="384025" y="2746249"/>
            <a:ext cx="3390115" cy="751108"/>
          </a:xfrm>
          <a:prstGeom prst="rect">
            <a:avLst/>
          </a:prstGeom>
          <a:noFill/>
        </p:spPr>
        <p:txBody>
          <a:bodyPr wrap="none" rtlCol="0">
            <a:noAutofit/>
          </a:bodyPr>
          <a:lstStyle/>
          <a:p>
            <a:r>
              <a:rPr lang="en-US" sz="1400" dirty="0">
                <a:solidFill>
                  <a:schemeClr val="accent2"/>
                </a:solidFill>
              </a:rPr>
              <a:t>Pod Members:</a:t>
            </a:r>
          </a:p>
          <a:p>
            <a:pPr marL="285750" indent="-285750">
              <a:buFont typeface="Arial" panose="020B0604020202020204" pitchFamily="34" charset="0"/>
              <a:buChar char="•"/>
            </a:pPr>
            <a:r>
              <a:rPr lang="en-US" sz="1400" dirty="0">
                <a:solidFill>
                  <a:schemeClr val="accent4"/>
                </a:solidFill>
              </a:rPr>
              <a:t>Aaron Hardisty           </a:t>
            </a:r>
            <a:r>
              <a:rPr lang="en-US" sz="1400" i="1" dirty="0">
                <a:solidFill>
                  <a:schemeClr val="accent4"/>
                </a:solidFill>
              </a:rPr>
              <a:t>Slalom</a:t>
            </a:r>
            <a:endParaRPr lang="en-US" sz="1400" dirty="0">
              <a:solidFill>
                <a:schemeClr val="accent4"/>
              </a:solidFill>
            </a:endParaRPr>
          </a:p>
          <a:p>
            <a:pPr marL="285750" indent="-285750">
              <a:buFont typeface="Arial" panose="020B0604020202020204" pitchFamily="34" charset="0"/>
              <a:buChar char="•"/>
            </a:pPr>
            <a:r>
              <a:rPr lang="en-US" sz="1400" dirty="0">
                <a:solidFill>
                  <a:schemeClr val="accent4"/>
                </a:solidFill>
              </a:rPr>
              <a:t>Jason Oh                   </a:t>
            </a:r>
            <a:r>
              <a:rPr lang="en-US" sz="1400" i="1" dirty="0">
                <a:solidFill>
                  <a:schemeClr val="accent4"/>
                </a:solidFill>
              </a:rPr>
              <a:t>Harvard</a:t>
            </a:r>
          </a:p>
          <a:p>
            <a:pPr>
              <a:spcBef>
                <a:spcPts val="750"/>
              </a:spcBef>
              <a:buClr>
                <a:schemeClr val="accent2"/>
              </a:buClr>
              <a:buSzPct val="100000"/>
            </a:pPr>
            <a:endParaRPr lang="en-US" sz="1400" dirty="0" err="1">
              <a:solidFill>
                <a:schemeClr val="accent4"/>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2FA657-C826-2041-85FF-2D56EFE05AAB}"/>
              </a:ext>
            </a:extLst>
          </p:cNvPr>
          <p:cNvSpPr txBox="1"/>
          <p:nvPr/>
        </p:nvSpPr>
        <p:spPr>
          <a:xfrm>
            <a:off x="384026" y="3613335"/>
            <a:ext cx="5434068" cy="751108"/>
          </a:xfrm>
          <a:prstGeom prst="rect">
            <a:avLst/>
          </a:prstGeom>
          <a:noFill/>
        </p:spPr>
        <p:txBody>
          <a:bodyPr wrap="none" rtlCol="0">
            <a:noAutofit/>
          </a:bodyPr>
          <a:lstStyle/>
          <a:p>
            <a:r>
              <a:rPr lang="en-US" sz="1400" dirty="0">
                <a:solidFill>
                  <a:schemeClr val="accent2"/>
                </a:solidFill>
              </a:rPr>
              <a:t>Key Stakeholders:</a:t>
            </a:r>
          </a:p>
          <a:p>
            <a:pPr marL="285750" indent="-285750">
              <a:buFont typeface="Arial" panose="020B0604020202020204" pitchFamily="34" charset="0"/>
              <a:buChar char="•"/>
            </a:pPr>
            <a:r>
              <a:rPr lang="en-US" sz="1400" dirty="0">
                <a:solidFill>
                  <a:schemeClr val="accent4"/>
                </a:solidFill>
              </a:rPr>
              <a:t>Anna Weber	   </a:t>
            </a:r>
            <a:r>
              <a:rPr lang="en-US" sz="1400" i="1" dirty="0">
                <a:solidFill>
                  <a:schemeClr val="accent4"/>
                </a:solidFill>
              </a:rPr>
              <a:t>Director of Performance and Operations</a:t>
            </a:r>
            <a:endParaRPr lang="en-US" sz="1400" dirty="0">
              <a:solidFill>
                <a:schemeClr val="accent4"/>
              </a:solidFill>
            </a:endParaRPr>
          </a:p>
          <a:p>
            <a:pPr marL="285750" indent="-285750">
              <a:buFont typeface="Arial" panose="020B0604020202020204" pitchFamily="34" charset="0"/>
              <a:buChar char="•"/>
            </a:pPr>
            <a:r>
              <a:rPr lang="en-US" sz="1400" dirty="0">
                <a:solidFill>
                  <a:schemeClr val="accent4"/>
                </a:solidFill>
              </a:rPr>
              <a:t>Kristy A. </a:t>
            </a:r>
            <a:r>
              <a:rPr lang="en-US" sz="1400" dirty="0" err="1">
                <a:solidFill>
                  <a:schemeClr val="accent4"/>
                </a:solidFill>
              </a:rPr>
              <a:t>Schlenker</a:t>
            </a:r>
            <a:r>
              <a:rPr lang="en-US" sz="1400" dirty="0">
                <a:solidFill>
                  <a:schemeClr val="accent4"/>
                </a:solidFill>
              </a:rPr>
              <a:t> </a:t>
            </a:r>
            <a:r>
              <a:rPr lang="en-US" sz="1400" i="1" dirty="0">
                <a:solidFill>
                  <a:schemeClr val="accent4"/>
                </a:solidFill>
              </a:rPr>
              <a:t>	  TS Management Special Analyst</a:t>
            </a:r>
          </a:p>
          <a:p>
            <a:pPr>
              <a:spcBef>
                <a:spcPts val="750"/>
              </a:spcBef>
              <a:buClr>
                <a:schemeClr val="accent2"/>
              </a:buClr>
              <a:buSzPct val="100000"/>
            </a:pPr>
            <a:endParaRPr lang="en-US" sz="1400" dirty="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26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3560-84A2-824E-8057-B0EB5E80DB1A}"/>
              </a:ext>
            </a:extLst>
          </p:cNvPr>
          <p:cNvSpPr>
            <a:spLocks noGrp="1"/>
          </p:cNvSpPr>
          <p:nvPr>
            <p:ph type="title"/>
          </p:nvPr>
        </p:nvSpPr>
        <p:spPr>
          <a:xfrm>
            <a:off x="457917" y="438150"/>
            <a:ext cx="7382800" cy="581351"/>
          </a:xfrm>
        </p:spPr>
        <p:txBody>
          <a:bodyPr/>
          <a:lstStyle/>
          <a:p>
            <a:r>
              <a:rPr lang="en-US" dirty="0"/>
              <a:t>National and Regional Economy</a:t>
            </a:r>
          </a:p>
        </p:txBody>
      </p:sp>
      <p:graphicFrame>
        <p:nvGraphicFramePr>
          <p:cNvPr id="5" name="Chart 4">
            <a:extLst>
              <a:ext uri="{FF2B5EF4-FFF2-40B4-BE49-F238E27FC236}">
                <a16:creationId xmlns:a16="http://schemas.microsoft.com/office/drawing/2014/main" id="{12F0F8B5-1A3D-0840-9175-E868F7FE98F0}"/>
              </a:ext>
            </a:extLst>
          </p:cNvPr>
          <p:cNvGraphicFramePr>
            <a:graphicFrameLocks/>
          </p:cNvGraphicFramePr>
          <p:nvPr>
            <p:extLst>
              <p:ext uri="{D42A27DB-BD31-4B8C-83A1-F6EECF244321}">
                <p14:modId xmlns:p14="http://schemas.microsoft.com/office/powerpoint/2010/main" val="882299038"/>
              </p:ext>
            </p:extLst>
          </p:nvPr>
        </p:nvGraphicFramePr>
        <p:xfrm>
          <a:off x="280410" y="1076434"/>
          <a:ext cx="4572000" cy="24957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01E0304-BDF8-1744-9CFE-6926117308DB}"/>
              </a:ext>
            </a:extLst>
          </p:cNvPr>
          <p:cNvGraphicFramePr>
            <a:graphicFrameLocks/>
          </p:cNvGraphicFramePr>
          <p:nvPr>
            <p:extLst>
              <p:ext uri="{D42A27DB-BD31-4B8C-83A1-F6EECF244321}">
                <p14:modId xmlns:p14="http://schemas.microsoft.com/office/powerpoint/2010/main" val="3159361092"/>
              </p:ext>
            </p:extLst>
          </p:nvPr>
        </p:nvGraphicFramePr>
        <p:xfrm>
          <a:off x="4852410" y="1019501"/>
          <a:ext cx="4011180" cy="249576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DCE000DE-404E-AC41-BCA8-5164151E67D0}"/>
              </a:ext>
            </a:extLst>
          </p:cNvPr>
          <p:cNvSpPr txBox="1"/>
          <p:nvPr/>
        </p:nvSpPr>
        <p:spPr>
          <a:xfrm>
            <a:off x="457917" y="3697302"/>
            <a:ext cx="3810227" cy="1008048"/>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200" dirty="0">
                <a:solidFill>
                  <a:schemeClr val="accent4"/>
                </a:solidFill>
                <a:latin typeface="Arial" panose="020B0604020202020204" pitchFamily="34" charset="0"/>
                <a:cs typeface="Arial" panose="020B0604020202020204" pitchFamily="34" charset="0"/>
              </a:rPr>
              <a:t>CO has been a fairly prosperous state to live in </a:t>
            </a:r>
          </a:p>
          <a:p>
            <a:pPr marL="285750" indent="-285750">
              <a:spcBef>
                <a:spcPts val="750"/>
              </a:spcBef>
              <a:buClr>
                <a:schemeClr val="accent2"/>
              </a:buClr>
              <a:buSzPct val="100000"/>
              <a:buFont typeface="Arial" panose="020B0604020202020204" pitchFamily="34" charset="0"/>
              <a:buChar char="•"/>
            </a:pPr>
            <a:r>
              <a:rPr lang="en-US" sz="1200" dirty="0">
                <a:solidFill>
                  <a:schemeClr val="accent4"/>
                </a:solidFill>
                <a:latin typeface="Arial" panose="020B0604020202020204" pitchFamily="34" charset="0"/>
                <a:cs typeface="Arial" panose="020B0604020202020204" pitchFamily="34" charset="0"/>
              </a:rPr>
              <a:t>Small recession in CO from early 2017- late 2018</a:t>
            </a:r>
          </a:p>
          <a:p>
            <a:pPr marL="285750" indent="-285750">
              <a:spcBef>
                <a:spcPts val="750"/>
              </a:spcBef>
              <a:buClr>
                <a:schemeClr val="accent2"/>
              </a:buClr>
              <a:buSzPct val="100000"/>
              <a:buFont typeface="Arial" panose="020B0604020202020204" pitchFamily="34" charset="0"/>
              <a:buChar char="•"/>
            </a:pPr>
            <a:r>
              <a:rPr lang="en-US" sz="1200" dirty="0">
                <a:solidFill>
                  <a:schemeClr val="accent4"/>
                </a:solidFill>
                <a:latin typeface="Arial" panose="020B0604020202020204" pitchFamily="34" charset="0"/>
                <a:cs typeface="Arial" panose="020B0604020202020204" pitchFamily="34" charset="0"/>
              </a:rPr>
              <a:t>Colorado quickly recovered</a:t>
            </a:r>
          </a:p>
        </p:txBody>
      </p:sp>
      <p:sp>
        <p:nvSpPr>
          <p:cNvPr id="7" name="TextBox 6">
            <a:extLst>
              <a:ext uri="{FF2B5EF4-FFF2-40B4-BE49-F238E27FC236}">
                <a16:creationId xmlns:a16="http://schemas.microsoft.com/office/drawing/2014/main" id="{5DFE5641-8BA5-D441-A9D6-6E1E531DCDFC}"/>
              </a:ext>
            </a:extLst>
          </p:cNvPr>
          <p:cNvSpPr txBox="1"/>
          <p:nvPr/>
        </p:nvSpPr>
        <p:spPr>
          <a:xfrm>
            <a:off x="5259754" y="3657600"/>
            <a:ext cx="3329354" cy="1320800"/>
          </a:xfrm>
          <a:prstGeom prst="rect">
            <a:avLst/>
          </a:prstGeom>
          <a:noFill/>
        </p:spPr>
        <p:txBody>
          <a:bodyPr wrap="square" rtlCol="0">
            <a:noAutofit/>
          </a:bodyPr>
          <a:lstStyle/>
          <a:p>
            <a:pPr marL="171450" indent="-171450">
              <a:spcBef>
                <a:spcPts val="750"/>
              </a:spcBef>
              <a:buClr>
                <a:schemeClr val="accent2"/>
              </a:buClr>
              <a:buSzPct val="100000"/>
              <a:buFont typeface="Arial" panose="020B0604020202020204" pitchFamily="34" charset="0"/>
              <a:buChar char="•"/>
            </a:pPr>
            <a:r>
              <a:rPr lang="en-US" sz="1200" dirty="0">
                <a:solidFill>
                  <a:schemeClr val="accent4"/>
                </a:solidFill>
                <a:latin typeface="Arial" panose="020B0604020202020204" pitchFamily="34" charset="0"/>
                <a:cs typeface="Arial" panose="020B0604020202020204" pitchFamily="34" charset="0"/>
              </a:rPr>
              <a:t>% Change YoY is fairly constant </a:t>
            </a:r>
          </a:p>
          <a:p>
            <a:pPr marL="171450" indent="-171450">
              <a:spcBef>
                <a:spcPts val="750"/>
              </a:spcBef>
              <a:buClr>
                <a:schemeClr val="accent2"/>
              </a:buClr>
              <a:buSzPct val="100000"/>
              <a:buFont typeface="Arial" panose="020B0604020202020204" pitchFamily="34" charset="0"/>
              <a:buChar char="•"/>
            </a:pPr>
            <a:r>
              <a:rPr lang="en-US" sz="1200" dirty="0">
                <a:solidFill>
                  <a:schemeClr val="accent4"/>
                </a:solidFill>
                <a:latin typeface="Arial" panose="020B0604020202020204" pitchFamily="34" charset="0"/>
                <a:cs typeface="Arial" panose="020B0604020202020204" pitchFamily="34" charset="0"/>
              </a:rPr>
              <a:t>80% change in CO UE Rate in March 2020</a:t>
            </a:r>
          </a:p>
          <a:p>
            <a:pPr marL="171450" indent="-171450">
              <a:spcBef>
                <a:spcPts val="750"/>
              </a:spcBef>
              <a:buClr>
                <a:schemeClr val="accent2"/>
              </a:buClr>
              <a:buSzPct val="100000"/>
              <a:buFont typeface="Arial" panose="020B0604020202020204" pitchFamily="34" charset="0"/>
              <a:buChar char="•"/>
            </a:pPr>
            <a:r>
              <a:rPr lang="en-US" sz="1200" dirty="0">
                <a:solidFill>
                  <a:schemeClr val="accent4"/>
                </a:solidFill>
                <a:latin typeface="Arial" panose="020B0604020202020204" pitchFamily="34" charset="0"/>
                <a:cs typeface="Arial" panose="020B0604020202020204" pitchFamily="34" charset="0"/>
              </a:rPr>
              <a:t>Significantly larger than the US % change</a:t>
            </a:r>
          </a:p>
          <a:p>
            <a:pPr>
              <a:spcBef>
                <a:spcPts val="750"/>
              </a:spcBef>
              <a:buClr>
                <a:schemeClr val="accent2"/>
              </a:buClr>
              <a:buSzPct val="100000"/>
            </a:pPr>
            <a:endParaRPr lang="en-US" sz="1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002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FD32-BE9B-C641-9636-916215B9E497}"/>
              </a:ext>
            </a:extLst>
          </p:cNvPr>
          <p:cNvSpPr>
            <a:spLocks noGrp="1"/>
          </p:cNvSpPr>
          <p:nvPr>
            <p:ph type="title"/>
          </p:nvPr>
        </p:nvSpPr>
        <p:spPr/>
        <p:txBody>
          <a:bodyPr/>
          <a:lstStyle/>
          <a:p>
            <a:r>
              <a:rPr lang="en-US" dirty="0"/>
              <a:t>Exploratory Data Analysis</a:t>
            </a:r>
          </a:p>
        </p:txBody>
      </p:sp>
      <p:graphicFrame>
        <p:nvGraphicFramePr>
          <p:cNvPr id="5" name="Chart 4">
            <a:extLst>
              <a:ext uri="{FF2B5EF4-FFF2-40B4-BE49-F238E27FC236}">
                <a16:creationId xmlns:a16="http://schemas.microsoft.com/office/drawing/2014/main" id="{19C1678C-C95B-4043-A8AC-CC6F5263B749}"/>
              </a:ext>
            </a:extLst>
          </p:cNvPr>
          <p:cNvGraphicFramePr>
            <a:graphicFrameLocks/>
          </p:cNvGraphicFramePr>
          <p:nvPr>
            <p:extLst>
              <p:ext uri="{D42A27DB-BD31-4B8C-83A1-F6EECF244321}">
                <p14:modId xmlns:p14="http://schemas.microsoft.com/office/powerpoint/2010/main" val="2541612806"/>
              </p:ext>
            </p:extLst>
          </p:nvPr>
        </p:nvGraphicFramePr>
        <p:xfrm>
          <a:off x="457917" y="1522810"/>
          <a:ext cx="6260700" cy="295156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08B3200-848A-7444-B976-03D5699732CF}"/>
              </a:ext>
            </a:extLst>
          </p:cNvPr>
          <p:cNvSpPr txBox="1"/>
          <p:nvPr/>
        </p:nvSpPr>
        <p:spPr>
          <a:xfrm>
            <a:off x="6718617" y="2231781"/>
            <a:ext cx="2102339" cy="1742830"/>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Cyclical trend in the SDP volume over time</a:t>
            </a: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SDPs are a strong indicator for future permit volume</a:t>
            </a:r>
          </a:p>
        </p:txBody>
      </p:sp>
    </p:spTree>
    <p:extLst>
      <p:ext uri="{BB962C8B-B14F-4D97-AF65-F5344CB8AC3E}">
        <p14:creationId xmlns:p14="http://schemas.microsoft.com/office/powerpoint/2010/main" val="381509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F7DF-B8D9-8E4D-BCAC-B5FEF5A07A10}"/>
              </a:ext>
            </a:extLst>
          </p:cNvPr>
          <p:cNvSpPr>
            <a:spLocks noGrp="1"/>
          </p:cNvSpPr>
          <p:nvPr>
            <p:ph type="title"/>
          </p:nvPr>
        </p:nvSpPr>
        <p:spPr>
          <a:xfrm>
            <a:off x="457916" y="438150"/>
            <a:ext cx="4801837" cy="889000"/>
          </a:xfrm>
        </p:spPr>
        <p:txBody>
          <a:bodyPr/>
          <a:lstStyle/>
          <a:p>
            <a:r>
              <a:rPr lang="en-US" dirty="0"/>
              <a:t>Unemployment Rates</a:t>
            </a:r>
          </a:p>
        </p:txBody>
      </p:sp>
      <p:graphicFrame>
        <p:nvGraphicFramePr>
          <p:cNvPr id="11" name="Chart 10">
            <a:extLst>
              <a:ext uri="{FF2B5EF4-FFF2-40B4-BE49-F238E27FC236}">
                <a16:creationId xmlns:a16="http://schemas.microsoft.com/office/drawing/2014/main" id="{893BB0AD-D882-5D46-AEE2-1500BA94C19D}"/>
              </a:ext>
            </a:extLst>
          </p:cNvPr>
          <p:cNvGraphicFramePr>
            <a:graphicFrameLocks/>
          </p:cNvGraphicFramePr>
          <p:nvPr>
            <p:extLst>
              <p:ext uri="{D42A27DB-BD31-4B8C-83A1-F6EECF244321}">
                <p14:modId xmlns:p14="http://schemas.microsoft.com/office/powerpoint/2010/main" val="1335393001"/>
              </p:ext>
            </p:extLst>
          </p:nvPr>
        </p:nvGraphicFramePr>
        <p:xfrm>
          <a:off x="267880" y="1128448"/>
          <a:ext cx="4460427" cy="21955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32C5AB8-3F2F-1743-B685-42CD7129781C}"/>
              </a:ext>
            </a:extLst>
          </p:cNvPr>
          <p:cNvGraphicFramePr>
            <a:graphicFrameLocks/>
          </p:cNvGraphicFramePr>
          <p:nvPr>
            <p:extLst>
              <p:ext uri="{D42A27DB-BD31-4B8C-83A1-F6EECF244321}">
                <p14:modId xmlns:p14="http://schemas.microsoft.com/office/powerpoint/2010/main" val="2630356802"/>
              </p:ext>
            </p:extLst>
          </p:nvPr>
        </p:nvGraphicFramePr>
        <p:xfrm>
          <a:off x="4728307" y="1055077"/>
          <a:ext cx="3776575" cy="233256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81BD322-86EA-FA49-889A-B11DFB879539}"/>
              </a:ext>
            </a:extLst>
          </p:cNvPr>
          <p:cNvSpPr txBox="1"/>
          <p:nvPr/>
        </p:nvSpPr>
        <p:spPr>
          <a:xfrm>
            <a:off x="531446" y="3549161"/>
            <a:ext cx="4196861" cy="1078523"/>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Negative trend between SDP Volume and Unemployment Rates</a:t>
            </a: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Trying to find a practical balance between national and regional variables</a:t>
            </a:r>
          </a:p>
        </p:txBody>
      </p:sp>
    </p:spTree>
    <p:extLst>
      <p:ext uri="{BB962C8B-B14F-4D97-AF65-F5344CB8AC3E}">
        <p14:creationId xmlns:p14="http://schemas.microsoft.com/office/powerpoint/2010/main" val="269372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67E8-E901-304C-8B30-A43DCEDAD2BB}"/>
              </a:ext>
            </a:extLst>
          </p:cNvPr>
          <p:cNvSpPr>
            <a:spLocks noGrp="1"/>
          </p:cNvSpPr>
          <p:nvPr>
            <p:ph type="title"/>
          </p:nvPr>
        </p:nvSpPr>
        <p:spPr>
          <a:xfrm>
            <a:off x="457916" y="438150"/>
            <a:ext cx="4801837" cy="889000"/>
          </a:xfrm>
        </p:spPr>
        <p:txBody>
          <a:bodyPr/>
          <a:lstStyle/>
          <a:p>
            <a:r>
              <a:rPr lang="en-US" dirty="0"/>
              <a:t>Denver Dwellings</a:t>
            </a:r>
          </a:p>
        </p:txBody>
      </p:sp>
      <p:sp>
        <p:nvSpPr>
          <p:cNvPr id="5" name="TextBox 4">
            <a:extLst>
              <a:ext uri="{FF2B5EF4-FFF2-40B4-BE49-F238E27FC236}">
                <a16:creationId xmlns:a16="http://schemas.microsoft.com/office/drawing/2014/main" id="{F2AB28C8-F6C7-0844-9B28-42AC582FF075}"/>
              </a:ext>
            </a:extLst>
          </p:cNvPr>
          <p:cNvSpPr txBox="1"/>
          <p:nvPr/>
        </p:nvSpPr>
        <p:spPr>
          <a:xfrm>
            <a:off x="1062892" y="2915138"/>
            <a:ext cx="0" cy="0"/>
          </a:xfrm>
          <a:prstGeom prst="rect">
            <a:avLst/>
          </a:prstGeom>
          <a:noFill/>
        </p:spPr>
        <p:txBody>
          <a:bodyPr wrap="none" rtlCol="0">
            <a:noAutofit/>
          </a:bodyPr>
          <a:lstStyle/>
          <a:p>
            <a:pPr>
              <a:spcBef>
                <a:spcPts val="750"/>
              </a:spcBef>
              <a:buClr>
                <a:schemeClr val="accent2"/>
              </a:buClr>
              <a:buSzPct val="100000"/>
            </a:pPr>
            <a:endParaRPr lang="en-US" sz="1400" dirty="0" err="1">
              <a:solidFill>
                <a:schemeClr val="accent4"/>
              </a:solidFill>
              <a:latin typeface="Arial" panose="020B0604020202020204" pitchFamily="34" charset="0"/>
              <a:cs typeface="Arial" panose="020B0604020202020204" pitchFamily="34" charset="0"/>
            </a:endParaRPr>
          </a:p>
        </p:txBody>
      </p:sp>
      <p:graphicFrame>
        <p:nvGraphicFramePr>
          <p:cNvPr id="10" name="Chart 9">
            <a:extLst>
              <a:ext uri="{FF2B5EF4-FFF2-40B4-BE49-F238E27FC236}">
                <a16:creationId xmlns:a16="http://schemas.microsoft.com/office/drawing/2014/main" id="{2DE6D5F5-B528-CC4D-AAC7-7D1592AABCBB}"/>
              </a:ext>
            </a:extLst>
          </p:cNvPr>
          <p:cNvGraphicFramePr>
            <a:graphicFrameLocks/>
          </p:cNvGraphicFramePr>
          <p:nvPr>
            <p:extLst>
              <p:ext uri="{D42A27DB-BD31-4B8C-83A1-F6EECF244321}">
                <p14:modId xmlns:p14="http://schemas.microsoft.com/office/powerpoint/2010/main" val="767810975"/>
              </p:ext>
            </p:extLst>
          </p:nvPr>
        </p:nvGraphicFramePr>
        <p:xfrm>
          <a:off x="243818" y="1068788"/>
          <a:ext cx="6078829" cy="19257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DC4D123-6CC8-5244-A536-59028C45115C}"/>
              </a:ext>
            </a:extLst>
          </p:cNvPr>
          <p:cNvGraphicFramePr>
            <a:graphicFrameLocks/>
          </p:cNvGraphicFramePr>
          <p:nvPr>
            <p:extLst>
              <p:ext uri="{D42A27DB-BD31-4B8C-83A1-F6EECF244321}">
                <p14:modId xmlns:p14="http://schemas.microsoft.com/office/powerpoint/2010/main" val="1122909355"/>
              </p:ext>
            </p:extLst>
          </p:nvPr>
        </p:nvGraphicFramePr>
        <p:xfrm>
          <a:off x="243818" y="2979303"/>
          <a:ext cx="5867814" cy="192579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F3DD8F8-D62D-D54F-B138-E5444C79600D}"/>
              </a:ext>
            </a:extLst>
          </p:cNvPr>
          <p:cNvSpPr txBox="1"/>
          <p:nvPr/>
        </p:nvSpPr>
        <p:spPr>
          <a:xfrm>
            <a:off x="6236678" y="1327150"/>
            <a:ext cx="2574452" cy="3836311"/>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Attempted to see if economic volatility affects specific type of SDPs or all SDP types</a:t>
            </a:r>
          </a:p>
          <a:p>
            <a:pPr>
              <a:spcBef>
                <a:spcPts val="750"/>
              </a:spcBef>
              <a:buClr>
                <a:schemeClr val="accent2"/>
              </a:buClr>
              <a:buSzPct val="100000"/>
            </a:pPr>
            <a:endParaRPr lang="en-US" sz="1400" dirty="0">
              <a:solidFill>
                <a:schemeClr val="accent4"/>
              </a:solidFill>
              <a:latin typeface="Arial" panose="020B0604020202020204" pitchFamily="34" charset="0"/>
              <a:cs typeface="Arial" panose="020B0604020202020204" pitchFamily="34" charset="0"/>
            </a:endParaRP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Similar cyclical trends in Dwelling SDP Volume</a:t>
            </a:r>
          </a:p>
          <a:p>
            <a:pPr>
              <a:spcBef>
                <a:spcPts val="750"/>
              </a:spcBef>
              <a:buClr>
                <a:schemeClr val="accent2"/>
              </a:buClr>
              <a:buSzPct val="100000"/>
            </a:pPr>
            <a:endParaRPr lang="en-US" sz="1400" dirty="0">
              <a:solidFill>
                <a:schemeClr val="accent4"/>
              </a:solidFill>
              <a:latin typeface="Arial" panose="020B0604020202020204" pitchFamily="34" charset="0"/>
              <a:cs typeface="Arial" panose="020B0604020202020204" pitchFamily="34" charset="0"/>
            </a:endParaRP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Negative association between more specific SDP type and CO UE Rates</a:t>
            </a:r>
          </a:p>
        </p:txBody>
      </p:sp>
    </p:spTree>
    <p:extLst>
      <p:ext uri="{BB962C8B-B14F-4D97-AF65-F5344CB8AC3E}">
        <p14:creationId xmlns:p14="http://schemas.microsoft.com/office/powerpoint/2010/main" val="254319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4295-4AB5-2D46-B14C-0D4E0E63F13E}"/>
              </a:ext>
            </a:extLst>
          </p:cNvPr>
          <p:cNvSpPr>
            <a:spLocks noGrp="1"/>
          </p:cNvSpPr>
          <p:nvPr>
            <p:ph type="title"/>
          </p:nvPr>
        </p:nvSpPr>
        <p:spPr>
          <a:xfrm>
            <a:off x="457916" y="438150"/>
            <a:ext cx="7172244" cy="588010"/>
          </a:xfrm>
        </p:spPr>
        <p:txBody>
          <a:bodyPr/>
          <a:lstStyle/>
          <a:p>
            <a:r>
              <a:rPr lang="en-US" dirty="0"/>
              <a:t>Small Recession / Recovery</a:t>
            </a:r>
          </a:p>
        </p:txBody>
      </p:sp>
      <p:sp>
        <p:nvSpPr>
          <p:cNvPr id="5" name="TextBox 4">
            <a:extLst>
              <a:ext uri="{FF2B5EF4-FFF2-40B4-BE49-F238E27FC236}">
                <a16:creationId xmlns:a16="http://schemas.microsoft.com/office/drawing/2014/main" id="{6D4F978F-2289-0D41-A02B-E532EA8008E3}"/>
              </a:ext>
            </a:extLst>
          </p:cNvPr>
          <p:cNvSpPr txBox="1"/>
          <p:nvPr/>
        </p:nvSpPr>
        <p:spPr>
          <a:xfrm>
            <a:off x="6103815" y="617415"/>
            <a:ext cx="0" cy="0"/>
          </a:xfrm>
          <a:prstGeom prst="rect">
            <a:avLst/>
          </a:prstGeom>
          <a:noFill/>
        </p:spPr>
        <p:txBody>
          <a:bodyPr wrap="none" rtlCol="0">
            <a:noAutofit/>
          </a:bodyPr>
          <a:lstStyle/>
          <a:p>
            <a:pPr>
              <a:spcBef>
                <a:spcPts val="750"/>
              </a:spcBef>
              <a:buClr>
                <a:schemeClr val="accent2"/>
              </a:buClr>
              <a:buSzPct val="100000"/>
            </a:pPr>
            <a:endParaRPr lang="en-US" sz="1400" dirty="0" err="1">
              <a:solidFill>
                <a:schemeClr val="accent4"/>
              </a:solidFill>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04EC60B4-7392-544F-B855-89D30C221021}"/>
              </a:ext>
            </a:extLst>
          </p:cNvPr>
          <p:cNvGraphicFramePr>
            <a:graphicFrameLocks/>
          </p:cNvGraphicFramePr>
          <p:nvPr>
            <p:extLst>
              <p:ext uri="{D42A27DB-BD31-4B8C-83A1-F6EECF244321}">
                <p14:modId xmlns:p14="http://schemas.microsoft.com/office/powerpoint/2010/main" val="4117590231"/>
              </p:ext>
            </p:extLst>
          </p:nvPr>
        </p:nvGraphicFramePr>
        <p:xfrm>
          <a:off x="134868" y="1422675"/>
          <a:ext cx="4437132" cy="27934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3BEF049-EDAB-904F-A28A-B3FB5DE08D31}"/>
              </a:ext>
            </a:extLst>
          </p:cNvPr>
          <p:cNvGraphicFramePr>
            <a:graphicFrameLocks/>
          </p:cNvGraphicFramePr>
          <p:nvPr>
            <p:extLst>
              <p:ext uri="{D42A27DB-BD31-4B8C-83A1-F6EECF244321}">
                <p14:modId xmlns:p14="http://schemas.microsoft.com/office/powerpoint/2010/main" val="138531008"/>
              </p:ext>
            </p:extLst>
          </p:nvPr>
        </p:nvGraphicFramePr>
        <p:xfrm>
          <a:off x="4503422" y="1422676"/>
          <a:ext cx="4640578" cy="279344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D24E316-7DE7-754E-BFFB-A8260BAF392B}"/>
              </a:ext>
            </a:extLst>
          </p:cNvPr>
          <p:cNvSpPr txBox="1"/>
          <p:nvPr/>
        </p:nvSpPr>
        <p:spPr>
          <a:xfrm>
            <a:off x="1835274" y="1026435"/>
            <a:ext cx="1036320" cy="396240"/>
          </a:xfrm>
          <a:prstGeom prst="rect">
            <a:avLst/>
          </a:prstGeom>
          <a:noFill/>
        </p:spPr>
        <p:txBody>
          <a:bodyPr wrap="square" rtlCol="0">
            <a:noAutofit/>
          </a:bodyPr>
          <a:lstStyle/>
          <a:p>
            <a:pPr>
              <a:spcBef>
                <a:spcPts val="750"/>
              </a:spcBef>
              <a:buClr>
                <a:schemeClr val="accent2"/>
              </a:buClr>
              <a:buSzPct val="100000"/>
            </a:pPr>
            <a:r>
              <a:rPr lang="en-US" sz="1400" dirty="0">
                <a:solidFill>
                  <a:schemeClr val="accent2"/>
                </a:solidFill>
                <a:latin typeface="Arial" panose="020B0604020202020204" pitchFamily="34" charset="0"/>
                <a:cs typeface="Arial" panose="020B0604020202020204" pitchFamily="34" charset="0"/>
              </a:rPr>
              <a:t>Recession</a:t>
            </a:r>
          </a:p>
        </p:txBody>
      </p:sp>
      <p:sp>
        <p:nvSpPr>
          <p:cNvPr id="10" name="TextBox 9">
            <a:extLst>
              <a:ext uri="{FF2B5EF4-FFF2-40B4-BE49-F238E27FC236}">
                <a16:creationId xmlns:a16="http://schemas.microsoft.com/office/drawing/2014/main" id="{6342C9E6-5FAA-0A41-92D8-1F52E9753510}"/>
              </a:ext>
            </a:extLst>
          </p:cNvPr>
          <p:cNvSpPr txBox="1"/>
          <p:nvPr/>
        </p:nvSpPr>
        <p:spPr>
          <a:xfrm>
            <a:off x="6480237" y="1026160"/>
            <a:ext cx="956883" cy="396240"/>
          </a:xfrm>
          <a:prstGeom prst="rect">
            <a:avLst/>
          </a:prstGeom>
          <a:noFill/>
        </p:spPr>
        <p:txBody>
          <a:bodyPr wrap="square" rtlCol="0">
            <a:noAutofit/>
          </a:bodyPr>
          <a:lstStyle/>
          <a:p>
            <a:pPr>
              <a:spcBef>
                <a:spcPts val="750"/>
              </a:spcBef>
              <a:buClr>
                <a:schemeClr val="accent2"/>
              </a:buClr>
              <a:buSzPct val="100000"/>
            </a:pPr>
            <a:r>
              <a:rPr lang="en-US" sz="1400" dirty="0">
                <a:solidFill>
                  <a:schemeClr val="accent2"/>
                </a:solidFill>
                <a:latin typeface="Arial" panose="020B0604020202020204" pitchFamily="34" charset="0"/>
                <a:cs typeface="Arial" panose="020B0604020202020204" pitchFamily="34" charset="0"/>
              </a:rPr>
              <a:t>Recovery</a:t>
            </a:r>
          </a:p>
        </p:txBody>
      </p:sp>
      <p:sp>
        <p:nvSpPr>
          <p:cNvPr id="3" name="TextBox 2">
            <a:extLst>
              <a:ext uri="{FF2B5EF4-FFF2-40B4-BE49-F238E27FC236}">
                <a16:creationId xmlns:a16="http://schemas.microsoft.com/office/drawing/2014/main" id="{9D05E6E9-C613-7747-B848-EFF7CBC3FB1C}"/>
              </a:ext>
            </a:extLst>
          </p:cNvPr>
          <p:cNvSpPr txBox="1"/>
          <p:nvPr/>
        </p:nvSpPr>
        <p:spPr>
          <a:xfrm>
            <a:off x="160075" y="4307562"/>
            <a:ext cx="4437132" cy="609600"/>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Isolated recession and recovery period to see how SDP Volume changed during these two periods</a:t>
            </a:r>
          </a:p>
        </p:txBody>
      </p:sp>
      <p:sp>
        <p:nvSpPr>
          <p:cNvPr id="11" name="TextBox 10">
            <a:extLst>
              <a:ext uri="{FF2B5EF4-FFF2-40B4-BE49-F238E27FC236}">
                <a16:creationId xmlns:a16="http://schemas.microsoft.com/office/drawing/2014/main" id="{E56DD4BB-11BB-A248-BEDA-322E56AF5DE2}"/>
              </a:ext>
            </a:extLst>
          </p:cNvPr>
          <p:cNvSpPr txBox="1"/>
          <p:nvPr/>
        </p:nvSpPr>
        <p:spPr>
          <a:xfrm>
            <a:off x="4546793" y="4307561"/>
            <a:ext cx="3315484" cy="609600"/>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SDPs decreasing during recession</a:t>
            </a: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SDPs increasing during recovery</a:t>
            </a:r>
          </a:p>
        </p:txBody>
      </p:sp>
    </p:spTree>
    <p:extLst>
      <p:ext uri="{BB962C8B-B14F-4D97-AF65-F5344CB8AC3E}">
        <p14:creationId xmlns:p14="http://schemas.microsoft.com/office/powerpoint/2010/main" val="19054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330C-D374-6543-8E7D-85CD325439AC}"/>
              </a:ext>
            </a:extLst>
          </p:cNvPr>
          <p:cNvSpPr>
            <a:spLocks noGrp="1"/>
          </p:cNvSpPr>
          <p:nvPr>
            <p:ph type="title"/>
          </p:nvPr>
        </p:nvSpPr>
        <p:spPr>
          <a:xfrm>
            <a:off x="457916" y="438150"/>
            <a:ext cx="4340729" cy="515327"/>
          </a:xfrm>
        </p:spPr>
        <p:txBody>
          <a:bodyPr/>
          <a:lstStyle/>
          <a:p>
            <a:r>
              <a:rPr lang="en-US" dirty="0"/>
              <a:t>Federal Funds Rate</a:t>
            </a:r>
          </a:p>
        </p:txBody>
      </p:sp>
      <p:graphicFrame>
        <p:nvGraphicFramePr>
          <p:cNvPr id="5" name="Chart 4">
            <a:extLst>
              <a:ext uri="{FF2B5EF4-FFF2-40B4-BE49-F238E27FC236}">
                <a16:creationId xmlns:a16="http://schemas.microsoft.com/office/drawing/2014/main" id="{2A135F41-7FF3-4E4C-80B9-D5212F1C163C}"/>
              </a:ext>
            </a:extLst>
          </p:cNvPr>
          <p:cNvGraphicFramePr>
            <a:graphicFrameLocks/>
          </p:cNvGraphicFramePr>
          <p:nvPr>
            <p:extLst>
              <p:ext uri="{D42A27DB-BD31-4B8C-83A1-F6EECF244321}">
                <p14:modId xmlns:p14="http://schemas.microsoft.com/office/powerpoint/2010/main" val="2863122553"/>
              </p:ext>
            </p:extLst>
          </p:nvPr>
        </p:nvGraphicFramePr>
        <p:xfrm>
          <a:off x="136769" y="953477"/>
          <a:ext cx="4554336" cy="28106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A78C2C9-42A0-2E4A-A00A-CCB75C7D16E3}"/>
              </a:ext>
            </a:extLst>
          </p:cNvPr>
          <p:cNvGraphicFramePr>
            <a:graphicFrameLocks/>
          </p:cNvGraphicFramePr>
          <p:nvPr>
            <p:extLst>
              <p:ext uri="{D42A27DB-BD31-4B8C-83A1-F6EECF244321}">
                <p14:modId xmlns:p14="http://schemas.microsoft.com/office/powerpoint/2010/main" val="1849003195"/>
              </p:ext>
            </p:extLst>
          </p:nvPr>
        </p:nvGraphicFramePr>
        <p:xfrm>
          <a:off x="4372708" y="102091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2553A8E-497F-1C41-82F4-18352DC1EC4C}"/>
              </a:ext>
            </a:extLst>
          </p:cNvPr>
          <p:cNvSpPr txBox="1"/>
          <p:nvPr/>
        </p:nvSpPr>
        <p:spPr>
          <a:xfrm>
            <a:off x="136769" y="3764118"/>
            <a:ext cx="4572000" cy="1168855"/>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Examined Fed Funds Rate with SDP Volume</a:t>
            </a: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Fed Funds Rate affects the price of loans that bank give out to customers for projects</a:t>
            </a:r>
          </a:p>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This affects the number of projects that customers will start</a:t>
            </a:r>
          </a:p>
        </p:txBody>
      </p:sp>
      <p:sp>
        <p:nvSpPr>
          <p:cNvPr id="3" name="TextBox 2">
            <a:extLst>
              <a:ext uri="{FF2B5EF4-FFF2-40B4-BE49-F238E27FC236}">
                <a16:creationId xmlns:a16="http://schemas.microsoft.com/office/drawing/2014/main" id="{9060D035-2FE6-5B4F-BE8D-6699D12AA172}"/>
              </a:ext>
            </a:extLst>
          </p:cNvPr>
          <p:cNvSpPr txBox="1"/>
          <p:nvPr/>
        </p:nvSpPr>
        <p:spPr>
          <a:xfrm>
            <a:off x="4798645" y="3764118"/>
            <a:ext cx="2665047" cy="557790"/>
          </a:xfrm>
          <a:prstGeom prst="rect">
            <a:avLst/>
          </a:prstGeom>
          <a:noFill/>
        </p:spPr>
        <p:txBody>
          <a:bodyPr wrap="square" rtlCol="0">
            <a:noAutofit/>
          </a:bodyPr>
          <a:lstStyle/>
          <a:p>
            <a:pPr marL="285750" indent="-285750">
              <a:spcBef>
                <a:spcPts val="750"/>
              </a:spcBef>
              <a:buClr>
                <a:schemeClr val="accent2"/>
              </a:buClr>
              <a:buSzPct val="100000"/>
              <a:buFont typeface="Arial" panose="020B0604020202020204" pitchFamily="34" charset="0"/>
              <a:buChar char="•"/>
            </a:pPr>
            <a:r>
              <a:rPr lang="en-US" sz="1400" dirty="0">
                <a:solidFill>
                  <a:schemeClr val="accent4"/>
                </a:solidFill>
                <a:latin typeface="Arial" panose="020B0604020202020204" pitchFamily="34" charset="0"/>
                <a:cs typeface="Arial" panose="020B0604020202020204" pitchFamily="34" charset="0"/>
              </a:rPr>
              <a:t>UE rates are correlated with the Federal Funds rate</a:t>
            </a:r>
          </a:p>
        </p:txBody>
      </p:sp>
    </p:spTree>
    <p:extLst>
      <p:ext uri="{BB962C8B-B14F-4D97-AF65-F5344CB8AC3E}">
        <p14:creationId xmlns:p14="http://schemas.microsoft.com/office/powerpoint/2010/main" val="243786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F3AB-7277-A740-826E-2D81E24AEA1A}"/>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71286F82-1FB3-F14A-97E8-0BD814B6272E}"/>
              </a:ext>
            </a:extLst>
          </p:cNvPr>
          <p:cNvSpPr>
            <a:spLocks noGrp="1"/>
          </p:cNvSpPr>
          <p:nvPr>
            <p:ph type="body" sz="quarter" idx="16"/>
          </p:nvPr>
        </p:nvSpPr>
        <p:spPr>
          <a:xfrm>
            <a:off x="457917" y="957581"/>
            <a:ext cx="7615375" cy="3887957"/>
          </a:xfrm>
        </p:spPr>
        <p:txBody>
          <a:bodyPr/>
          <a:lstStyle/>
          <a:p>
            <a:pPr marL="228600" indent="-228600">
              <a:buAutoNum type="arabicPeriod"/>
            </a:pPr>
            <a:r>
              <a:rPr lang="en-US" sz="1400" b="1" dirty="0"/>
              <a:t>Predict how current changes in unemployment rates will affect the volume and total fee revenue from permits</a:t>
            </a:r>
          </a:p>
          <a:p>
            <a:pPr marL="228600" indent="-228600">
              <a:buFont typeface="Arial" panose="020B0604020202020204" pitchFamily="34" charset="0"/>
              <a:buChar char="•"/>
            </a:pPr>
            <a:r>
              <a:rPr lang="en-US" b="1" dirty="0"/>
              <a:t>Problem statement</a:t>
            </a:r>
            <a:r>
              <a:rPr lang="en-US" dirty="0"/>
              <a:t>: Fees generated from plan checking, permit issuances, and inspections are going to fall. Where can the CPD reallocate resources?</a:t>
            </a:r>
          </a:p>
          <a:p>
            <a:pPr marL="228600" indent="-228600">
              <a:buFont typeface="Arial" panose="020B0604020202020204" pitchFamily="34" charset="0"/>
              <a:buChar char="•"/>
            </a:pPr>
            <a:r>
              <a:rPr lang="en-US" b="1" dirty="0"/>
              <a:t>Resources required</a:t>
            </a:r>
            <a:r>
              <a:rPr lang="en-US" dirty="0"/>
              <a:t>: Three weeks, Two Data Scientists</a:t>
            </a:r>
            <a:endParaRPr lang="en-US" b="1" dirty="0"/>
          </a:p>
          <a:p>
            <a:pPr marL="228600" indent="-228600">
              <a:buAutoNum type="arabicPeriod" startAt="2"/>
            </a:pPr>
            <a:endParaRPr lang="en-US" b="1" dirty="0"/>
          </a:p>
          <a:p>
            <a:pPr marL="228600" indent="-228600">
              <a:buAutoNum type="arabicPeriod" startAt="2"/>
            </a:pPr>
            <a:r>
              <a:rPr lang="en-US" sz="1400" b="1" dirty="0"/>
              <a:t>Understand how other Macroeconomic indicators such as Homeownership rates and Per Capita Personal Income are related to CPD fee-revenue</a:t>
            </a:r>
          </a:p>
          <a:p>
            <a:pPr marL="228600" indent="-228600">
              <a:buFont typeface="Arial" panose="020B0604020202020204" pitchFamily="34" charset="0"/>
              <a:buChar char="•"/>
            </a:pPr>
            <a:r>
              <a:rPr lang="en-US" b="1" dirty="0"/>
              <a:t>Problem statement: </a:t>
            </a:r>
            <a:r>
              <a:rPr lang="en-US" dirty="0"/>
              <a:t>The estimated fee model takes in population, vacancy rates, and permit volumes as indicators for future revenue. How can other indicators help improve the model? How will the indicators interactive with each other?</a:t>
            </a:r>
            <a:endParaRPr lang="en-US" b="1" dirty="0"/>
          </a:p>
          <a:p>
            <a:pPr marL="228600" indent="-228600">
              <a:buFont typeface="Arial" panose="020B0604020202020204" pitchFamily="34" charset="0"/>
              <a:buChar char="•"/>
            </a:pPr>
            <a:r>
              <a:rPr lang="en-US" b="1" dirty="0"/>
              <a:t>Resources required: </a:t>
            </a:r>
            <a:r>
              <a:rPr lang="en-US" dirty="0"/>
              <a:t>Denver data on the stated economic indicators, Time: </a:t>
            </a:r>
            <a:r>
              <a:rPr lang="en-US" dirty="0">
                <a:solidFill>
                  <a:srgbClr val="FF0000"/>
                </a:solidFill>
              </a:rPr>
              <a:t>TBD</a:t>
            </a:r>
          </a:p>
          <a:p>
            <a:endParaRPr lang="en-US" sz="1400" b="1" dirty="0"/>
          </a:p>
          <a:p>
            <a:r>
              <a:rPr lang="en-US" sz="1400" b="1" dirty="0">
                <a:solidFill>
                  <a:schemeClr val="accent2"/>
                </a:solidFill>
              </a:rPr>
              <a:t>3. </a:t>
            </a:r>
            <a:r>
              <a:rPr lang="en-US" sz="1400" b="1" dirty="0"/>
              <a:t>Examine how other agencies will be affected by the changes in the CPD</a:t>
            </a:r>
          </a:p>
          <a:p>
            <a:pPr marL="285750" indent="-285750">
              <a:buFont typeface="Arial" panose="020B0604020202020204" pitchFamily="34" charset="0"/>
              <a:buChar char="•"/>
            </a:pPr>
            <a:r>
              <a:rPr lang="en-US" b="1" dirty="0"/>
              <a:t>Problem Statement: </a:t>
            </a:r>
            <a:r>
              <a:rPr lang="en-US" dirty="0"/>
              <a:t>The volume of permits issued by the CPD will affect fees generated at other Denver agencies. How can this information be used for those departments?</a:t>
            </a:r>
          </a:p>
          <a:p>
            <a:pPr marL="285750" indent="-285750">
              <a:buFont typeface="Arial" panose="020B0604020202020204" pitchFamily="34" charset="0"/>
              <a:buChar char="•"/>
            </a:pPr>
            <a:r>
              <a:rPr lang="en-US" b="1" dirty="0"/>
              <a:t>Resources required: </a:t>
            </a:r>
            <a:r>
              <a:rPr lang="en-US" dirty="0"/>
              <a:t>Data from the other agencies regarding fees and possible permits</a:t>
            </a:r>
          </a:p>
          <a:p>
            <a:endParaRPr lang="en-US" sz="1400" b="1" dirty="0"/>
          </a:p>
          <a:p>
            <a:endParaRPr lang="en-US" dirty="0">
              <a:solidFill>
                <a:srgbClr val="FF0000"/>
              </a:solidFill>
            </a:endParaRPr>
          </a:p>
          <a:p>
            <a:endParaRPr lang="en-US" dirty="0">
              <a:solidFill>
                <a:srgbClr val="FF0000"/>
              </a:solidFill>
            </a:endParaRPr>
          </a:p>
          <a:p>
            <a:endParaRPr lang="en-US" dirty="0">
              <a:solidFill>
                <a:srgbClr val="FF0000"/>
              </a:solidFill>
            </a:endParaRPr>
          </a:p>
          <a:p>
            <a:pPr marL="552450" lvl="1" indent="-228600">
              <a:buFont typeface="Arial" panose="020B0604020202020204" pitchFamily="34" charset="0"/>
              <a:buAutoNum type="arabicPeriod"/>
            </a:pPr>
            <a:endParaRPr lang="en-US" dirty="0"/>
          </a:p>
          <a:p>
            <a:endParaRPr lang="en-US" dirty="0"/>
          </a:p>
          <a:p>
            <a:endParaRPr lang="en-US" dirty="0"/>
          </a:p>
        </p:txBody>
      </p:sp>
      <p:sp>
        <p:nvSpPr>
          <p:cNvPr id="5" name="TextBox 4">
            <a:extLst>
              <a:ext uri="{FF2B5EF4-FFF2-40B4-BE49-F238E27FC236}">
                <a16:creationId xmlns:a16="http://schemas.microsoft.com/office/drawing/2014/main" id="{E38808BF-7181-8F40-B21F-32F584DE1EA1}"/>
              </a:ext>
            </a:extLst>
          </p:cNvPr>
          <p:cNvSpPr txBox="1"/>
          <p:nvPr/>
        </p:nvSpPr>
        <p:spPr>
          <a:xfrm>
            <a:off x="5459506" y="1649506"/>
            <a:ext cx="0" cy="0"/>
          </a:xfrm>
          <a:prstGeom prst="rect">
            <a:avLst/>
          </a:prstGeom>
          <a:noFill/>
        </p:spPr>
        <p:txBody>
          <a:bodyPr wrap="none" rtlCol="0">
            <a:noAutofit/>
          </a:bodyPr>
          <a:lstStyle/>
          <a:p>
            <a:pPr>
              <a:spcBef>
                <a:spcPts val="750"/>
              </a:spcBef>
              <a:buClr>
                <a:schemeClr val="accent2"/>
              </a:buClr>
              <a:buSzPct val="100000"/>
            </a:pPr>
            <a:endParaRPr lang="en-US" sz="1400" dirty="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130127"/>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_PPT_Template_and_Toolkit__1_" id="{067CBCEB-0694-4D16-9AE8-9A00093E2182}" vid="{93510F93-F856-4F87-8908-A1112FCD98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36775483C978499D9195B260C24C73" ma:contentTypeVersion="0" ma:contentTypeDescription="Create a new document." ma:contentTypeScope="" ma:versionID="d4be1c598de8bc3e18f249f3da199b2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74DEA9-D70C-4D76-8253-0021E052568A}">
  <ds:schemaRefs>
    <ds:schemaRef ds:uri="http://schemas.microsoft.com/sharepoint/v3/contenttype/forms"/>
  </ds:schemaRefs>
</ds:datastoreItem>
</file>

<file path=customXml/itemProps2.xml><?xml version="1.0" encoding="utf-8"?>
<ds:datastoreItem xmlns:ds="http://schemas.openxmlformats.org/officeDocument/2006/customXml" ds:itemID="{2651A2D2-DAB1-42F6-BF0C-260AF2394DD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F96C08A-CA28-4B1B-B125-861A478E4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Slalom_PPT_Template_and_Toolkit_2019</Template>
  <TotalTime>0</TotalTime>
  <Words>563</Words>
  <Application>Microsoft Macintosh PowerPoint</Application>
  <PresentationFormat>On-screen Show (16:9)</PresentationFormat>
  <Paragraphs>72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Slalom Template</vt:lpstr>
      <vt:lpstr>Community Planning &amp; Development (CPD) </vt:lpstr>
      <vt:lpstr>Project Summary</vt:lpstr>
      <vt:lpstr>National and Regional Economy</vt:lpstr>
      <vt:lpstr>Exploratory Data Analysis</vt:lpstr>
      <vt:lpstr>Unemployment Rates</vt:lpstr>
      <vt:lpstr>Denver Dwellings</vt:lpstr>
      <vt:lpstr>Small Recession / Recovery</vt:lpstr>
      <vt:lpstr>Federal Funds Rate</vt:lpstr>
      <vt:lpstr>Future Work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2020-04-23T21:48:18Z</dcterms:created>
  <dcterms:modified xsi:type="dcterms:W3CDTF">2020-05-05T02:22:31Z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0x010100E736775483C978499D9195B260C24C73</vt:lpwstr>
  </property>
</Properties>
</file>