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74" r:id="rId2"/>
    <p:sldId id="257" r:id="rId3"/>
    <p:sldId id="258" r:id="rId4"/>
    <p:sldId id="259" r:id="rId5"/>
    <p:sldId id="260" r:id="rId6"/>
    <p:sldId id="262" r:id="rId7"/>
    <p:sldId id="275" r:id="rId8"/>
    <p:sldId id="276" r:id="rId9"/>
    <p:sldId id="271" r:id="rId10"/>
    <p:sldId id="268" r:id="rId11"/>
    <p:sldId id="270" r:id="rId12"/>
    <p:sldId id="264" r:id="rId13"/>
    <p:sldId id="278" r:id="rId14"/>
    <p:sldId id="265" r:id="rId15"/>
    <p:sldId id="266" r:id="rId16"/>
    <p:sldId id="277" r:id="rId17"/>
    <p:sldId id="267" r:id="rId18"/>
    <p:sldId id="279" r:id="rId19"/>
    <p:sldId id="281" r:id="rId20"/>
    <p:sldId id="282" r:id="rId21"/>
    <p:sldId id="283" r:id="rId22"/>
    <p:sldId id="280" r:id="rId23"/>
    <p:sldId id="273" r:id="rId24"/>
    <p:sldId id="284" r:id="rId25"/>
    <p:sldId id="269" r:id="rId26"/>
    <p:sldId id="287"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7D8CF-13F0-549C-C5BC-96B13F22601F}" v="185" dt="2024-12-03T18:05:46.890"/>
    <p1510:client id="{15A73E3E-4355-3AE7-97C4-66A6F565082A}" v="116" dt="2024-12-04T05:03:50.778"/>
    <p1510:client id="{194E5AB2-424D-A1A6-CE84-0937DB24C3FD}" v="152" dt="2024-12-05T06:35:49.044"/>
    <p1510:client id="{2A5732BF-6AD0-10B4-E205-3DD85D716244}" v="60" dt="2024-12-04T03:41:50.617"/>
    <p1510:client id="{33754035-085B-2EC7-4335-0A0579F7A5AA}" v="6" dt="2024-12-05T15:13:51.735"/>
    <p1510:client id="{6AC206ED-BD32-5A9D-FCED-C87C18C2F7AA}" v="38" dt="2024-12-05T04:18:02.532"/>
    <p1510:client id="{A50E7F2A-7EF6-888A-B8E1-C20FCB15EEC5}" v="879" dt="2024-12-04T16:51:37.152"/>
    <p1510:client id="{F99318B7-C1B8-6B7D-84DD-4A98B55E729C}" v="117" dt="2024-12-05T06:12:24.458"/>
    <p1510:client id="{FBBEFE9D-1D04-3A94-71CE-185B137C31B7}" v="816" dt="2024-12-03T22:07:08.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25776-92CE-4706-8635-5EE1CD27C367}" type="datetimeFigureOut">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5E848-B926-43C9-A310-5D287534C44A}" type="slidenum">
              <a:t>‹#›</a:t>
            </a:fld>
            <a:endParaRPr lang="en-US"/>
          </a:p>
        </p:txBody>
      </p:sp>
    </p:spTree>
    <p:extLst>
      <p:ext uri="{BB962C8B-B14F-4D97-AF65-F5344CB8AC3E}">
        <p14:creationId xmlns:p14="http://schemas.microsoft.com/office/powerpoint/2010/main" val="747255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Patient: </a:t>
            </a:r>
            <a:r>
              <a:rPr lang="en-US"/>
              <a:t>The patient is the critical class all healthcare data and studies. The patient has the symptoms, diagnosis, testing, treatment, and outcomes. It is the patient outcome that ultimately determines the success or failure of the </a:t>
            </a:r>
            <a:r>
              <a:rPr lang="en-US" err="1"/>
              <a:t>hospitization</a:t>
            </a:r>
            <a:r>
              <a:rPr lang="en-US"/>
              <a:t>. Potentially for this dataset, </a:t>
            </a:r>
            <a:r>
              <a:rPr lang="en-US" err="1"/>
              <a:t>patient.hospitalized</a:t>
            </a:r>
            <a:r>
              <a:rPr lang="en-US"/>
              <a:t>.</a:t>
            </a:r>
          </a:p>
          <a:p>
            <a:endParaRPr lang="en-US"/>
          </a:p>
          <a:p>
            <a:r>
              <a:rPr lang="en-US">
                <a:ea typeface="Calibri" panose="020F0502020204030204"/>
                <a:cs typeface="Calibri" panose="020F0502020204030204"/>
              </a:rPr>
              <a:t>Visit: </a:t>
            </a:r>
            <a:r>
              <a:rPr lang="en-US"/>
              <a:t>As part of the event chain symptom -&gt; diagnosis -&gt; </a:t>
            </a:r>
            <a:r>
              <a:rPr lang="en-US" err="1"/>
              <a:t>hospilization</a:t>
            </a:r>
            <a:r>
              <a:rPr lang="en-US"/>
              <a:t>, </a:t>
            </a:r>
            <a:r>
              <a:rPr lang="en-US" err="1"/>
              <a:t>hospitilization</a:t>
            </a:r>
            <a:r>
              <a:rPr lang="en-US"/>
              <a:t> is the key event that adds a patient to the particular dataset this project </a:t>
            </a:r>
            <a:r>
              <a:rPr lang="en-US" err="1"/>
              <a:t>ananlyzes</a:t>
            </a:r>
            <a:r>
              <a:rPr lang="en-US"/>
              <a:t>. The outcome of the </a:t>
            </a:r>
            <a:r>
              <a:rPr lang="en-US" err="1"/>
              <a:t>hosipitlization</a:t>
            </a:r>
            <a:r>
              <a:rPr lang="en-US"/>
              <a:t> is a </a:t>
            </a:r>
            <a:r>
              <a:rPr lang="en-US" err="1"/>
              <a:t>critcial</a:t>
            </a:r>
            <a:r>
              <a:rPr lang="en-US"/>
              <a:t> hospital success and evaluation metric.</a:t>
            </a:r>
          </a:p>
          <a:p>
            <a:endParaRPr lang="en-US">
              <a:ea typeface="Calibri"/>
              <a:cs typeface="Calibri"/>
            </a:endParaRPr>
          </a:p>
          <a:p>
            <a:r>
              <a:rPr lang="en-US">
                <a:ea typeface="Calibri"/>
                <a:cs typeface="Calibri"/>
              </a:rPr>
              <a:t>Temporal Extent: </a:t>
            </a:r>
            <a:r>
              <a:rPr lang="en-US"/>
              <a:t>modeling aspects related to time</a:t>
            </a:r>
            <a:endParaRPr lang="en-US">
              <a:ea typeface="Calibri"/>
              <a:cs typeface="Calibri"/>
            </a:endParaRPr>
          </a:p>
          <a:p>
            <a:endParaRPr lang="en-US">
              <a:ea typeface="Calibri"/>
              <a:cs typeface="Calibri"/>
            </a:endParaRPr>
          </a:p>
          <a:p>
            <a:r>
              <a:rPr lang="en-US">
                <a:ea typeface="Calibri"/>
                <a:cs typeface="Calibri"/>
              </a:rPr>
              <a:t>Body: </a:t>
            </a:r>
            <a:r>
              <a:rPr lang="en-US"/>
              <a:t>modeling human body parts for the purpose of symptoms and diagnoses</a:t>
            </a:r>
            <a:endParaRPr lang="en-US">
              <a:ea typeface="Calibri"/>
              <a:cs typeface="Calibri"/>
            </a:endParaRPr>
          </a:p>
          <a:p>
            <a:endParaRPr lang="en-US">
              <a:ea typeface="Calibri"/>
              <a:cs typeface="Calibri"/>
            </a:endParaRPr>
          </a:p>
          <a:p>
            <a:r>
              <a:rPr lang="en-US">
                <a:ea typeface="Calibri"/>
                <a:cs typeface="Calibri"/>
              </a:rPr>
              <a:t>Diagnosis: record of patient's condition</a:t>
            </a:r>
          </a:p>
          <a:p>
            <a:endParaRPr lang="en-US">
              <a:ea typeface="Calibri"/>
              <a:cs typeface="Calibri"/>
            </a:endParaRPr>
          </a:p>
          <a:p>
            <a:r>
              <a:rPr lang="en-US">
                <a:ea typeface="Calibri"/>
                <a:cs typeface="Calibri"/>
              </a:rPr>
              <a:t>Health: </a:t>
            </a:r>
            <a:r>
              <a:rPr lang="en-US"/>
              <a:t>modeling health-related aspects (disease, illness, medical condition, medication, symptom, treatment, etc.)</a:t>
            </a:r>
            <a:endParaRPr lang="en-US">
              <a:ea typeface="Calibri"/>
              <a:cs typeface="Calibri"/>
            </a:endParaRPr>
          </a:p>
          <a:p>
            <a:endParaRPr lang="en-US">
              <a:ea typeface="Calibri"/>
              <a:cs typeface="Calibri"/>
            </a:endParaRPr>
          </a:p>
          <a:p>
            <a:r>
              <a:rPr lang="en-US">
                <a:ea typeface="Calibri"/>
                <a:cs typeface="Calibri"/>
              </a:rPr>
              <a:t>Drug: modeling medications and dosages patients can take</a:t>
            </a:r>
          </a:p>
          <a:p>
            <a:endParaRPr lang="en-US">
              <a:ea typeface="Calibri"/>
              <a:cs typeface="Calibri"/>
            </a:endParaRPr>
          </a:p>
          <a:p>
            <a:r>
              <a:rPr lang="en-US">
                <a:ea typeface="Calibri"/>
                <a:cs typeface="Calibri"/>
              </a:rPr>
              <a:t>Labs-Imaging: requested</a:t>
            </a:r>
          </a:p>
          <a:p>
            <a:endParaRPr lang="en-US">
              <a:ea typeface="Calibri"/>
              <a:cs typeface="Calibri"/>
            </a:endParaRPr>
          </a:p>
          <a:p>
            <a:r>
              <a:rPr lang="en-US">
                <a:ea typeface="Calibri"/>
                <a:cs typeface="Calibri"/>
              </a:rPr>
              <a:t>Outcome: </a:t>
            </a:r>
            <a:r>
              <a:rPr lang="en-US"/>
              <a:t>Health outcomes are important to the patient and the hospital</a:t>
            </a:r>
            <a:endParaRPr lang="en-US">
              <a:ea typeface="Calibri"/>
              <a:cs typeface="Calibri"/>
            </a:endParaRPr>
          </a:p>
          <a:p>
            <a:br>
              <a:rPr lang="en-US"/>
            </a:br>
            <a:endParaRPr lang="en-US"/>
          </a:p>
        </p:txBody>
      </p:sp>
      <p:sp>
        <p:nvSpPr>
          <p:cNvPr id="4" name="Slide Number Placeholder 3"/>
          <p:cNvSpPr>
            <a:spLocks noGrp="1"/>
          </p:cNvSpPr>
          <p:nvPr>
            <p:ph type="sldNum" sz="quarter" idx="5"/>
          </p:nvPr>
        </p:nvSpPr>
        <p:spPr/>
        <p:txBody>
          <a:bodyPr/>
          <a:lstStyle/>
          <a:p>
            <a:fld id="{89C5E848-B926-43C9-A310-5D287534C44A}" type="slidenum">
              <a:t>7</a:t>
            </a:fld>
            <a:endParaRPr lang="en-US"/>
          </a:p>
        </p:txBody>
      </p:sp>
    </p:spTree>
    <p:extLst>
      <p:ext uri="{BB962C8B-B14F-4D97-AF65-F5344CB8AC3E}">
        <p14:creationId xmlns:p14="http://schemas.microsoft.com/office/powerpoint/2010/main" val="405126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ea typeface="Calibri"/>
                <a:cs typeface="Calibri"/>
              </a:rPr>
              <a:t>MedicalRecordNumber</a:t>
            </a:r>
            <a:r>
              <a:rPr lang="en-US">
                <a:ea typeface="Calibri"/>
                <a:cs typeface="Calibri"/>
              </a:rPr>
              <a:t> – identifier for patient</a:t>
            </a:r>
          </a:p>
          <a:p>
            <a:r>
              <a:rPr lang="en-US">
                <a:ea typeface="Calibri"/>
                <a:cs typeface="Calibri"/>
              </a:rPr>
              <a:t>Controlled vocabs – dictionary detailed pdf providing instances of </a:t>
            </a:r>
            <a:r>
              <a:rPr lang="en-US" err="1">
                <a:ea typeface="Calibri"/>
                <a:cs typeface="Calibri"/>
              </a:rPr>
              <a:t>cvs</a:t>
            </a:r>
            <a:endParaRPr lang="en-US">
              <a:ea typeface="Calibri"/>
              <a:cs typeface="Calibri"/>
            </a:endParaRPr>
          </a:p>
          <a:p>
            <a:r>
              <a:rPr lang="en-US" err="1">
                <a:ea typeface="Calibri"/>
                <a:cs typeface="Calibri"/>
              </a:rPr>
              <a:t>PatientType</a:t>
            </a:r>
            <a:r>
              <a:rPr lang="en-US">
                <a:ea typeface="Calibri"/>
                <a:cs typeface="Calibri"/>
              </a:rPr>
              <a:t> and </a:t>
            </a:r>
            <a:r>
              <a:rPr lang="en-US" err="1">
                <a:ea typeface="Calibri"/>
                <a:cs typeface="Calibri"/>
              </a:rPr>
              <a:t>PriorityOfAdmission</a:t>
            </a:r>
            <a:r>
              <a:rPr lang="en-US">
                <a:ea typeface="Calibri"/>
                <a:cs typeface="Calibri"/>
              </a:rPr>
              <a:t> are </a:t>
            </a:r>
            <a:r>
              <a:rPr lang="en-US" err="1">
                <a:ea typeface="Calibri"/>
                <a:cs typeface="Calibri"/>
              </a:rPr>
              <a:t>cvs</a:t>
            </a:r>
          </a:p>
        </p:txBody>
      </p:sp>
      <p:sp>
        <p:nvSpPr>
          <p:cNvPr id="4" name="Slide Number Placeholder 3"/>
          <p:cNvSpPr>
            <a:spLocks noGrp="1"/>
          </p:cNvSpPr>
          <p:nvPr>
            <p:ph type="sldNum" sz="quarter" idx="5"/>
          </p:nvPr>
        </p:nvSpPr>
        <p:spPr/>
        <p:txBody>
          <a:bodyPr/>
          <a:lstStyle/>
          <a:p>
            <a:fld id="{89C5E848-B926-43C9-A310-5D287534C44A}" type="slidenum">
              <a:t>9</a:t>
            </a:fld>
            <a:endParaRPr lang="en-US"/>
          </a:p>
        </p:txBody>
      </p:sp>
    </p:spTree>
    <p:extLst>
      <p:ext uri="{BB962C8B-B14F-4D97-AF65-F5344CB8AC3E}">
        <p14:creationId xmlns:p14="http://schemas.microsoft.com/office/powerpoint/2010/main" val="3810848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Not much applied at instance level (abstraction)</a:t>
            </a:r>
          </a:p>
          <a:p>
            <a:r>
              <a:rPr lang="en-US">
                <a:ea typeface="Calibri"/>
                <a:cs typeface="Calibri"/>
              </a:rPr>
              <a:t>More complex mapping not easily found in data</a:t>
            </a:r>
          </a:p>
        </p:txBody>
      </p:sp>
      <p:sp>
        <p:nvSpPr>
          <p:cNvPr id="4" name="Slide Number Placeholder 3"/>
          <p:cNvSpPr>
            <a:spLocks noGrp="1"/>
          </p:cNvSpPr>
          <p:nvPr>
            <p:ph type="sldNum" sz="quarter" idx="5"/>
          </p:nvPr>
        </p:nvSpPr>
        <p:spPr/>
        <p:txBody>
          <a:bodyPr/>
          <a:lstStyle/>
          <a:p>
            <a:fld id="{89C5E848-B926-43C9-A310-5D287534C44A}" type="slidenum">
              <a:t>16</a:t>
            </a:fld>
            <a:endParaRPr lang="en-US"/>
          </a:p>
        </p:txBody>
      </p:sp>
    </p:spTree>
    <p:extLst>
      <p:ext uri="{BB962C8B-B14F-4D97-AF65-F5344CB8AC3E}">
        <p14:creationId xmlns:p14="http://schemas.microsoft.com/office/powerpoint/2010/main" val="4211075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29AEC06-4AA4-DB90-EA7F-18976EAE4F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83761" y="148506"/>
            <a:ext cx="5602977" cy="5421495"/>
          </a:xfrm>
          <a:prstGeom prst="rect">
            <a:avLst/>
          </a:prstGeom>
        </p:spPr>
      </p:pic>
      <p:sp>
        <p:nvSpPr>
          <p:cNvPr id="2" name="TextBox 1">
            <a:extLst>
              <a:ext uri="{FF2B5EF4-FFF2-40B4-BE49-F238E27FC236}">
                <a16:creationId xmlns:a16="http://schemas.microsoft.com/office/drawing/2014/main" id="{ACD9BCBC-05DD-D999-8C73-E6E98A6910DE}"/>
              </a:ext>
            </a:extLst>
          </p:cNvPr>
          <p:cNvSpPr txBox="1"/>
          <p:nvPr/>
        </p:nvSpPr>
        <p:spPr>
          <a:xfrm>
            <a:off x="2681497" y="5568899"/>
            <a:ext cx="68104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Anmol Saini * Jason Nolte * Spencer Seals</a:t>
            </a:r>
          </a:p>
        </p:txBody>
      </p:sp>
      <p:sp>
        <p:nvSpPr>
          <p:cNvPr id="3" name="Slide Number Placeholder 2">
            <a:extLst>
              <a:ext uri="{FF2B5EF4-FFF2-40B4-BE49-F238E27FC236}">
                <a16:creationId xmlns:a16="http://schemas.microsoft.com/office/drawing/2014/main" id="{BD56B916-58B2-480F-7E45-2FEFFA94E5A0}"/>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2345863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DAD0-5124-992C-26BA-1AE29572BF50}"/>
              </a:ext>
            </a:extLst>
          </p:cNvPr>
          <p:cNvSpPr>
            <a:spLocks noGrp="1"/>
          </p:cNvSpPr>
          <p:nvPr>
            <p:ph type="title"/>
          </p:nvPr>
        </p:nvSpPr>
        <p:spPr/>
        <p:txBody>
          <a:bodyPr/>
          <a:lstStyle/>
          <a:p>
            <a:r>
              <a:rPr lang="en-US"/>
              <a:t>Drug</a:t>
            </a:r>
          </a:p>
        </p:txBody>
      </p:sp>
      <p:pic>
        <p:nvPicPr>
          <p:cNvPr id="4" name="Content Placeholder 3" descr="A diagram of a drug&#10;&#10;Description automatically generated">
            <a:extLst>
              <a:ext uri="{FF2B5EF4-FFF2-40B4-BE49-F238E27FC236}">
                <a16:creationId xmlns:a16="http://schemas.microsoft.com/office/drawing/2014/main" id="{8977E15A-94D7-87ED-2640-D969BB746917}"/>
              </a:ext>
            </a:extLst>
          </p:cNvPr>
          <p:cNvPicPr>
            <a:picLocks noGrp="1" noChangeAspect="1"/>
          </p:cNvPicPr>
          <p:nvPr>
            <p:ph idx="1"/>
          </p:nvPr>
        </p:nvPicPr>
        <p:blipFill>
          <a:blip r:embed="rId2"/>
          <a:stretch>
            <a:fillRect/>
          </a:stretch>
        </p:blipFill>
        <p:spPr>
          <a:xfrm>
            <a:off x="3214678" y="1827227"/>
            <a:ext cx="5052725" cy="3853105"/>
          </a:xfrm>
        </p:spPr>
      </p:pic>
      <p:pic>
        <p:nvPicPr>
          <p:cNvPr id="5" name="Picture 4" descr="A screenshot of a math test&#10;&#10;Description automatically generated">
            <a:extLst>
              <a:ext uri="{FF2B5EF4-FFF2-40B4-BE49-F238E27FC236}">
                <a16:creationId xmlns:a16="http://schemas.microsoft.com/office/drawing/2014/main" id="{87C06B81-EC3D-1482-B37B-4206241B07C5}"/>
              </a:ext>
            </a:extLst>
          </p:cNvPr>
          <p:cNvPicPr>
            <a:picLocks noChangeAspect="1"/>
          </p:cNvPicPr>
          <p:nvPr/>
        </p:nvPicPr>
        <p:blipFill>
          <a:blip r:embed="rId3"/>
          <a:stretch>
            <a:fillRect/>
          </a:stretch>
        </p:blipFill>
        <p:spPr>
          <a:xfrm>
            <a:off x="8625605" y="1827228"/>
            <a:ext cx="3143250" cy="3695700"/>
          </a:xfrm>
          <a:prstGeom prst="rect">
            <a:avLst/>
          </a:prstGeom>
        </p:spPr>
      </p:pic>
      <p:sp>
        <p:nvSpPr>
          <p:cNvPr id="3" name="Slide Number Placeholder 2">
            <a:extLst>
              <a:ext uri="{FF2B5EF4-FFF2-40B4-BE49-F238E27FC236}">
                <a16:creationId xmlns:a16="http://schemas.microsoft.com/office/drawing/2014/main" id="{E08B1C5D-44C5-050B-4900-624D09116E71}"/>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6" name="TextBox 5">
            <a:extLst>
              <a:ext uri="{FF2B5EF4-FFF2-40B4-BE49-F238E27FC236}">
                <a16:creationId xmlns:a16="http://schemas.microsoft.com/office/drawing/2014/main" id="{3ACE0133-C34A-E622-0153-DAD3C34AE045}"/>
              </a:ext>
            </a:extLst>
          </p:cNvPr>
          <p:cNvSpPr txBox="1"/>
          <p:nvPr/>
        </p:nvSpPr>
        <p:spPr>
          <a:xfrm>
            <a:off x="307692" y="1831016"/>
            <a:ext cx="27432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solidFill>
                  <a:srgbClr val="CCCCCC"/>
                </a:solidFill>
                <a:latin typeface="Droid Sans Mono"/>
              </a:rPr>
              <a:t>gd</a:t>
            </a:r>
            <a:r>
              <a:rPr lang="en-US" sz="1000">
                <a:solidFill>
                  <a:srgbClr val="CCCCCC"/>
                </a:solidFill>
                <a:latin typeface="Droid Sans Mono"/>
              </a:rPr>
              <a:t> </a:t>
            </a:r>
            <a:r>
              <a:rPr lang="en-US" sz="1000">
                <a:solidFill>
                  <a:srgbClr val="D4D4D4"/>
                </a:solidFill>
                <a:latin typeface="Droid Sans Mono"/>
              </a:rPr>
              <a:t>=</a:t>
            </a:r>
            <a:r>
              <a:rPr lang="en-US" sz="1000">
                <a:solidFill>
                  <a:srgbClr val="CCCCCC"/>
                </a:solidFill>
                <a:latin typeface="Droid Sans Mono"/>
              </a:rPr>
              <a:t> [</a:t>
            </a:r>
          </a:p>
          <a:p>
            <a:r>
              <a:rPr lang="en-US" sz="1000">
                <a:solidFill>
                  <a:srgbClr val="CE9178"/>
                </a:solidFill>
                <a:latin typeface="Droid Sans Mono"/>
              </a:rPr>
              <a:t>"Drug </a:t>
            </a:r>
            <a:r>
              <a:rPr lang="en-US" sz="1000" err="1">
                <a:solidFill>
                  <a:srgbClr val="CE9178"/>
                </a:solidFill>
                <a:latin typeface="Droid Sans Mono"/>
              </a:rPr>
              <a:t>hasDosage</a:t>
            </a:r>
            <a:r>
              <a:rPr lang="en-US" sz="1000">
                <a:solidFill>
                  <a:srgbClr val="CE9178"/>
                </a:solidFill>
                <a:latin typeface="Droid Sans Mono"/>
              </a:rPr>
              <a:t> Dosage"</a:t>
            </a:r>
            <a:r>
              <a:rPr lang="en-US" sz="1000">
                <a:solidFill>
                  <a:srgbClr val="CCCCCC"/>
                </a:solidFill>
                <a:latin typeface="Droid Sans Mono"/>
              </a:rPr>
              <a:t>,</a:t>
            </a:r>
          </a:p>
          <a:p>
            <a:r>
              <a:rPr lang="en-US" sz="1000">
                <a:solidFill>
                  <a:srgbClr val="CE9178"/>
                </a:solidFill>
                <a:latin typeface="Droid Sans Mono"/>
              </a:rPr>
              <a:t>"Drug </a:t>
            </a:r>
            <a:r>
              <a:rPr lang="en-US" sz="1000" err="1">
                <a:solidFill>
                  <a:srgbClr val="CE9178"/>
                </a:solidFill>
                <a:latin typeface="Droid Sans Mono"/>
              </a:rPr>
              <a:t>hasRouteOfAdministration</a:t>
            </a:r>
            <a:r>
              <a:rPr lang="en-US" sz="1000">
                <a:solidFill>
                  <a:srgbClr val="CE9178"/>
                </a:solidFill>
                <a:latin typeface="Droid Sans Mono"/>
              </a:rPr>
              <a:t> </a:t>
            </a:r>
            <a:r>
              <a:rPr lang="en-US" sz="1000" err="1">
                <a:solidFill>
                  <a:srgbClr val="CE9178"/>
                </a:solidFill>
                <a:latin typeface="Droid Sans Mono"/>
              </a:rPr>
              <a:t>RouteOfAdministration</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"patient </a:t>
            </a:r>
            <a:r>
              <a:rPr lang="en-US" sz="1000" err="1">
                <a:solidFill>
                  <a:srgbClr val="CE9178"/>
                </a:solidFill>
                <a:latin typeface="Droid Sans Mono"/>
              </a:rPr>
              <a:t>isAdministered</a:t>
            </a:r>
            <a:r>
              <a:rPr lang="en-US" sz="1000">
                <a:solidFill>
                  <a:srgbClr val="CE9178"/>
                </a:solidFill>
                <a:latin typeface="Droid Sans Mono"/>
              </a:rPr>
              <a:t> Dosage"</a:t>
            </a:r>
            <a:r>
              <a:rPr lang="en-US" sz="1000">
                <a:solidFill>
                  <a:srgbClr val="CCCCCC"/>
                </a:solidFill>
                <a:latin typeface="Droid Sans Mono"/>
              </a:rPr>
              <a:t>,</a:t>
            </a:r>
          </a:p>
          <a:p>
            <a:r>
              <a:rPr lang="en-US" sz="1000">
                <a:solidFill>
                  <a:srgbClr val="CE9178"/>
                </a:solidFill>
                <a:latin typeface="Droid Sans Mono"/>
              </a:rPr>
              <a:t>"Dosage </a:t>
            </a:r>
            <a:r>
              <a:rPr lang="en-US" sz="1000" err="1">
                <a:solidFill>
                  <a:srgbClr val="CE9178"/>
                </a:solidFill>
                <a:latin typeface="Droid Sans Mono"/>
              </a:rPr>
              <a:t>hasDosageStrength</a:t>
            </a:r>
            <a:r>
              <a:rPr lang="en-US" sz="1000">
                <a:solidFill>
                  <a:srgbClr val="CE9178"/>
                </a:solidFill>
                <a:latin typeface="Droid Sans Mono"/>
              </a:rPr>
              <a:t> </a:t>
            </a:r>
            <a:r>
              <a:rPr lang="en-US" sz="1000" err="1">
                <a:solidFill>
                  <a:srgbClr val="CE9178"/>
                </a:solidFill>
                <a:latin typeface="Droid Sans Mono"/>
              </a:rPr>
              <a:t>DosageStrength</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"Drug </a:t>
            </a:r>
            <a:r>
              <a:rPr lang="en-US" sz="1000" err="1">
                <a:solidFill>
                  <a:srgbClr val="CE9178"/>
                </a:solidFill>
                <a:latin typeface="Droid Sans Mono"/>
              </a:rPr>
              <a:t>hasSideEffect</a:t>
            </a:r>
            <a:r>
              <a:rPr lang="en-US" sz="1000">
                <a:solidFill>
                  <a:srgbClr val="CE9178"/>
                </a:solidFill>
                <a:latin typeface="Droid Sans Mono"/>
              </a:rPr>
              <a:t> </a:t>
            </a:r>
            <a:r>
              <a:rPr lang="en-US" sz="1000" err="1">
                <a:solidFill>
                  <a:srgbClr val="CE9178"/>
                </a:solidFill>
                <a:latin typeface="Droid Sans Mono"/>
              </a:rPr>
              <a:t>SideEffect</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"Dosage </a:t>
            </a:r>
            <a:r>
              <a:rPr lang="en-US" sz="1000" err="1">
                <a:solidFill>
                  <a:srgbClr val="CE9178"/>
                </a:solidFill>
                <a:latin typeface="Droid Sans Mono"/>
              </a:rPr>
              <a:t>hasDosageForm</a:t>
            </a:r>
            <a:r>
              <a:rPr lang="en-US" sz="1000">
                <a:solidFill>
                  <a:srgbClr val="CE9178"/>
                </a:solidFill>
                <a:latin typeface="Droid Sans Mono"/>
              </a:rPr>
              <a:t> </a:t>
            </a:r>
            <a:r>
              <a:rPr lang="en-US" sz="1000" err="1">
                <a:solidFill>
                  <a:srgbClr val="CE9178"/>
                </a:solidFill>
                <a:latin typeface="Droid Sans Mono"/>
              </a:rPr>
              <a:t>DosageForm</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"Drug </a:t>
            </a:r>
            <a:r>
              <a:rPr lang="en-US" sz="1000" err="1">
                <a:solidFill>
                  <a:srgbClr val="CE9178"/>
                </a:solidFill>
                <a:latin typeface="Droid Sans Mono"/>
              </a:rPr>
              <a:t>hasName</a:t>
            </a:r>
            <a:r>
              <a:rPr lang="en-US" sz="1000">
                <a:solidFill>
                  <a:srgbClr val="CE9178"/>
                </a:solidFill>
                <a:latin typeface="Droid Sans Mono"/>
              </a:rPr>
              <a:t> </a:t>
            </a:r>
            <a:r>
              <a:rPr lang="en-US" sz="1000" err="1">
                <a:solidFill>
                  <a:srgbClr val="CE9178"/>
                </a:solidFill>
                <a:latin typeface="Droid Sans Mono"/>
              </a:rPr>
              <a:t>DrugName</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"Drug </a:t>
            </a:r>
            <a:r>
              <a:rPr lang="en-US" sz="1000" err="1">
                <a:solidFill>
                  <a:srgbClr val="CE9178"/>
                </a:solidFill>
                <a:latin typeface="Droid Sans Mono"/>
              </a:rPr>
              <a:t>hasDrugClass</a:t>
            </a:r>
            <a:r>
              <a:rPr lang="en-US" sz="1000">
                <a:solidFill>
                  <a:srgbClr val="CE9178"/>
                </a:solidFill>
                <a:latin typeface="Droid Sans Mono"/>
              </a:rPr>
              <a:t> </a:t>
            </a:r>
            <a:r>
              <a:rPr lang="en-US" sz="1000" err="1">
                <a:solidFill>
                  <a:srgbClr val="CE9178"/>
                </a:solidFill>
                <a:latin typeface="Droid Sans Mono"/>
              </a:rPr>
              <a:t>DrugClass</a:t>
            </a:r>
            <a:r>
              <a:rPr lang="en-US" sz="1000">
                <a:solidFill>
                  <a:srgbClr val="CE9178"/>
                </a:solidFill>
                <a:latin typeface="Droid Sans Mono"/>
              </a:rPr>
              <a:t>"</a:t>
            </a:r>
          </a:p>
          <a:p>
            <a:r>
              <a:rPr lang="en-US" sz="1000">
                <a:solidFill>
                  <a:srgbClr val="CCCCCC"/>
                </a:solidFill>
                <a:latin typeface="Droid Sans Mono"/>
              </a:rPr>
              <a:t>]</a:t>
            </a:r>
          </a:p>
          <a:p>
            <a:br>
              <a:rPr lang="en-US" sz="1000">
                <a:latin typeface="Droid Sans Mono"/>
              </a:rPr>
            </a:br>
            <a:r>
              <a:rPr lang="en-US" sz="1000" err="1">
                <a:solidFill>
                  <a:srgbClr val="CCCCCC"/>
                </a:solidFill>
                <a:latin typeface="Droid Sans Mono"/>
              </a:rPr>
              <a:t>sr</a:t>
            </a:r>
            <a:r>
              <a:rPr lang="en-US" sz="1000">
                <a:solidFill>
                  <a:srgbClr val="CCCCCC"/>
                </a:solidFill>
                <a:latin typeface="Droid Sans Mono"/>
              </a:rPr>
              <a:t> </a:t>
            </a:r>
            <a:r>
              <a:rPr lang="en-US" sz="1000">
                <a:solidFill>
                  <a:srgbClr val="D4D4D4"/>
                </a:solidFill>
                <a:latin typeface="Droid Sans Mono"/>
              </a:rPr>
              <a:t>=</a:t>
            </a:r>
            <a:r>
              <a:rPr lang="en-US" sz="1000">
                <a:solidFill>
                  <a:srgbClr val="CCCCCC"/>
                </a:solidFill>
                <a:latin typeface="Droid Sans Mono"/>
              </a:rPr>
              <a:t> [</a:t>
            </a:r>
          </a:p>
          <a:p>
            <a:r>
              <a:rPr lang="en-US" sz="1000">
                <a:solidFill>
                  <a:srgbClr val="CE9178"/>
                </a:solidFill>
                <a:latin typeface="Droid Sans Mono"/>
              </a:rPr>
              <a:t>"Dosage </a:t>
            </a:r>
            <a:r>
              <a:rPr lang="en-US" sz="1000" err="1">
                <a:solidFill>
                  <a:srgbClr val="CE9178"/>
                </a:solidFill>
                <a:latin typeface="Droid Sans Mono"/>
              </a:rPr>
              <a:t>hasDosageStrength</a:t>
            </a:r>
            <a:r>
              <a:rPr lang="en-US" sz="1000">
                <a:solidFill>
                  <a:srgbClr val="CE9178"/>
                </a:solidFill>
                <a:latin typeface="Droid Sans Mono"/>
              </a:rPr>
              <a:t> </a:t>
            </a:r>
            <a:r>
              <a:rPr lang="en-US" sz="1000" err="1">
                <a:solidFill>
                  <a:srgbClr val="CE9178"/>
                </a:solidFill>
                <a:latin typeface="Droid Sans Mono"/>
              </a:rPr>
              <a:t>DosageStrength</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"Dosage </a:t>
            </a:r>
            <a:r>
              <a:rPr lang="en-US" sz="1000" err="1">
                <a:solidFill>
                  <a:srgbClr val="CE9178"/>
                </a:solidFill>
                <a:latin typeface="Droid Sans Mono"/>
              </a:rPr>
              <a:t>hasDosageForm</a:t>
            </a:r>
            <a:r>
              <a:rPr lang="en-US" sz="1000">
                <a:solidFill>
                  <a:srgbClr val="CE9178"/>
                </a:solidFill>
                <a:latin typeface="Droid Sans Mono"/>
              </a:rPr>
              <a:t> </a:t>
            </a:r>
            <a:r>
              <a:rPr lang="en-US" sz="1000" err="1">
                <a:solidFill>
                  <a:srgbClr val="CE9178"/>
                </a:solidFill>
                <a:latin typeface="Droid Sans Mono"/>
              </a:rPr>
              <a:t>DosageForm</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"Drug </a:t>
            </a:r>
            <a:r>
              <a:rPr lang="en-US" sz="1000" err="1">
                <a:solidFill>
                  <a:srgbClr val="CE9178"/>
                </a:solidFill>
                <a:latin typeface="Droid Sans Mono"/>
              </a:rPr>
              <a:t>hasDosage</a:t>
            </a:r>
            <a:r>
              <a:rPr lang="en-US" sz="1000">
                <a:solidFill>
                  <a:srgbClr val="CE9178"/>
                </a:solidFill>
                <a:latin typeface="Droid Sans Mono"/>
              </a:rPr>
              <a:t> Dosage"</a:t>
            </a:r>
            <a:r>
              <a:rPr lang="en-US" sz="1000">
                <a:solidFill>
                  <a:srgbClr val="CCCCCC"/>
                </a:solidFill>
                <a:latin typeface="Droid Sans Mono"/>
              </a:rPr>
              <a:t>,</a:t>
            </a:r>
          </a:p>
          <a:p>
            <a:r>
              <a:rPr lang="en-US" sz="1000">
                <a:solidFill>
                  <a:srgbClr val="CE9178"/>
                </a:solidFill>
                <a:latin typeface="Droid Sans Mono"/>
              </a:rPr>
              <a:t>"Drug </a:t>
            </a:r>
            <a:r>
              <a:rPr lang="en-US" sz="1000" err="1">
                <a:solidFill>
                  <a:srgbClr val="CE9178"/>
                </a:solidFill>
                <a:latin typeface="Droid Sans Mono"/>
              </a:rPr>
              <a:t>hasRouteOfAdministration</a:t>
            </a:r>
            <a:r>
              <a:rPr lang="en-US" sz="1000">
                <a:solidFill>
                  <a:srgbClr val="CE9178"/>
                </a:solidFill>
                <a:latin typeface="Droid Sans Mono"/>
              </a:rPr>
              <a:t> </a:t>
            </a:r>
            <a:r>
              <a:rPr lang="en-US" sz="1000" err="1">
                <a:solidFill>
                  <a:srgbClr val="CE9178"/>
                </a:solidFill>
                <a:latin typeface="Droid Sans Mono"/>
              </a:rPr>
              <a:t>RouteOfAdministration</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"Drug affects </a:t>
            </a:r>
            <a:r>
              <a:rPr lang="en-US" sz="1000" err="1">
                <a:solidFill>
                  <a:srgbClr val="CE9178"/>
                </a:solidFill>
                <a:latin typeface="Droid Sans Mono"/>
              </a:rPr>
              <a:t>Body_or_Health</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"Drug </a:t>
            </a:r>
            <a:r>
              <a:rPr lang="en-US" sz="1000" err="1">
                <a:solidFill>
                  <a:srgbClr val="CE9178"/>
                </a:solidFill>
                <a:latin typeface="Droid Sans Mono"/>
              </a:rPr>
              <a:t>hasSideEffect</a:t>
            </a:r>
            <a:r>
              <a:rPr lang="en-US" sz="1000">
                <a:solidFill>
                  <a:srgbClr val="CE9178"/>
                </a:solidFill>
                <a:latin typeface="Droid Sans Mono"/>
              </a:rPr>
              <a:t> </a:t>
            </a:r>
            <a:r>
              <a:rPr lang="en-US" sz="1000" err="1">
                <a:solidFill>
                  <a:srgbClr val="CE9178"/>
                </a:solidFill>
                <a:latin typeface="Droid Sans Mono"/>
              </a:rPr>
              <a:t>SideEffect</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"Drug </a:t>
            </a:r>
            <a:r>
              <a:rPr lang="en-US" sz="1000" err="1">
                <a:solidFill>
                  <a:srgbClr val="CE9178"/>
                </a:solidFill>
                <a:latin typeface="Droid Sans Mono"/>
              </a:rPr>
              <a:t>hasDrugName</a:t>
            </a:r>
            <a:r>
              <a:rPr lang="en-US" sz="1000">
                <a:solidFill>
                  <a:srgbClr val="CE9178"/>
                </a:solidFill>
                <a:latin typeface="Droid Sans Mono"/>
              </a:rPr>
              <a:t> </a:t>
            </a:r>
            <a:r>
              <a:rPr lang="en-US" sz="1000" err="1">
                <a:solidFill>
                  <a:srgbClr val="CE9178"/>
                </a:solidFill>
                <a:latin typeface="Droid Sans Mono"/>
              </a:rPr>
              <a:t>DrugName</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"Drug </a:t>
            </a:r>
            <a:r>
              <a:rPr lang="en-US" sz="1000" err="1">
                <a:solidFill>
                  <a:srgbClr val="CE9178"/>
                </a:solidFill>
                <a:latin typeface="Droid Sans Mono"/>
              </a:rPr>
              <a:t>hasDrugClass</a:t>
            </a:r>
            <a:r>
              <a:rPr lang="en-US" sz="1000">
                <a:solidFill>
                  <a:srgbClr val="CE9178"/>
                </a:solidFill>
                <a:latin typeface="Droid Sans Mono"/>
              </a:rPr>
              <a:t> </a:t>
            </a:r>
            <a:r>
              <a:rPr lang="en-US" sz="1000" err="1">
                <a:solidFill>
                  <a:srgbClr val="CE9178"/>
                </a:solidFill>
                <a:latin typeface="Droid Sans Mono"/>
              </a:rPr>
              <a:t>DrugClass</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a:t>
            </a:r>
            <a:r>
              <a:rPr lang="en-US" sz="1000" err="1">
                <a:solidFill>
                  <a:srgbClr val="CE9178"/>
                </a:solidFill>
                <a:latin typeface="Droid Sans Mono"/>
              </a:rPr>
              <a:t>SideEffect</a:t>
            </a:r>
            <a:r>
              <a:rPr lang="en-US" sz="1000">
                <a:solidFill>
                  <a:srgbClr val="CE9178"/>
                </a:solidFill>
                <a:latin typeface="Droid Sans Mono"/>
              </a:rPr>
              <a:t> affects Health"</a:t>
            </a:r>
            <a:r>
              <a:rPr lang="en-US" sz="1000">
                <a:solidFill>
                  <a:srgbClr val="CCCCCC"/>
                </a:solidFill>
                <a:latin typeface="Droid Sans Mono"/>
              </a:rPr>
              <a:t>,</a:t>
            </a:r>
          </a:p>
          <a:p>
            <a:r>
              <a:rPr lang="en-US" sz="1000">
                <a:solidFill>
                  <a:srgbClr val="CE9178"/>
                </a:solidFill>
                <a:latin typeface="Droid Sans Mono"/>
              </a:rPr>
              <a:t>"Dosage </a:t>
            </a:r>
            <a:r>
              <a:rPr lang="en-US" sz="1000" err="1">
                <a:solidFill>
                  <a:srgbClr val="CE9178"/>
                </a:solidFill>
                <a:latin typeface="Droid Sans Mono"/>
              </a:rPr>
              <a:t>hasQuantity</a:t>
            </a:r>
            <a:r>
              <a:rPr lang="en-US" sz="1000">
                <a:solidFill>
                  <a:srgbClr val="CE9178"/>
                </a:solidFill>
                <a:latin typeface="Droid Sans Mono"/>
              </a:rPr>
              <a:t> Quantity"</a:t>
            </a:r>
          </a:p>
          <a:p>
            <a:r>
              <a:rPr lang="en-US" sz="1000">
                <a:solidFill>
                  <a:srgbClr val="CCCCCC"/>
                </a:solidFill>
                <a:latin typeface="Droid Sans Mono"/>
              </a:rPr>
              <a:t>]</a:t>
            </a:r>
          </a:p>
          <a:p>
            <a:endParaRPr lang="en-US">
              <a:solidFill>
                <a:srgbClr val="CCCCCC"/>
              </a:solidFill>
              <a:latin typeface="Droid Sans Mono"/>
            </a:endParaRPr>
          </a:p>
        </p:txBody>
      </p:sp>
    </p:spTree>
    <p:extLst>
      <p:ext uri="{BB962C8B-B14F-4D97-AF65-F5344CB8AC3E}">
        <p14:creationId xmlns:p14="http://schemas.microsoft.com/office/powerpoint/2010/main" val="3432145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9DCD-46CC-D533-73DA-8D36B83885BD}"/>
              </a:ext>
            </a:extLst>
          </p:cNvPr>
          <p:cNvSpPr>
            <a:spLocks noGrp="1"/>
          </p:cNvSpPr>
          <p:nvPr>
            <p:ph type="title"/>
          </p:nvPr>
        </p:nvSpPr>
        <p:spPr/>
        <p:txBody>
          <a:bodyPr/>
          <a:lstStyle/>
          <a:p>
            <a:r>
              <a:rPr lang="en-US"/>
              <a:t>Body</a:t>
            </a:r>
          </a:p>
        </p:txBody>
      </p:sp>
      <p:pic>
        <p:nvPicPr>
          <p:cNvPr id="4" name="Content Placeholder 3" descr="A diagram of body parts&#10;&#10;Description automatically generated">
            <a:extLst>
              <a:ext uri="{FF2B5EF4-FFF2-40B4-BE49-F238E27FC236}">
                <a16:creationId xmlns:a16="http://schemas.microsoft.com/office/drawing/2014/main" id="{5D517E81-76E4-66E0-900D-3E3E260535E6}"/>
              </a:ext>
            </a:extLst>
          </p:cNvPr>
          <p:cNvPicPr>
            <a:picLocks noGrp="1" noChangeAspect="1"/>
          </p:cNvPicPr>
          <p:nvPr>
            <p:ph idx="1"/>
          </p:nvPr>
        </p:nvPicPr>
        <p:blipFill>
          <a:blip r:embed="rId2"/>
          <a:stretch>
            <a:fillRect/>
          </a:stretch>
        </p:blipFill>
        <p:spPr>
          <a:xfrm>
            <a:off x="838200" y="1913274"/>
            <a:ext cx="4465781" cy="3526751"/>
          </a:xfrm>
        </p:spPr>
      </p:pic>
      <p:pic>
        <p:nvPicPr>
          <p:cNvPr id="5" name="Picture 4" descr="A screenshot of a math test&#10;&#10;Description automatically generated">
            <a:extLst>
              <a:ext uri="{FF2B5EF4-FFF2-40B4-BE49-F238E27FC236}">
                <a16:creationId xmlns:a16="http://schemas.microsoft.com/office/drawing/2014/main" id="{716061C4-FA3F-A96E-3A6D-4739BCF95BA5}"/>
              </a:ext>
            </a:extLst>
          </p:cNvPr>
          <p:cNvPicPr>
            <a:picLocks noChangeAspect="1"/>
          </p:cNvPicPr>
          <p:nvPr/>
        </p:nvPicPr>
        <p:blipFill>
          <a:blip r:embed="rId3"/>
          <a:stretch>
            <a:fillRect/>
          </a:stretch>
        </p:blipFill>
        <p:spPr>
          <a:xfrm>
            <a:off x="8622792" y="1828800"/>
            <a:ext cx="3143250" cy="3695700"/>
          </a:xfrm>
          <a:prstGeom prst="rect">
            <a:avLst/>
          </a:prstGeom>
        </p:spPr>
      </p:pic>
      <p:sp>
        <p:nvSpPr>
          <p:cNvPr id="3" name="Slide Number Placeholder 2">
            <a:extLst>
              <a:ext uri="{FF2B5EF4-FFF2-40B4-BE49-F238E27FC236}">
                <a16:creationId xmlns:a16="http://schemas.microsoft.com/office/drawing/2014/main" id="{F9AD7EF7-F963-DFA0-D5F3-C877F93247AF}"/>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59833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5620-78B1-E790-F718-17F65731053F}"/>
              </a:ext>
            </a:extLst>
          </p:cNvPr>
          <p:cNvSpPr>
            <a:spLocks noGrp="1"/>
          </p:cNvSpPr>
          <p:nvPr>
            <p:ph type="title"/>
          </p:nvPr>
        </p:nvSpPr>
        <p:spPr/>
        <p:txBody>
          <a:bodyPr/>
          <a:lstStyle/>
          <a:p>
            <a:r>
              <a:rPr lang="en-US"/>
              <a:t>Diagnosis</a:t>
            </a:r>
          </a:p>
        </p:txBody>
      </p:sp>
      <p:pic>
        <p:nvPicPr>
          <p:cNvPr id="6" name="Content Placeholder 5" descr="A diagram of a diagnosis&#10;&#10;Description automatically generated">
            <a:extLst>
              <a:ext uri="{FF2B5EF4-FFF2-40B4-BE49-F238E27FC236}">
                <a16:creationId xmlns:a16="http://schemas.microsoft.com/office/drawing/2014/main" id="{32A9AA09-C1F4-DF17-70A2-9E92241C870A}"/>
              </a:ext>
            </a:extLst>
          </p:cNvPr>
          <p:cNvPicPr>
            <a:picLocks noGrp="1" noChangeAspect="1"/>
          </p:cNvPicPr>
          <p:nvPr>
            <p:ph idx="1"/>
          </p:nvPr>
        </p:nvPicPr>
        <p:blipFill>
          <a:blip r:embed="rId2"/>
          <a:stretch>
            <a:fillRect/>
          </a:stretch>
        </p:blipFill>
        <p:spPr>
          <a:xfrm>
            <a:off x="4481512" y="2205037"/>
            <a:ext cx="3228975" cy="2943225"/>
          </a:xfrm>
        </p:spPr>
      </p:pic>
      <p:pic>
        <p:nvPicPr>
          <p:cNvPr id="4" name="Picture 3" descr="A screenshot of a math test&#10;&#10;Description automatically generated">
            <a:extLst>
              <a:ext uri="{FF2B5EF4-FFF2-40B4-BE49-F238E27FC236}">
                <a16:creationId xmlns:a16="http://schemas.microsoft.com/office/drawing/2014/main" id="{6E3615D1-D9BC-C3B1-1C71-AAFF3B85CCB7}"/>
              </a:ext>
            </a:extLst>
          </p:cNvPr>
          <p:cNvPicPr>
            <a:picLocks noChangeAspect="1"/>
          </p:cNvPicPr>
          <p:nvPr/>
        </p:nvPicPr>
        <p:blipFill>
          <a:blip r:embed="rId3"/>
          <a:stretch>
            <a:fillRect/>
          </a:stretch>
        </p:blipFill>
        <p:spPr>
          <a:xfrm>
            <a:off x="8622792" y="1828800"/>
            <a:ext cx="3143250" cy="3695700"/>
          </a:xfrm>
          <a:prstGeom prst="rect">
            <a:avLst/>
          </a:prstGeom>
        </p:spPr>
      </p:pic>
      <p:sp>
        <p:nvSpPr>
          <p:cNvPr id="3" name="Slide Number Placeholder 2">
            <a:extLst>
              <a:ext uri="{FF2B5EF4-FFF2-40B4-BE49-F238E27FC236}">
                <a16:creationId xmlns:a16="http://schemas.microsoft.com/office/drawing/2014/main" id="{67BE9A01-327A-C739-F6A0-787F50451D75}"/>
              </a:ext>
            </a:extLst>
          </p:cNvPr>
          <p:cNvSpPr>
            <a:spLocks noGrp="1"/>
          </p:cNvSpPr>
          <p:nvPr>
            <p:ph type="sldNum" sz="quarter" idx="12"/>
          </p:nvPr>
        </p:nvSpPr>
        <p:spPr/>
        <p:txBody>
          <a:bodyPr/>
          <a:lstStyle/>
          <a:p>
            <a:fld id="{330EA680-D336-4FF7-8B7A-9848BB0A1C32}" type="slidenum">
              <a:rPr lang="en-US" smtClean="0"/>
              <a:t>12</a:t>
            </a:fld>
            <a:endParaRPr lang="en-US"/>
          </a:p>
        </p:txBody>
      </p:sp>
      <p:sp>
        <p:nvSpPr>
          <p:cNvPr id="5" name="TextBox 4">
            <a:extLst>
              <a:ext uri="{FF2B5EF4-FFF2-40B4-BE49-F238E27FC236}">
                <a16:creationId xmlns:a16="http://schemas.microsoft.com/office/drawing/2014/main" id="{BDB002E7-2EB6-DFFC-BA18-2A52C3302863}"/>
              </a:ext>
            </a:extLst>
          </p:cNvPr>
          <p:cNvSpPr txBox="1"/>
          <p:nvPr/>
        </p:nvSpPr>
        <p:spPr>
          <a:xfrm>
            <a:off x="626398" y="2397209"/>
            <a:ext cx="3245617"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solidFill>
                  <a:srgbClr val="CCCCCC"/>
                </a:solidFill>
                <a:latin typeface="Droid Sans Mono"/>
              </a:rPr>
              <a:t>gd</a:t>
            </a:r>
            <a:r>
              <a:rPr lang="en-US" sz="1000">
                <a:solidFill>
                  <a:srgbClr val="CCCCCC"/>
                </a:solidFill>
                <a:latin typeface="Droid Sans Mono"/>
              </a:rPr>
              <a:t> </a:t>
            </a:r>
            <a:r>
              <a:rPr lang="en-US" sz="1000">
                <a:solidFill>
                  <a:srgbClr val="D4D4D4"/>
                </a:solidFill>
                <a:latin typeface="Droid Sans Mono"/>
              </a:rPr>
              <a:t>=</a:t>
            </a:r>
            <a:r>
              <a:rPr lang="en-US" sz="1000">
                <a:solidFill>
                  <a:srgbClr val="CCCCCC"/>
                </a:solidFill>
                <a:latin typeface="Droid Sans Mono"/>
              </a:rPr>
              <a:t> [</a:t>
            </a:r>
          </a:p>
          <a:p>
            <a:r>
              <a:rPr lang="en-US" sz="1000">
                <a:solidFill>
                  <a:srgbClr val="CE9178"/>
                </a:solidFill>
                <a:latin typeface="Droid Sans Mono"/>
              </a:rPr>
              <a:t>"Diagnosis </a:t>
            </a:r>
            <a:r>
              <a:rPr lang="en-US" sz="1000" err="1">
                <a:solidFill>
                  <a:srgbClr val="CE9178"/>
                </a:solidFill>
                <a:latin typeface="Droid Sans Mono"/>
              </a:rPr>
              <a:t>hasPrincipalDiagnosis</a:t>
            </a:r>
            <a:r>
              <a:rPr lang="en-US" sz="1000">
                <a:solidFill>
                  <a:srgbClr val="CE9178"/>
                </a:solidFill>
                <a:latin typeface="Droid Sans Mono"/>
              </a:rPr>
              <a:t> </a:t>
            </a:r>
            <a:r>
              <a:rPr lang="en-US" sz="1000" err="1">
                <a:solidFill>
                  <a:srgbClr val="CE9178"/>
                </a:solidFill>
                <a:latin typeface="Droid Sans Mono"/>
              </a:rPr>
              <a:t>PrincipalDiagnosis</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"Diagnosis </a:t>
            </a:r>
            <a:r>
              <a:rPr lang="en-US" sz="1000" err="1">
                <a:solidFill>
                  <a:srgbClr val="CE9178"/>
                </a:solidFill>
                <a:latin typeface="Droid Sans Mono"/>
              </a:rPr>
              <a:t>hasDiagnosisTypes</a:t>
            </a:r>
            <a:r>
              <a:rPr lang="en-US" sz="1000">
                <a:solidFill>
                  <a:srgbClr val="CE9178"/>
                </a:solidFill>
                <a:latin typeface="Droid Sans Mono"/>
              </a:rPr>
              <a:t> </a:t>
            </a:r>
            <a:r>
              <a:rPr lang="en-US" sz="1000" err="1">
                <a:solidFill>
                  <a:srgbClr val="CE9178"/>
                </a:solidFill>
                <a:latin typeface="Droid Sans Mono"/>
              </a:rPr>
              <a:t>DiagnosisTypes</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"Diagnosis identifies Disease"</a:t>
            </a:r>
            <a:r>
              <a:rPr lang="en-US" sz="1000">
                <a:solidFill>
                  <a:srgbClr val="CCCCCC"/>
                </a:solidFill>
                <a:latin typeface="Droid Sans Mono"/>
              </a:rPr>
              <a:t>,</a:t>
            </a:r>
          </a:p>
          <a:p>
            <a:r>
              <a:rPr lang="en-US" sz="1000">
                <a:solidFill>
                  <a:srgbClr val="CE9178"/>
                </a:solidFill>
                <a:latin typeface="Droid Sans Mono"/>
              </a:rPr>
              <a:t>"Patient </a:t>
            </a:r>
            <a:r>
              <a:rPr lang="en-US" sz="1000" err="1">
                <a:solidFill>
                  <a:srgbClr val="CE9178"/>
                </a:solidFill>
                <a:latin typeface="Droid Sans Mono"/>
              </a:rPr>
              <a:t>hasDiagnosis</a:t>
            </a:r>
            <a:r>
              <a:rPr lang="en-US" sz="1000">
                <a:solidFill>
                  <a:srgbClr val="CE9178"/>
                </a:solidFill>
                <a:latin typeface="Droid Sans Mono"/>
              </a:rPr>
              <a:t> Diagnosis"</a:t>
            </a:r>
            <a:r>
              <a:rPr lang="en-US" sz="1000">
                <a:solidFill>
                  <a:srgbClr val="CCCCCC"/>
                </a:solidFill>
                <a:latin typeface="Droid Sans Mono"/>
              </a:rPr>
              <a:t>,</a:t>
            </a:r>
          </a:p>
          <a:p>
            <a:r>
              <a:rPr lang="en-US" sz="1000">
                <a:solidFill>
                  <a:srgbClr val="CE9178"/>
                </a:solidFill>
                <a:latin typeface="Droid Sans Mono"/>
              </a:rPr>
              <a:t>"Treatment </a:t>
            </a:r>
            <a:r>
              <a:rPr lang="en-US" sz="1000" err="1">
                <a:solidFill>
                  <a:srgbClr val="CE9178"/>
                </a:solidFill>
                <a:latin typeface="Droid Sans Mono"/>
              </a:rPr>
              <a:t>treatmentFor</a:t>
            </a:r>
            <a:r>
              <a:rPr lang="en-US" sz="1000">
                <a:solidFill>
                  <a:srgbClr val="CE9178"/>
                </a:solidFill>
                <a:latin typeface="Droid Sans Mono"/>
              </a:rPr>
              <a:t> Diagnosis"</a:t>
            </a:r>
          </a:p>
          <a:p>
            <a:r>
              <a:rPr lang="en-US" sz="1000">
                <a:solidFill>
                  <a:srgbClr val="CCCCCC"/>
                </a:solidFill>
                <a:latin typeface="Droid Sans Mono"/>
              </a:rPr>
              <a:t>]</a:t>
            </a:r>
          </a:p>
          <a:p>
            <a:r>
              <a:rPr lang="en-US" sz="1000" err="1">
                <a:solidFill>
                  <a:srgbClr val="CCCCCC"/>
                </a:solidFill>
                <a:latin typeface="Droid Sans Mono"/>
              </a:rPr>
              <a:t>sr</a:t>
            </a:r>
            <a:r>
              <a:rPr lang="en-US" sz="1000">
                <a:solidFill>
                  <a:srgbClr val="CCCCCC"/>
                </a:solidFill>
                <a:latin typeface="Droid Sans Mono"/>
              </a:rPr>
              <a:t> </a:t>
            </a:r>
            <a:r>
              <a:rPr lang="en-US" sz="1000">
                <a:solidFill>
                  <a:srgbClr val="D4D4D4"/>
                </a:solidFill>
                <a:latin typeface="Droid Sans Mono"/>
              </a:rPr>
              <a:t>=</a:t>
            </a:r>
            <a:r>
              <a:rPr lang="en-US" sz="1000">
                <a:solidFill>
                  <a:srgbClr val="CCCCCC"/>
                </a:solidFill>
                <a:latin typeface="Droid Sans Mono"/>
              </a:rPr>
              <a:t> [</a:t>
            </a:r>
          </a:p>
          <a:p>
            <a:r>
              <a:rPr lang="en-US" sz="1000">
                <a:solidFill>
                  <a:srgbClr val="CE9178"/>
                </a:solidFill>
                <a:latin typeface="Droid Sans Mono"/>
              </a:rPr>
              <a:t>"Diagnosis </a:t>
            </a:r>
            <a:r>
              <a:rPr lang="en-US" sz="1000" err="1">
                <a:solidFill>
                  <a:srgbClr val="CE9178"/>
                </a:solidFill>
                <a:latin typeface="Droid Sans Mono"/>
              </a:rPr>
              <a:t>hasPrincipalDiagnosis</a:t>
            </a:r>
            <a:r>
              <a:rPr lang="en-US" sz="1000">
                <a:solidFill>
                  <a:srgbClr val="CE9178"/>
                </a:solidFill>
                <a:latin typeface="Droid Sans Mono"/>
              </a:rPr>
              <a:t> </a:t>
            </a:r>
            <a:r>
              <a:rPr lang="en-US" sz="1000" err="1">
                <a:solidFill>
                  <a:srgbClr val="CE9178"/>
                </a:solidFill>
                <a:latin typeface="Droid Sans Mono"/>
              </a:rPr>
              <a:t>PrincipalDiagnosis</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"Diagnosis </a:t>
            </a:r>
            <a:r>
              <a:rPr lang="en-US" sz="1000" err="1">
                <a:solidFill>
                  <a:srgbClr val="CE9178"/>
                </a:solidFill>
                <a:latin typeface="Droid Sans Mono"/>
              </a:rPr>
              <a:t>hasDiagnosisTypes</a:t>
            </a:r>
            <a:r>
              <a:rPr lang="en-US" sz="1000">
                <a:solidFill>
                  <a:srgbClr val="CE9178"/>
                </a:solidFill>
                <a:latin typeface="Droid Sans Mono"/>
              </a:rPr>
              <a:t> </a:t>
            </a:r>
            <a:r>
              <a:rPr lang="en-US" sz="1000" err="1">
                <a:solidFill>
                  <a:srgbClr val="CE9178"/>
                </a:solidFill>
                <a:latin typeface="Droid Sans Mono"/>
              </a:rPr>
              <a:t>DiagnosisTypes</a:t>
            </a:r>
            <a:r>
              <a:rPr lang="en-US" sz="1000">
                <a:solidFill>
                  <a:srgbClr val="CE9178"/>
                </a:solidFill>
                <a:latin typeface="Droid Sans Mono"/>
              </a:rPr>
              <a:t>"</a:t>
            </a:r>
            <a:r>
              <a:rPr lang="en-US" sz="1000">
                <a:solidFill>
                  <a:srgbClr val="CCCCCC"/>
                </a:solidFill>
                <a:latin typeface="Droid Sans Mono"/>
              </a:rPr>
              <a:t>,</a:t>
            </a:r>
          </a:p>
          <a:p>
            <a:r>
              <a:rPr lang="en-US" sz="1000">
                <a:solidFill>
                  <a:srgbClr val="CE9178"/>
                </a:solidFill>
                <a:latin typeface="Droid Sans Mono"/>
              </a:rPr>
              <a:t>"Diagnosis identifies Disease"</a:t>
            </a:r>
            <a:r>
              <a:rPr lang="en-US" sz="1000">
                <a:solidFill>
                  <a:srgbClr val="CCCCCC"/>
                </a:solidFill>
                <a:latin typeface="Droid Sans Mono"/>
              </a:rPr>
              <a:t>,</a:t>
            </a:r>
          </a:p>
          <a:p>
            <a:r>
              <a:rPr lang="en-US" sz="1000">
                <a:solidFill>
                  <a:srgbClr val="CE9178"/>
                </a:solidFill>
                <a:latin typeface="Droid Sans Mono"/>
              </a:rPr>
              <a:t>"Diagnosis affects Body"</a:t>
            </a:r>
            <a:r>
              <a:rPr lang="en-US" sz="1000">
                <a:solidFill>
                  <a:srgbClr val="CCCCCC"/>
                </a:solidFill>
                <a:latin typeface="Droid Sans Mono"/>
              </a:rPr>
              <a:t>,</a:t>
            </a:r>
          </a:p>
          <a:p>
            <a:r>
              <a:rPr lang="en-US" sz="1000">
                <a:solidFill>
                  <a:srgbClr val="CE9178"/>
                </a:solidFill>
                <a:latin typeface="Droid Sans Mono"/>
              </a:rPr>
              <a:t>"Diagnosis </a:t>
            </a:r>
            <a:r>
              <a:rPr lang="en-US" sz="1000" err="1">
                <a:solidFill>
                  <a:srgbClr val="CE9178"/>
                </a:solidFill>
                <a:latin typeface="Droid Sans Mono"/>
              </a:rPr>
              <a:t>isAssociatedWith</a:t>
            </a:r>
            <a:r>
              <a:rPr lang="en-US" sz="1000">
                <a:solidFill>
                  <a:srgbClr val="CE9178"/>
                </a:solidFill>
                <a:latin typeface="Droid Sans Mono"/>
              </a:rPr>
              <a:t> Visit"</a:t>
            </a:r>
            <a:r>
              <a:rPr lang="en-US" sz="1000">
                <a:solidFill>
                  <a:srgbClr val="CCCCCC"/>
                </a:solidFill>
                <a:latin typeface="Droid Sans Mono"/>
              </a:rPr>
              <a:t>,</a:t>
            </a:r>
          </a:p>
          <a:p>
            <a:r>
              <a:rPr lang="en-US" sz="1000">
                <a:solidFill>
                  <a:srgbClr val="CE9178"/>
                </a:solidFill>
                <a:latin typeface="Droid Sans Mono"/>
              </a:rPr>
              <a:t>"Patient </a:t>
            </a:r>
            <a:r>
              <a:rPr lang="en-US" sz="1000" err="1">
                <a:solidFill>
                  <a:srgbClr val="CE9178"/>
                </a:solidFill>
                <a:latin typeface="Droid Sans Mono"/>
              </a:rPr>
              <a:t>hasDiagnosis</a:t>
            </a:r>
            <a:r>
              <a:rPr lang="en-US" sz="1000">
                <a:solidFill>
                  <a:srgbClr val="CE9178"/>
                </a:solidFill>
                <a:latin typeface="Droid Sans Mono"/>
              </a:rPr>
              <a:t> Diagnosis"</a:t>
            </a:r>
            <a:r>
              <a:rPr lang="en-US" sz="1000">
                <a:solidFill>
                  <a:srgbClr val="CCCCCC"/>
                </a:solidFill>
                <a:latin typeface="Droid Sans Mono"/>
              </a:rPr>
              <a:t>,</a:t>
            </a:r>
          </a:p>
          <a:p>
            <a:r>
              <a:rPr lang="en-US" sz="1000">
                <a:solidFill>
                  <a:srgbClr val="CCCCCC"/>
                </a:solidFill>
                <a:latin typeface="Droid Sans Mono"/>
              </a:rPr>
              <a:t>]</a:t>
            </a:r>
          </a:p>
          <a:p>
            <a:endParaRPr lang="en-US">
              <a:solidFill>
                <a:srgbClr val="CCCCCC"/>
              </a:solidFill>
              <a:latin typeface="Droid Sans Mono"/>
            </a:endParaRPr>
          </a:p>
          <a:p>
            <a:endParaRPr lang="en-US">
              <a:solidFill>
                <a:srgbClr val="CCCCCC"/>
              </a:solidFill>
              <a:latin typeface="Droid Sans Mono"/>
            </a:endParaRPr>
          </a:p>
        </p:txBody>
      </p:sp>
    </p:spTree>
    <p:extLst>
      <p:ext uri="{BB962C8B-B14F-4D97-AF65-F5344CB8AC3E}">
        <p14:creationId xmlns:p14="http://schemas.microsoft.com/office/powerpoint/2010/main" val="176227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507B-AC5C-4EE5-1544-182417D4666E}"/>
              </a:ext>
            </a:extLst>
          </p:cNvPr>
          <p:cNvSpPr>
            <a:spLocks noGrp="1"/>
          </p:cNvSpPr>
          <p:nvPr>
            <p:ph type="title"/>
          </p:nvPr>
        </p:nvSpPr>
        <p:spPr/>
        <p:txBody>
          <a:bodyPr/>
          <a:lstStyle/>
          <a:p>
            <a:r>
              <a:rPr lang="en-US"/>
              <a:t>Visit</a:t>
            </a:r>
          </a:p>
        </p:txBody>
      </p:sp>
      <p:pic>
        <p:nvPicPr>
          <p:cNvPr id="3" name="Picture 2" descr="A screenshot of a math test&#10;&#10;Description automatically generated">
            <a:extLst>
              <a:ext uri="{FF2B5EF4-FFF2-40B4-BE49-F238E27FC236}">
                <a16:creationId xmlns:a16="http://schemas.microsoft.com/office/drawing/2014/main" id="{BF00F4AE-9EFD-55BB-4536-BCCD354A5993}"/>
              </a:ext>
            </a:extLst>
          </p:cNvPr>
          <p:cNvPicPr>
            <a:picLocks noChangeAspect="1"/>
          </p:cNvPicPr>
          <p:nvPr/>
        </p:nvPicPr>
        <p:blipFill>
          <a:blip r:embed="rId2"/>
          <a:stretch>
            <a:fillRect/>
          </a:stretch>
        </p:blipFill>
        <p:spPr>
          <a:xfrm>
            <a:off x="8622792" y="1828800"/>
            <a:ext cx="3143250" cy="3695700"/>
          </a:xfrm>
          <a:prstGeom prst="rect">
            <a:avLst/>
          </a:prstGeom>
        </p:spPr>
      </p:pic>
      <p:sp>
        <p:nvSpPr>
          <p:cNvPr id="5" name="Slide Number Placeholder 4">
            <a:extLst>
              <a:ext uri="{FF2B5EF4-FFF2-40B4-BE49-F238E27FC236}">
                <a16:creationId xmlns:a16="http://schemas.microsoft.com/office/drawing/2014/main" id="{89261ED4-BE39-677C-1307-8061DF202B6E}"/>
              </a:ext>
            </a:extLst>
          </p:cNvPr>
          <p:cNvSpPr>
            <a:spLocks noGrp="1"/>
          </p:cNvSpPr>
          <p:nvPr>
            <p:ph type="sldNum" sz="quarter" idx="12"/>
          </p:nvPr>
        </p:nvSpPr>
        <p:spPr/>
        <p:txBody>
          <a:bodyPr/>
          <a:lstStyle/>
          <a:p>
            <a:fld id="{330EA680-D336-4FF7-8B7A-9848BB0A1C32}" type="slidenum">
              <a:rPr lang="en-US" smtClean="0"/>
              <a:t>13</a:t>
            </a:fld>
            <a:endParaRPr lang="en-US"/>
          </a:p>
        </p:txBody>
      </p:sp>
      <p:pic>
        <p:nvPicPr>
          <p:cNvPr id="4" name="Picture 3" descr="A diagram of a flowchart&#10;&#10;Description automatically generated">
            <a:extLst>
              <a:ext uri="{FF2B5EF4-FFF2-40B4-BE49-F238E27FC236}">
                <a16:creationId xmlns:a16="http://schemas.microsoft.com/office/drawing/2014/main" id="{25B34C7E-0154-60DB-B6C4-4B1EFC1709EA}"/>
              </a:ext>
            </a:extLst>
          </p:cNvPr>
          <p:cNvPicPr>
            <a:picLocks noChangeAspect="1"/>
          </p:cNvPicPr>
          <p:nvPr/>
        </p:nvPicPr>
        <p:blipFill>
          <a:blip r:embed="rId3"/>
          <a:stretch>
            <a:fillRect/>
          </a:stretch>
        </p:blipFill>
        <p:spPr>
          <a:xfrm>
            <a:off x="838200" y="1985963"/>
            <a:ext cx="4801850" cy="3381374"/>
          </a:xfrm>
          <a:prstGeom prst="rect">
            <a:avLst/>
          </a:prstGeom>
        </p:spPr>
      </p:pic>
    </p:spTree>
    <p:extLst>
      <p:ext uri="{BB962C8B-B14F-4D97-AF65-F5344CB8AC3E}">
        <p14:creationId xmlns:p14="http://schemas.microsoft.com/office/powerpoint/2010/main" val="1408980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A5C1-73D4-D97D-F94D-2C95C65E0A57}"/>
              </a:ext>
            </a:extLst>
          </p:cNvPr>
          <p:cNvSpPr>
            <a:spLocks noGrp="1"/>
          </p:cNvSpPr>
          <p:nvPr>
            <p:ph type="title"/>
          </p:nvPr>
        </p:nvSpPr>
        <p:spPr/>
        <p:txBody>
          <a:bodyPr/>
          <a:lstStyle/>
          <a:p>
            <a:r>
              <a:rPr lang="en-US"/>
              <a:t>Temporal Event</a:t>
            </a:r>
          </a:p>
        </p:txBody>
      </p:sp>
      <p:pic>
        <p:nvPicPr>
          <p:cNvPr id="3" name="Picture 2" descr="A screenshot of a math test&#10;&#10;Description automatically generated">
            <a:extLst>
              <a:ext uri="{FF2B5EF4-FFF2-40B4-BE49-F238E27FC236}">
                <a16:creationId xmlns:a16="http://schemas.microsoft.com/office/drawing/2014/main" id="{96AD4F1F-71A5-B692-C60A-52427FC615EB}"/>
              </a:ext>
            </a:extLst>
          </p:cNvPr>
          <p:cNvPicPr>
            <a:picLocks noChangeAspect="1"/>
          </p:cNvPicPr>
          <p:nvPr/>
        </p:nvPicPr>
        <p:blipFill>
          <a:blip r:embed="rId2"/>
          <a:stretch>
            <a:fillRect/>
          </a:stretch>
        </p:blipFill>
        <p:spPr>
          <a:xfrm>
            <a:off x="8622792" y="1828800"/>
            <a:ext cx="3143250" cy="3695700"/>
          </a:xfrm>
          <a:prstGeom prst="rect">
            <a:avLst/>
          </a:prstGeom>
        </p:spPr>
      </p:pic>
      <p:sp>
        <p:nvSpPr>
          <p:cNvPr id="5" name="Slide Number Placeholder 4">
            <a:extLst>
              <a:ext uri="{FF2B5EF4-FFF2-40B4-BE49-F238E27FC236}">
                <a16:creationId xmlns:a16="http://schemas.microsoft.com/office/drawing/2014/main" id="{2C7EE09E-3FDB-D249-5FBF-6A95E40CACC8}"/>
              </a:ext>
            </a:extLst>
          </p:cNvPr>
          <p:cNvSpPr>
            <a:spLocks noGrp="1"/>
          </p:cNvSpPr>
          <p:nvPr>
            <p:ph type="sldNum" sz="quarter" idx="12"/>
          </p:nvPr>
        </p:nvSpPr>
        <p:spPr/>
        <p:txBody>
          <a:bodyPr/>
          <a:lstStyle/>
          <a:p>
            <a:fld id="{330EA680-D336-4FF7-8B7A-9848BB0A1C32}" type="slidenum">
              <a:rPr lang="en-US" smtClean="0"/>
              <a:t>14</a:t>
            </a:fld>
            <a:endParaRPr lang="en-US"/>
          </a:p>
        </p:txBody>
      </p:sp>
      <p:pic>
        <p:nvPicPr>
          <p:cNvPr id="8" name="Content Placeholder 7" descr="A diagram of a flowchart&#10;&#10;Description automatically generated">
            <a:extLst>
              <a:ext uri="{FF2B5EF4-FFF2-40B4-BE49-F238E27FC236}">
                <a16:creationId xmlns:a16="http://schemas.microsoft.com/office/drawing/2014/main" id="{E9A8A6EA-B9C9-0E72-1025-8210425F00AD}"/>
              </a:ext>
            </a:extLst>
          </p:cNvPr>
          <p:cNvPicPr>
            <a:picLocks noGrp="1" noChangeAspect="1"/>
          </p:cNvPicPr>
          <p:nvPr>
            <p:ph idx="1"/>
          </p:nvPr>
        </p:nvPicPr>
        <p:blipFill>
          <a:blip r:embed="rId3"/>
          <a:stretch>
            <a:fillRect/>
          </a:stretch>
        </p:blipFill>
        <p:spPr>
          <a:xfrm>
            <a:off x="838200" y="1690688"/>
            <a:ext cx="3567337" cy="4114800"/>
          </a:xfrm>
        </p:spPr>
      </p:pic>
    </p:spTree>
    <p:extLst>
      <p:ext uri="{BB962C8B-B14F-4D97-AF65-F5344CB8AC3E}">
        <p14:creationId xmlns:p14="http://schemas.microsoft.com/office/powerpoint/2010/main" val="77299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5E48-EDA3-1D34-EC21-0CB5FC1BC112}"/>
              </a:ext>
            </a:extLst>
          </p:cNvPr>
          <p:cNvSpPr>
            <a:spLocks noGrp="1"/>
          </p:cNvSpPr>
          <p:nvPr>
            <p:ph type="title"/>
          </p:nvPr>
        </p:nvSpPr>
        <p:spPr/>
        <p:txBody>
          <a:bodyPr/>
          <a:lstStyle/>
          <a:p>
            <a:r>
              <a:rPr lang="en-US"/>
              <a:t>Labs and Imaging</a:t>
            </a:r>
          </a:p>
        </p:txBody>
      </p:sp>
      <p:pic>
        <p:nvPicPr>
          <p:cNvPr id="4" name="Content Placeholder 3" descr="A diagram of a body&#10;&#10;Description automatically generated">
            <a:extLst>
              <a:ext uri="{FF2B5EF4-FFF2-40B4-BE49-F238E27FC236}">
                <a16:creationId xmlns:a16="http://schemas.microsoft.com/office/drawing/2014/main" id="{1AAFC6A9-2481-C9F5-45A1-E9DF277B3A95}"/>
              </a:ext>
            </a:extLst>
          </p:cNvPr>
          <p:cNvPicPr>
            <a:picLocks noGrp="1" noChangeAspect="1"/>
          </p:cNvPicPr>
          <p:nvPr>
            <p:ph idx="1"/>
          </p:nvPr>
        </p:nvPicPr>
        <p:blipFill>
          <a:blip r:embed="rId2"/>
          <a:stretch>
            <a:fillRect/>
          </a:stretch>
        </p:blipFill>
        <p:spPr>
          <a:xfrm>
            <a:off x="838200" y="2125877"/>
            <a:ext cx="6431796" cy="3101546"/>
          </a:xfrm>
        </p:spPr>
      </p:pic>
      <p:pic>
        <p:nvPicPr>
          <p:cNvPr id="3" name="Picture 2" descr="A screenshot of a math test&#10;&#10;Description automatically generated">
            <a:extLst>
              <a:ext uri="{FF2B5EF4-FFF2-40B4-BE49-F238E27FC236}">
                <a16:creationId xmlns:a16="http://schemas.microsoft.com/office/drawing/2014/main" id="{DF7188C5-E1D0-ED44-65C4-62554D7B0188}"/>
              </a:ext>
            </a:extLst>
          </p:cNvPr>
          <p:cNvPicPr>
            <a:picLocks noChangeAspect="1"/>
          </p:cNvPicPr>
          <p:nvPr/>
        </p:nvPicPr>
        <p:blipFill>
          <a:blip r:embed="rId3"/>
          <a:stretch>
            <a:fillRect/>
          </a:stretch>
        </p:blipFill>
        <p:spPr>
          <a:xfrm>
            <a:off x="8622792" y="1828800"/>
            <a:ext cx="3143250" cy="3695700"/>
          </a:xfrm>
          <a:prstGeom prst="rect">
            <a:avLst/>
          </a:prstGeom>
        </p:spPr>
      </p:pic>
      <p:sp>
        <p:nvSpPr>
          <p:cNvPr id="5" name="Slide Number Placeholder 4">
            <a:extLst>
              <a:ext uri="{FF2B5EF4-FFF2-40B4-BE49-F238E27FC236}">
                <a16:creationId xmlns:a16="http://schemas.microsoft.com/office/drawing/2014/main" id="{4224D46E-8C09-193B-A8ED-E778DD69F61B}"/>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1678246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268F-0F14-CDE7-64EA-CD70A47B16C0}"/>
              </a:ext>
            </a:extLst>
          </p:cNvPr>
          <p:cNvSpPr>
            <a:spLocks noGrp="1"/>
          </p:cNvSpPr>
          <p:nvPr>
            <p:ph type="title"/>
          </p:nvPr>
        </p:nvSpPr>
        <p:spPr/>
        <p:txBody>
          <a:bodyPr/>
          <a:lstStyle/>
          <a:p>
            <a:r>
              <a:rPr lang="en-US"/>
              <a:t>Outcome</a:t>
            </a:r>
          </a:p>
        </p:txBody>
      </p:sp>
      <p:pic>
        <p:nvPicPr>
          <p:cNvPr id="5" name="Picture 4" descr="A diagram of a health&#10;&#10;Description automatically generated">
            <a:extLst>
              <a:ext uri="{FF2B5EF4-FFF2-40B4-BE49-F238E27FC236}">
                <a16:creationId xmlns:a16="http://schemas.microsoft.com/office/drawing/2014/main" id="{56761C68-01F7-40D4-3602-8F990005AF44}"/>
              </a:ext>
            </a:extLst>
          </p:cNvPr>
          <p:cNvPicPr>
            <a:picLocks noChangeAspect="1"/>
          </p:cNvPicPr>
          <p:nvPr/>
        </p:nvPicPr>
        <p:blipFill>
          <a:blip r:embed="rId3"/>
          <a:stretch>
            <a:fillRect/>
          </a:stretch>
        </p:blipFill>
        <p:spPr>
          <a:xfrm>
            <a:off x="838200" y="1715069"/>
            <a:ext cx="7336445" cy="3961262"/>
          </a:xfrm>
          <a:prstGeom prst="rect">
            <a:avLst/>
          </a:prstGeom>
        </p:spPr>
      </p:pic>
      <p:sp>
        <p:nvSpPr>
          <p:cNvPr id="3" name="Slide Number Placeholder 2">
            <a:extLst>
              <a:ext uri="{FF2B5EF4-FFF2-40B4-BE49-F238E27FC236}">
                <a16:creationId xmlns:a16="http://schemas.microsoft.com/office/drawing/2014/main" id="{0B1ED887-F475-3817-F9EA-F1BDEF0F02E0}"/>
              </a:ext>
            </a:extLst>
          </p:cNvPr>
          <p:cNvSpPr>
            <a:spLocks noGrp="1"/>
          </p:cNvSpPr>
          <p:nvPr>
            <p:ph type="sldNum" sz="quarter" idx="12"/>
          </p:nvPr>
        </p:nvSpPr>
        <p:spPr/>
        <p:txBody>
          <a:bodyPr/>
          <a:lstStyle/>
          <a:p>
            <a:fld id="{330EA680-D336-4FF7-8B7A-9848BB0A1C32}" type="slidenum">
              <a:rPr lang="en-US" smtClean="0"/>
              <a:t>16</a:t>
            </a:fld>
            <a:endParaRPr lang="en-US"/>
          </a:p>
        </p:txBody>
      </p:sp>
      <p:pic>
        <p:nvPicPr>
          <p:cNvPr id="4" name="Picture 3" descr="A screenshot of a computer&#10;&#10;Description automatically generated">
            <a:extLst>
              <a:ext uri="{FF2B5EF4-FFF2-40B4-BE49-F238E27FC236}">
                <a16:creationId xmlns:a16="http://schemas.microsoft.com/office/drawing/2014/main" id="{D297DCB5-6CEF-53F9-2E2B-AAB588D6D3DA}"/>
              </a:ext>
            </a:extLst>
          </p:cNvPr>
          <p:cNvPicPr>
            <a:picLocks noChangeAspect="1"/>
          </p:cNvPicPr>
          <p:nvPr/>
        </p:nvPicPr>
        <p:blipFill>
          <a:blip r:embed="rId4"/>
          <a:stretch>
            <a:fillRect/>
          </a:stretch>
        </p:blipFill>
        <p:spPr>
          <a:xfrm>
            <a:off x="8622792" y="1828800"/>
            <a:ext cx="3152775" cy="3733800"/>
          </a:xfrm>
          <a:prstGeom prst="rect">
            <a:avLst/>
          </a:prstGeom>
        </p:spPr>
      </p:pic>
    </p:spTree>
    <p:extLst>
      <p:ext uri="{BB962C8B-B14F-4D97-AF65-F5344CB8AC3E}">
        <p14:creationId xmlns:p14="http://schemas.microsoft.com/office/powerpoint/2010/main" val="805566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101B-948B-0539-9B22-0E8B40818818}"/>
              </a:ext>
            </a:extLst>
          </p:cNvPr>
          <p:cNvSpPr>
            <a:spLocks noGrp="1"/>
          </p:cNvSpPr>
          <p:nvPr>
            <p:ph type="title"/>
          </p:nvPr>
        </p:nvSpPr>
        <p:spPr/>
        <p:txBody>
          <a:bodyPr/>
          <a:lstStyle/>
          <a:p>
            <a:r>
              <a:rPr lang="en-US"/>
              <a:t>Health</a:t>
            </a:r>
          </a:p>
        </p:txBody>
      </p:sp>
      <p:pic>
        <p:nvPicPr>
          <p:cNvPr id="4" name="Content Placeholder 3" descr="A diagram of a drug treatment&#10;&#10;Description automatically generated">
            <a:extLst>
              <a:ext uri="{FF2B5EF4-FFF2-40B4-BE49-F238E27FC236}">
                <a16:creationId xmlns:a16="http://schemas.microsoft.com/office/drawing/2014/main" id="{163AD0BA-BCF4-E5AA-9374-8345C5FB7F3F}"/>
              </a:ext>
            </a:extLst>
          </p:cNvPr>
          <p:cNvPicPr>
            <a:picLocks noGrp="1" noChangeAspect="1"/>
          </p:cNvPicPr>
          <p:nvPr>
            <p:ph idx="1"/>
          </p:nvPr>
        </p:nvPicPr>
        <p:blipFill>
          <a:blip r:embed="rId2"/>
          <a:stretch>
            <a:fillRect/>
          </a:stretch>
        </p:blipFill>
        <p:spPr>
          <a:xfrm>
            <a:off x="838200" y="1659792"/>
            <a:ext cx="6096000" cy="3986096"/>
          </a:xfrm>
        </p:spPr>
      </p:pic>
      <p:pic>
        <p:nvPicPr>
          <p:cNvPr id="3" name="Picture 2" descr="A screenshot of a math test&#10;&#10;Description automatically generated">
            <a:extLst>
              <a:ext uri="{FF2B5EF4-FFF2-40B4-BE49-F238E27FC236}">
                <a16:creationId xmlns:a16="http://schemas.microsoft.com/office/drawing/2014/main" id="{ABB984FD-FA80-ED5D-9011-37F8CBA670FA}"/>
              </a:ext>
            </a:extLst>
          </p:cNvPr>
          <p:cNvPicPr>
            <a:picLocks noChangeAspect="1"/>
          </p:cNvPicPr>
          <p:nvPr/>
        </p:nvPicPr>
        <p:blipFill>
          <a:blip r:embed="rId3"/>
          <a:stretch>
            <a:fillRect/>
          </a:stretch>
        </p:blipFill>
        <p:spPr>
          <a:xfrm>
            <a:off x="8622792" y="1828803"/>
            <a:ext cx="3124200" cy="3648075"/>
          </a:xfrm>
          <a:prstGeom prst="rect">
            <a:avLst/>
          </a:prstGeom>
        </p:spPr>
      </p:pic>
      <p:sp>
        <p:nvSpPr>
          <p:cNvPr id="5" name="Slide Number Placeholder 4">
            <a:extLst>
              <a:ext uri="{FF2B5EF4-FFF2-40B4-BE49-F238E27FC236}">
                <a16:creationId xmlns:a16="http://schemas.microsoft.com/office/drawing/2014/main" id="{DC30DE30-76B4-1162-16E2-79074CD3658C}"/>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121263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0782-7662-E4FC-1C83-7EE698B55786}"/>
              </a:ext>
            </a:extLst>
          </p:cNvPr>
          <p:cNvSpPr>
            <a:spLocks noGrp="1"/>
          </p:cNvSpPr>
          <p:nvPr>
            <p:ph type="title"/>
          </p:nvPr>
        </p:nvSpPr>
        <p:spPr/>
        <p:txBody>
          <a:bodyPr/>
          <a:lstStyle/>
          <a:p>
            <a:r>
              <a:rPr lang="en-US"/>
              <a:t>Overall Graph</a:t>
            </a:r>
          </a:p>
        </p:txBody>
      </p:sp>
      <p:pic>
        <p:nvPicPr>
          <p:cNvPr id="4" name="Content Placeholder 3" descr="A diagram of a flowchart&#10;&#10;Description automatically generated">
            <a:extLst>
              <a:ext uri="{FF2B5EF4-FFF2-40B4-BE49-F238E27FC236}">
                <a16:creationId xmlns:a16="http://schemas.microsoft.com/office/drawing/2014/main" id="{5AA8F478-F94A-ABA5-5F74-0799A0ED15B2}"/>
              </a:ext>
            </a:extLst>
          </p:cNvPr>
          <p:cNvPicPr>
            <a:picLocks noGrp="1" noChangeAspect="1"/>
          </p:cNvPicPr>
          <p:nvPr>
            <p:ph idx="1"/>
          </p:nvPr>
        </p:nvPicPr>
        <p:blipFill>
          <a:blip r:embed="rId2"/>
          <a:stretch>
            <a:fillRect/>
          </a:stretch>
        </p:blipFill>
        <p:spPr>
          <a:xfrm>
            <a:off x="938996" y="1688735"/>
            <a:ext cx="6805431" cy="4767942"/>
          </a:xfrm>
        </p:spPr>
      </p:pic>
      <p:pic>
        <p:nvPicPr>
          <p:cNvPr id="3" name="Picture 2" descr="A screenshot of a math test&#10;&#10;Description automatically generated">
            <a:extLst>
              <a:ext uri="{FF2B5EF4-FFF2-40B4-BE49-F238E27FC236}">
                <a16:creationId xmlns:a16="http://schemas.microsoft.com/office/drawing/2014/main" id="{6526E418-4539-5ADE-28CF-8C4FD5194D37}"/>
              </a:ext>
            </a:extLst>
          </p:cNvPr>
          <p:cNvPicPr>
            <a:picLocks noChangeAspect="1"/>
          </p:cNvPicPr>
          <p:nvPr/>
        </p:nvPicPr>
        <p:blipFill>
          <a:blip r:embed="rId3"/>
          <a:stretch>
            <a:fillRect/>
          </a:stretch>
        </p:blipFill>
        <p:spPr>
          <a:xfrm>
            <a:off x="8622792" y="1828805"/>
            <a:ext cx="3124200" cy="3648075"/>
          </a:xfrm>
          <a:prstGeom prst="rect">
            <a:avLst/>
          </a:prstGeom>
        </p:spPr>
      </p:pic>
      <p:sp>
        <p:nvSpPr>
          <p:cNvPr id="5" name="Slide Number Placeholder 4">
            <a:extLst>
              <a:ext uri="{FF2B5EF4-FFF2-40B4-BE49-F238E27FC236}">
                <a16:creationId xmlns:a16="http://schemas.microsoft.com/office/drawing/2014/main" id="{78E6170E-7458-FBD2-D6FF-DC3E8558B074}"/>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3787376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379D-FAEA-7774-0A99-25E8C5AC7608}"/>
              </a:ext>
            </a:extLst>
          </p:cNvPr>
          <p:cNvSpPr>
            <a:spLocks noGrp="1"/>
          </p:cNvSpPr>
          <p:nvPr>
            <p:ph type="title"/>
          </p:nvPr>
        </p:nvSpPr>
        <p:spPr/>
        <p:txBody>
          <a:bodyPr/>
          <a:lstStyle/>
          <a:p>
            <a:r>
              <a:rPr lang="en-US"/>
              <a:t>Competency Questions</a:t>
            </a:r>
          </a:p>
        </p:txBody>
      </p:sp>
      <p:sp>
        <p:nvSpPr>
          <p:cNvPr id="3" name="Content Placeholder 2">
            <a:extLst>
              <a:ext uri="{FF2B5EF4-FFF2-40B4-BE49-F238E27FC236}">
                <a16:creationId xmlns:a16="http://schemas.microsoft.com/office/drawing/2014/main" id="{04201BC2-773E-1586-8A40-DC03E867F511}"/>
              </a:ext>
            </a:extLst>
          </p:cNvPr>
          <p:cNvSpPr>
            <a:spLocks noGrp="1"/>
          </p:cNvSpPr>
          <p:nvPr>
            <p:ph idx="1"/>
          </p:nvPr>
        </p:nvSpPr>
        <p:spPr/>
        <p:txBody>
          <a:bodyPr vert="horz" lIns="91440" tIns="45720" rIns="91440" bIns="45720" rtlCol="0" anchor="t">
            <a:normAutofit/>
          </a:bodyPr>
          <a:lstStyle/>
          <a:p>
            <a:r>
              <a:rPr lang="en-US">
                <a:ea typeface="+mn-lt"/>
                <a:cs typeface="+mn-lt"/>
              </a:rPr>
              <a:t>Has the incidence of Kawasaki disease decreased during the pandemic?</a:t>
            </a:r>
            <a:endParaRPr lang="en-US"/>
          </a:p>
          <a:p>
            <a:r>
              <a:rPr lang="en-US">
                <a:ea typeface="+mn-lt"/>
                <a:cs typeface="+mn-lt"/>
              </a:rPr>
              <a:t>How have trends in pediatric drowning changed over the past 5-10 years? Are certain populations affected disproportionately?</a:t>
            </a:r>
          </a:p>
          <a:p>
            <a:r>
              <a:rPr lang="en-US">
                <a:ea typeface="+mn-lt"/>
                <a:cs typeface="+mn-lt"/>
              </a:rPr>
              <a:t>Does a patient's sociodemographic factors affect outcomes of pediatric meningitis cases?</a:t>
            </a:r>
          </a:p>
          <a:p>
            <a:r>
              <a:rPr lang="en-US">
                <a:ea typeface="+mn-lt"/>
                <a:cs typeface="+mn-lt"/>
              </a:rPr>
              <a:t>How have trends in pediatric open globe injuries changed over the past 5-10 years? Are certain populations affected disproportionately?</a:t>
            </a:r>
            <a:endParaRPr lang="en-US"/>
          </a:p>
        </p:txBody>
      </p:sp>
      <p:sp>
        <p:nvSpPr>
          <p:cNvPr id="4" name="Slide Number Placeholder 3">
            <a:extLst>
              <a:ext uri="{FF2B5EF4-FFF2-40B4-BE49-F238E27FC236}">
                <a16:creationId xmlns:a16="http://schemas.microsoft.com/office/drawing/2014/main" id="{DE27876B-4D5E-783F-9004-C70B06FB01B6}"/>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369898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04BD-E229-3EAE-5AC3-7F51E7C7F34B}"/>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8E60B590-AA62-44EF-3430-57B03742C6DF}"/>
              </a:ext>
            </a:extLst>
          </p:cNvPr>
          <p:cNvSpPr>
            <a:spLocks noGrp="1"/>
          </p:cNvSpPr>
          <p:nvPr>
            <p:ph idx="1"/>
          </p:nvPr>
        </p:nvSpPr>
        <p:spPr/>
        <p:txBody>
          <a:bodyPr vert="horz" lIns="91440" tIns="45720" rIns="91440" bIns="45720" rtlCol="0" anchor="t">
            <a:normAutofit/>
          </a:bodyPr>
          <a:lstStyle/>
          <a:p>
            <a:r>
              <a:rPr lang="en-US" dirty="0"/>
              <a:t>Use case overview</a:t>
            </a:r>
          </a:p>
          <a:p>
            <a:r>
              <a:rPr lang="en-US" dirty="0"/>
              <a:t>Problem</a:t>
            </a:r>
          </a:p>
          <a:p>
            <a:r>
              <a:rPr lang="en-US" dirty="0"/>
              <a:t>Key Notions</a:t>
            </a:r>
          </a:p>
          <a:p>
            <a:r>
              <a:rPr lang="en-US" dirty="0"/>
              <a:t>Schema Diagrams</a:t>
            </a:r>
          </a:p>
          <a:p>
            <a:r>
              <a:rPr lang="en-US" dirty="0"/>
              <a:t>SPARQL Queries</a:t>
            </a:r>
          </a:p>
          <a:p>
            <a:r>
              <a:rPr lang="en-US" dirty="0"/>
              <a:t>Future Work</a:t>
            </a:r>
          </a:p>
          <a:p>
            <a:r>
              <a:rPr lang="en-US" dirty="0"/>
              <a:t>Retrospective</a:t>
            </a:r>
          </a:p>
        </p:txBody>
      </p:sp>
      <p:sp>
        <p:nvSpPr>
          <p:cNvPr id="4" name="Slide Number Placeholder 3">
            <a:extLst>
              <a:ext uri="{FF2B5EF4-FFF2-40B4-BE49-F238E27FC236}">
                <a16:creationId xmlns:a16="http://schemas.microsoft.com/office/drawing/2014/main" id="{70A2A14D-B224-5384-9DD0-63487E8ADBCB}"/>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4165937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8C62-30C4-D07F-F7B6-F9138CC21369}"/>
              </a:ext>
            </a:extLst>
          </p:cNvPr>
          <p:cNvSpPr>
            <a:spLocks noGrp="1"/>
          </p:cNvSpPr>
          <p:nvPr>
            <p:ph type="title"/>
          </p:nvPr>
        </p:nvSpPr>
        <p:spPr/>
        <p:txBody>
          <a:bodyPr/>
          <a:lstStyle/>
          <a:p>
            <a:r>
              <a:rPr lang="en-US"/>
              <a:t>Competency Questions</a:t>
            </a:r>
          </a:p>
        </p:txBody>
      </p:sp>
      <p:sp>
        <p:nvSpPr>
          <p:cNvPr id="3" name="Content Placeholder 2">
            <a:extLst>
              <a:ext uri="{FF2B5EF4-FFF2-40B4-BE49-F238E27FC236}">
                <a16:creationId xmlns:a16="http://schemas.microsoft.com/office/drawing/2014/main" id="{179B8761-9103-BD21-8CA8-1C0580E1D23F}"/>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How have hospitalizations for motor vehicle vs bicycle injuries changed over the past 5-10 years? Does a patient's sociodemographic factors affect outcomes of hospitalization?</a:t>
            </a:r>
          </a:p>
          <a:p>
            <a:r>
              <a:rPr lang="en-US">
                <a:ea typeface="+mn-lt"/>
                <a:cs typeface="+mn-lt"/>
              </a:rPr>
              <a:t>Are there differences in  surgical trauma outcomes between those who are trans vs cis?</a:t>
            </a:r>
          </a:p>
          <a:p>
            <a:r>
              <a:rPr lang="en-US">
                <a:ea typeface="+mn-lt"/>
                <a:cs typeface="+mn-lt"/>
              </a:rPr>
              <a:t>How have patterns of blood transfusions changed over the past 5-10 years? Has the use of whole blood increase over the past 5-10 years and if so in which kinds of cases are these?</a:t>
            </a:r>
          </a:p>
          <a:p>
            <a:r>
              <a:rPr lang="en-US">
                <a:ea typeface="+mn-lt"/>
                <a:cs typeface="+mn-lt"/>
              </a:rPr>
              <a:t>How often do pediatric trauma hospitalizations return to the emergency department within 28 days and are there factors that might help us predict these occurrences?</a:t>
            </a:r>
          </a:p>
        </p:txBody>
      </p:sp>
      <p:sp>
        <p:nvSpPr>
          <p:cNvPr id="4" name="Slide Number Placeholder 3">
            <a:extLst>
              <a:ext uri="{FF2B5EF4-FFF2-40B4-BE49-F238E27FC236}">
                <a16:creationId xmlns:a16="http://schemas.microsoft.com/office/drawing/2014/main" id="{EB6CC26D-FC65-9F2A-866B-D0228E92D3E0}"/>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122466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742A-9651-CF1D-FA1E-79BF99C30E66}"/>
              </a:ext>
            </a:extLst>
          </p:cNvPr>
          <p:cNvSpPr>
            <a:spLocks noGrp="1"/>
          </p:cNvSpPr>
          <p:nvPr>
            <p:ph type="title"/>
          </p:nvPr>
        </p:nvSpPr>
        <p:spPr/>
        <p:txBody>
          <a:bodyPr/>
          <a:lstStyle/>
          <a:p>
            <a:r>
              <a:rPr lang="en-US"/>
              <a:t>Competency Questions</a:t>
            </a:r>
          </a:p>
        </p:txBody>
      </p:sp>
      <p:sp>
        <p:nvSpPr>
          <p:cNvPr id="3" name="Content Placeholder 2">
            <a:extLst>
              <a:ext uri="{FF2B5EF4-FFF2-40B4-BE49-F238E27FC236}">
                <a16:creationId xmlns:a16="http://schemas.microsoft.com/office/drawing/2014/main" id="{C222A329-D15E-6BA3-A095-0386A4F7AFF6}"/>
              </a:ext>
            </a:extLst>
          </p:cNvPr>
          <p:cNvSpPr>
            <a:spLocks noGrp="1"/>
          </p:cNvSpPr>
          <p:nvPr>
            <p:ph idx="1"/>
          </p:nvPr>
        </p:nvSpPr>
        <p:spPr/>
        <p:txBody>
          <a:bodyPr vert="horz" lIns="91440" tIns="45720" rIns="91440" bIns="45720" rtlCol="0" anchor="t">
            <a:normAutofit/>
          </a:bodyPr>
          <a:lstStyle/>
          <a:p>
            <a:r>
              <a:rPr lang="en-US" b="1"/>
              <a:t>How many Asian people have been diagnosed with Kawasaki disease?</a:t>
            </a:r>
            <a:endParaRPr lang="en-US"/>
          </a:p>
          <a:p>
            <a:r>
              <a:rPr lang="en-US" b="1"/>
              <a:t>In what race has Kawasaki disease been most prevalent? How many cases have there been?</a:t>
            </a:r>
          </a:p>
          <a:p>
            <a:r>
              <a:rPr lang="en-US" b="1"/>
              <a:t>How many patients that have been diagnosed with Kawasaki disease have also been diagnosed with a metabolic condition?</a:t>
            </a:r>
          </a:p>
        </p:txBody>
      </p:sp>
      <p:sp>
        <p:nvSpPr>
          <p:cNvPr id="4" name="Slide Number Placeholder 3">
            <a:extLst>
              <a:ext uri="{FF2B5EF4-FFF2-40B4-BE49-F238E27FC236}">
                <a16:creationId xmlns:a16="http://schemas.microsoft.com/office/drawing/2014/main" id="{BBFCB442-85AE-7017-0B5B-7D6DF5CE0CFC}"/>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4198586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EA0B-6C18-1034-465C-9D460CDC8F98}"/>
              </a:ext>
            </a:extLst>
          </p:cNvPr>
          <p:cNvSpPr>
            <a:spLocks noGrp="1"/>
          </p:cNvSpPr>
          <p:nvPr>
            <p:ph type="title"/>
          </p:nvPr>
        </p:nvSpPr>
        <p:spPr/>
        <p:txBody>
          <a:bodyPr/>
          <a:lstStyle/>
          <a:p>
            <a:r>
              <a:rPr lang="en-US"/>
              <a:t>SPARQL Query</a:t>
            </a:r>
          </a:p>
        </p:txBody>
      </p:sp>
      <p:sp>
        <p:nvSpPr>
          <p:cNvPr id="3" name="Content Placeholder 2">
            <a:extLst>
              <a:ext uri="{FF2B5EF4-FFF2-40B4-BE49-F238E27FC236}">
                <a16:creationId xmlns:a16="http://schemas.microsoft.com/office/drawing/2014/main" id="{D3963278-C90D-4788-E15C-7689AC071EEE}"/>
              </a:ext>
            </a:extLst>
          </p:cNvPr>
          <p:cNvSpPr>
            <a:spLocks noGrp="1"/>
          </p:cNvSpPr>
          <p:nvPr>
            <p:ph idx="1"/>
          </p:nvPr>
        </p:nvSpPr>
        <p:spPr/>
        <p:txBody>
          <a:bodyPr vert="horz" lIns="91440" tIns="45720" rIns="91440" bIns="45720" rtlCol="0" anchor="t">
            <a:normAutofit/>
          </a:bodyPr>
          <a:lstStyle/>
          <a:p>
            <a:r>
              <a:rPr lang="en-US"/>
              <a:t>Count of cases of</a:t>
            </a:r>
            <a:br>
              <a:rPr lang="en-US"/>
            </a:br>
            <a:r>
              <a:rPr lang="en-US"/>
              <a:t>Kawasaki for a specific</a:t>
            </a:r>
            <a:br>
              <a:rPr lang="en-US"/>
            </a:br>
            <a:r>
              <a:rPr lang="en-US"/>
              <a:t>race</a:t>
            </a:r>
          </a:p>
        </p:txBody>
      </p:sp>
      <p:pic>
        <p:nvPicPr>
          <p:cNvPr id="4" name="Picture 3" descr="A screenshot of a computer code&#10;&#10;Description automatically generated">
            <a:extLst>
              <a:ext uri="{FF2B5EF4-FFF2-40B4-BE49-F238E27FC236}">
                <a16:creationId xmlns:a16="http://schemas.microsoft.com/office/drawing/2014/main" id="{FC52FE9C-B6C7-6CDD-F072-D80852E754AB}"/>
              </a:ext>
            </a:extLst>
          </p:cNvPr>
          <p:cNvPicPr>
            <a:picLocks noChangeAspect="1"/>
          </p:cNvPicPr>
          <p:nvPr/>
        </p:nvPicPr>
        <p:blipFill>
          <a:blip r:embed="rId2"/>
          <a:stretch>
            <a:fillRect/>
          </a:stretch>
        </p:blipFill>
        <p:spPr>
          <a:xfrm>
            <a:off x="4906879" y="1824080"/>
            <a:ext cx="6852000" cy="2034632"/>
          </a:xfrm>
          <a:prstGeom prst="rect">
            <a:avLst/>
          </a:prstGeom>
        </p:spPr>
      </p:pic>
      <p:pic>
        <p:nvPicPr>
          <p:cNvPr id="5" name="Picture 4" descr="A close-up of a web page&#10;&#10;Description automatically generated">
            <a:extLst>
              <a:ext uri="{FF2B5EF4-FFF2-40B4-BE49-F238E27FC236}">
                <a16:creationId xmlns:a16="http://schemas.microsoft.com/office/drawing/2014/main" id="{338F87DD-393A-D47B-9F4E-C1782B150D29}"/>
              </a:ext>
            </a:extLst>
          </p:cNvPr>
          <p:cNvPicPr>
            <a:picLocks noChangeAspect="1"/>
          </p:cNvPicPr>
          <p:nvPr/>
        </p:nvPicPr>
        <p:blipFill>
          <a:blip r:embed="rId3"/>
          <a:stretch>
            <a:fillRect/>
          </a:stretch>
        </p:blipFill>
        <p:spPr>
          <a:xfrm>
            <a:off x="4904242" y="4335397"/>
            <a:ext cx="3270000" cy="747755"/>
          </a:xfrm>
          <a:prstGeom prst="rect">
            <a:avLst/>
          </a:prstGeom>
        </p:spPr>
      </p:pic>
      <p:sp>
        <p:nvSpPr>
          <p:cNvPr id="6" name="Slide Number Placeholder 5">
            <a:extLst>
              <a:ext uri="{FF2B5EF4-FFF2-40B4-BE49-F238E27FC236}">
                <a16:creationId xmlns:a16="http://schemas.microsoft.com/office/drawing/2014/main" id="{0DBB8A9A-34EF-967E-A1FA-0B0D57FF83A0}"/>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734017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5DC1-9A7D-FDEB-6548-1CD2D592839A}"/>
              </a:ext>
            </a:extLst>
          </p:cNvPr>
          <p:cNvSpPr>
            <a:spLocks noGrp="1"/>
          </p:cNvSpPr>
          <p:nvPr>
            <p:ph type="title"/>
          </p:nvPr>
        </p:nvSpPr>
        <p:spPr/>
        <p:txBody>
          <a:bodyPr/>
          <a:lstStyle/>
          <a:p>
            <a:r>
              <a:rPr lang="en-US"/>
              <a:t>SPARQL Query</a:t>
            </a:r>
          </a:p>
        </p:txBody>
      </p:sp>
      <p:pic>
        <p:nvPicPr>
          <p:cNvPr id="5" name="Content Placeholder 4" descr="A screenshot of a computer code&#10;&#10;Description automatically generated">
            <a:extLst>
              <a:ext uri="{FF2B5EF4-FFF2-40B4-BE49-F238E27FC236}">
                <a16:creationId xmlns:a16="http://schemas.microsoft.com/office/drawing/2014/main" id="{CD37257C-190F-5667-E212-3470D911E974}"/>
              </a:ext>
            </a:extLst>
          </p:cNvPr>
          <p:cNvPicPr>
            <a:picLocks noGrp="1" noChangeAspect="1"/>
          </p:cNvPicPr>
          <p:nvPr>
            <p:ph idx="1"/>
          </p:nvPr>
        </p:nvPicPr>
        <p:blipFill>
          <a:blip r:embed="rId2"/>
          <a:stretch>
            <a:fillRect/>
          </a:stretch>
        </p:blipFill>
        <p:spPr>
          <a:xfrm>
            <a:off x="5382000" y="855710"/>
            <a:ext cx="6642000" cy="4293167"/>
          </a:xfrm>
        </p:spPr>
      </p:pic>
      <p:pic>
        <p:nvPicPr>
          <p:cNvPr id="6" name="Picture 5" descr="A screenshot of a phone&#10;&#10;Description automatically generated">
            <a:extLst>
              <a:ext uri="{FF2B5EF4-FFF2-40B4-BE49-F238E27FC236}">
                <a16:creationId xmlns:a16="http://schemas.microsoft.com/office/drawing/2014/main" id="{4028C228-49B2-0A73-9BD4-B9D18C2FE1C7}"/>
              </a:ext>
            </a:extLst>
          </p:cNvPr>
          <p:cNvPicPr>
            <a:picLocks noChangeAspect="1"/>
          </p:cNvPicPr>
          <p:nvPr/>
        </p:nvPicPr>
        <p:blipFill>
          <a:blip r:embed="rId3"/>
          <a:stretch>
            <a:fillRect/>
          </a:stretch>
        </p:blipFill>
        <p:spPr>
          <a:xfrm>
            <a:off x="5379297" y="5333839"/>
            <a:ext cx="6654000" cy="785926"/>
          </a:xfrm>
          <a:prstGeom prst="rect">
            <a:avLst/>
          </a:prstGeom>
        </p:spPr>
      </p:pic>
      <p:sp>
        <p:nvSpPr>
          <p:cNvPr id="9" name="Content Placeholder 2">
            <a:extLst>
              <a:ext uri="{FF2B5EF4-FFF2-40B4-BE49-F238E27FC236}">
                <a16:creationId xmlns:a16="http://schemas.microsoft.com/office/drawing/2014/main" id="{33F2A2B5-02E3-FF2A-F358-D3776DF8DD9E}"/>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Identification of race with</a:t>
            </a:r>
            <a:br>
              <a:rPr lang="en-US">
                <a:ea typeface="+mn-lt"/>
                <a:cs typeface="+mn-lt"/>
              </a:rPr>
            </a:br>
            <a:r>
              <a:rPr lang="en-US">
                <a:ea typeface="+mn-lt"/>
                <a:cs typeface="+mn-lt"/>
              </a:rPr>
              <a:t>most cases of Kawasaki</a:t>
            </a:r>
            <a:br>
              <a:rPr lang="en-US">
                <a:ea typeface="+mn-lt"/>
                <a:cs typeface="+mn-lt"/>
              </a:rPr>
            </a:br>
            <a:r>
              <a:rPr lang="en-US">
                <a:ea typeface="+mn-lt"/>
                <a:cs typeface="+mn-lt"/>
              </a:rPr>
              <a:t>and count of cases</a:t>
            </a:r>
            <a:endParaRPr lang="en-US"/>
          </a:p>
        </p:txBody>
      </p:sp>
      <p:sp>
        <p:nvSpPr>
          <p:cNvPr id="3" name="Slide Number Placeholder 2">
            <a:extLst>
              <a:ext uri="{FF2B5EF4-FFF2-40B4-BE49-F238E27FC236}">
                <a16:creationId xmlns:a16="http://schemas.microsoft.com/office/drawing/2014/main" id="{401BCBB7-F8DE-53A6-6A7E-E8D473BBFC3D}"/>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697280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4FD8-F402-E9C9-5B85-F21EB164E6C0}"/>
              </a:ext>
            </a:extLst>
          </p:cNvPr>
          <p:cNvSpPr>
            <a:spLocks noGrp="1"/>
          </p:cNvSpPr>
          <p:nvPr>
            <p:ph type="title"/>
          </p:nvPr>
        </p:nvSpPr>
        <p:spPr/>
        <p:txBody>
          <a:bodyPr/>
          <a:lstStyle/>
          <a:p>
            <a:r>
              <a:rPr lang="en-US"/>
              <a:t>Future Work</a:t>
            </a:r>
          </a:p>
        </p:txBody>
      </p:sp>
      <p:sp>
        <p:nvSpPr>
          <p:cNvPr id="3" name="Content Placeholder 2">
            <a:extLst>
              <a:ext uri="{FF2B5EF4-FFF2-40B4-BE49-F238E27FC236}">
                <a16:creationId xmlns:a16="http://schemas.microsoft.com/office/drawing/2014/main" id="{0CE51E26-F70D-54EE-A3B6-59B633928A87}"/>
              </a:ext>
            </a:extLst>
          </p:cNvPr>
          <p:cNvSpPr>
            <a:spLocks noGrp="1"/>
          </p:cNvSpPr>
          <p:nvPr>
            <p:ph idx="1"/>
          </p:nvPr>
        </p:nvSpPr>
        <p:spPr/>
        <p:txBody>
          <a:bodyPr vert="horz" lIns="91440" tIns="45720" rIns="91440" bIns="45720" rtlCol="0" anchor="t">
            <a:normAutofit lnSpcReduction="10000"/>
          </a:bodyPr>
          <a:lstStyle/>
          <a:p>
            <a:r>
              <a:rPr lang="en-US"/>
              <a:t>Refine ontology to address errors and concerns noted in axiomatization and materialization phases</a:t>
            </a:r>
          </a:p>
          <a:p>
            <a:r>
              <a:rPr lang="en-US"/>
              <a:t>Expansion of ontology to represent more concepts or better represent existing concepts</a:t>
            </a:r>
          </a:p>
          <a:p>
            <a:pPr lvl="1">
              <a:buFont typeface="Courier New" panose="020B0604020202020204" pitchFamily="34" charset="0"/>
              <a:buChar char="o"/>
            </a:pPr>
            <a:r>
              <a:rPr lang="en-US"/>
              <a:t>Separate Labs and Imaging</a:t>
            </a:r>
          </a:p>
          <a:p>
            <a:pPr lvl="1">
              <a:buFont typeface="Courier New" panose="020B0604020202020204" pitchFamily="34" charset="0"/>
              <a:buChar char="o"/>
            </a:pPr>
            <a:r>
              <a:rPr lang="en-US" err="1"/>
              <a:t>PatientType</a:t>
            </a:r>
            <a:r>
              <a:rPr lang="en-US"/>
              <a:t> and </a:t>
            </a:r>
            <a:r>
              <a:rPr lang="en-US" err="1"/>
              <a:t>PriorityOfAdmission</a:t>
            </a:r>
            <a:r>
              <a:rPr lang="en-US"/>
              <a:t> as controlled vocabularies</a:t>
            </a:r>
          </a:p>
          <a:p>
            <a:r>
              <a:rPr lang="en-US"/>
              <a:t>Expand or finetune use cases by incorporating more data</a:t>
            </a:r>
          </a:p>
          <a:p>
            <a:pPr lvl="1">
              <a:buFont typeface="Courier New" panose="020B0604020202020204" pitchFamily="34" charset="0"/>
              <a:buChar char="o"/>
            </a:pPr>
            <a:r>
              <a:rPr lang="en-US"/>
              <a:t>Trans vs cis patients</a:t>
            </a:r>
          </a:p>
          <a:p>
            <a:r>
              <a:rPr lang="en-US"/>
              <a:t>Bridge gap between abstract concepts and instance-level data</a:t>
            </a:r>
          </a:p>
          <a:p>
            <a:pPr lvl="1">
              <a:buFont typeface="Courier New" panose="020B0604020202020204" pitchFamily="34" charset="0"/>
              <a:buChar char="o"/>
            </a:pPr>
            <a:r>
              <a:rPr lang="en-US"/>
              <a:t> Health pattern</a:t>
            </a:r>
          </a:p>
          <a:p>
            <a:pPr lvl="1">
              <a:buFont typeface="Courier New" panose="020B0604020202020204" pitchFamily="34" charset="0"/>
              <a:buChar char="o"/>
            </a:pPr>
            <a:r>
              <a:rPr lang="en-US"/>
              <a:t>Outcome pattern</a:t>
            </a:r>
          </a:p>
        </p:txBody>
      </p:sp>
      <p:sp>
        <p:nvSpPr>
          <p:cNvPr id="4" name="Slide Number Placeholder 3">
            <a:extLst>
              <a:ext uri="{FF2B5EF4-FFF2-40B4-BE49-F238E27FC236}">
                <a16:creationId xmlns:a16="http://schemas.microsoft.com/office/drawing/2014/main" id="{C4EAB893-9527-2411-7A63-E9E302280ADF}"/>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758321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C6EC-CD47-6FE7-7F75-2E77C70C26ED}"/>
              </a:ext>
            </a:extLst>
          </p:cNvPr>
          <p:cNvSpPr>
            <a:spLocks noGrp="1"/>
          </p:cNvSpPr>
          <p:nvPr>
            <p:ph type="title"/>
          </p:nvPr>
        </p:nvSpPr>
        <p:spPr/>
        <p:txBody>
          <a:bodyPr/>
          <a:lstStyle/>
          <a:p>
            <a:r>
              <a:rPr lang="en-US"/>
              <a:t>Retrospective</a:t>
            </a:r>
          </a:p>
        </p:txBody>
      </p:sp>
      <p:sp>
        <p:nvSpPr>
          <p:cNvPr id="3" name="Content Placeholder 2">
            <a:extLst>
              <a:ext uri="{FF2B5EF4-FFF2-40B4-BE49-F238E27FC236}">
                <a16:creationId xmlns:a16="http://schemas.microsoft.com/office/drawing/2014/main" id="{8EA371C8-2127-B930-F13E-4B4A933EE857}"/>
              </a:ext>
            </a:extLst>
          </p:cNvPr>
          <p:cNvSpPr>
            <a:spLocks noGrp="1"/>
          </p:cNvSpPr>
          <p:nvPr>
            <p:ph idx="1"/>
          </p:nvPr>
        </p:nvSpPr>
        <p:spPr/>
        <p:txBody>
          <a:bodyPr vert="horz" lIns="91440" tIns="45720" rIns="91440" bIns="45720" rtlCol="0" anchor="t">
            <a:normAutofit/>
          </a:bodyPr>
          <a:lstStyle/>
          <a:p>
            <a:r>
              <a:rPr lang="en-US" dirty="0"/>
              <a:t>Anmol Saini</a:t>
            </a:r>
          </a:p>
          <a:p>
            <a:pPr lvl="1">
              <a:buFont typeface="Courier New" panose="020B0604020202020204" pitchFamily="34" charset="0"/>
              <a:buChar char="o"/>
            </a:pPr>
            <a:r>
              <a:rPr lang="en-US" dirty="0"/>
              <a:t>Pros</a:t>
            </a:r>
          </a:p>
          <a:p>
            <a:pPr lvl="2">
              <a:buFont typeface="Wingdings" panose="020B0604020202020204" pitchFamily="34" charset="0"/>
              <a:buChar char="§"/>
            </a:pPr>
            <a:r>
              <a:rPr lang="en-US" dirty="0"/>
              <a:t>Greater insight and practice into process of creating a KG. Beginning to understand axioms</a:t>
            </a:r>
          </a:p>
          <a:p>
            <a:pPr lvl="2">
              <a:buFont typeface="Wingdings" panose="020B0604020202020204" pitchFamily="34" charset="0"/>
              <a:buChar char="§"/>
            </a:pPr>
            <a:r>
              <a:rPr lang="en-US" dirty="0"/>
              <a:t>Flexibility in meeting schedule and tasking</a:t>
            </a:r>
          </a:p>
          <a:p>
            <a:pPr lvl="2">
              <a:buFont typeface="Wingdings" panose="020B0604020202020204" pitchFamily="34" charset="0"/>
              <a:buChar char="§"/>
            </a:pPr>
            <a:r>
              <a:rPr lang="en-US" dirty="0"/>
              <a:t>Assigned topic with significant application</a:t>
            </a:r>
          </a:p>
          <a:p>
            <a:pPr lvl="2">
              <a:buFont typeface="Wingdings" panose="020B0604020202020204" pitchFamily="34" charset="0"/>
              <a:buChar char="§"/>
            </a:pPr>
            <a:r>
              <a:rPr lang="en-US" dirty="0"/>
              <a:t>Application-oriented course</a:t>
            </a:r>
          </a:p>
          <a:p>
            <a:pPr lvl="1">
              <a:buFont typeface="Courier New" panose="020B0604020202020204" pitchFamily="34" charset="0"/>
              <a:buChar char="o"/>
            </a:pPr>
            <a:r>
              <a:rPr lang="en-US" dirty="0"/>
              <a:t>Cons</a:t>
            </a:r>
          </a:p>
          <a:p>
            <a:pPr lvl="2">
              <a:buFont typeface="Wingdings" panose="020B0604020202020204" pitchFamily="34" charset="0"/>
              <a:buChar char="§"/>
            </a:pPr>
            <a:r>
              <a:rPr lang="en-US" dirty="0"/>
              <a:t>Suboptimal workload distribution over course of semester. Little time for materialization and axioms in Protégé</a:t>
            </a:r>
          </a:p>
          <a:p>
            <a:pPr lvl="2">
              <a:buFont typeface="Wingdings" panose="020B0604020202020204" pitchFamily="34" charset="0"/>
              <a:buChar char="§"/>
            </a:pPr>
            <a:r>
              <a:rPr lang="en-US" dirty="0"/>
              <a:t>Limited feedback and guidance, especially later in semester</a:t>
            </a:r>
          </a:p>
          <a:p>
            <a:pPr lvl="2">
              <a:buFont typeface="Wingdings" panose="020B0604020202020204" pitchFamily="34" charset="0"/>
              <a:buChar char="§"/>
            </a:pPr>
            <a:r>
              <a:rPr lang="en-US" dirty="0"/>
              <a:t>Somewhat disorganized with no grades assigned throughout the class</a:t>
            </a:r>
          </a:p>
        </p:txBody>
      </p:sp>
      <p:sp>
        <p:nvSpPr>
          <p:cNvPr id="4" name="Slide Number Placeholder 3">
            <a:extLst>
              <a:ext uri="{FF2B5EF4-FFF2-40B4-BE49-F238E27FC236}">
                <a16:creationId xmlns:a16="http://schemas.microsoft.com/office/drawing/2014/main" id="{FAA3C4E7-811D-4F07-1382-4A58977F404C}"/>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2434199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C6EC-CD47-6FE7-7F75-2E77C70C26ED}"/>
              </a:ext>
            </a:extLst>
          </p:cNvPr>
          <p:cNvSpPr>
            <a:spLocks noGrp="1"/>
          </p:cNvSpPr>
          <p:nvPr>
            <p:ph type="title"/>
          </p:nvPr>
        </p:nvSpPr>
        <p:spPr/>
        <p:txBody>
          <a:bodyPr/>
          <a:lstStyle/>
          <a:p>
            <a:r>
              <a:rPr lang="en-US"/>
              <a:t>Retrospective</a:t>
            </a:r>
          </a:p>
        </p:txBody>
      </p:sp>
      <p:sp>
        <p:nvSpPr>
          <p:cNvPr id="3" name="Content Placeholder 2">
            <a:extLst>
              <a:ext uri="{FF2B5EF4-FFF2-40B4-BE49-F238E27FC236}">
                <a16:creationId xmlns:a16="http://schemas.microsoft.com/office/drawing/2014/main" id="{8EA371C8-2127-B930-F13E-4B4A933EE857}"/>
              </a:ext>
            </a:extLst>
          </p:cNvPr>
          <p:cNvSpPr>
            <a:spLocks noGrp="1"/>
          </p:cNvSpPr>
          <p:nvPr>
            <p:ph idx="1"/>
          </p:nvPr>
        </p:nvSpPr>
        <p:spPr/>
        <p:txBody>
          <a:bodyPr vert="horz" lIns="91440" tIns="45720" rIns="91440" bIns="45720" rtlCol="0" anchor="t">
            <a:normAutofit/>
          </a:bodyPr>
          <a:lstStyle/>
          <a:p>
            <a:r>
              <a:rPr lang="en-US"/>
              <a:t>Jason Nolte</a:t>
            </a:r>
          </a:p>
          <a:p>
            <a:pPr lvl="1">
              <a:buFont typeface="Courier New" panose="020B0604020202020204" pitchFamily="34" charset="0"/>
              <a:buChar char="o"/>
            </a:pPr>
            <a:r>
              <a:rPr lang="en-US"/>
              <a:t>Part of a great team.  Anmol and Spencer were awesome</a:t>
            </a:r>
          </a:p>
          <a:p>
            <a:pPr lvl="1">
              <a:buFont typeface="Courier New" panose="020B0604020202020204" pitchFamily="34" charset="0"/>
              <a:buChar char="o"/>
            </a:pPr>
            <a:r>
              <a:rPr lang="en-US"/>
              <a:t>Helped create an ontology</a:t>
            </a:r>
          </a:p>
          <a:p>
            <a:pPr lvl="2">
              <a:buFont typeface="Wingdings" panose="020B0604020202020204" pitchFamily="34" charset="0"/>
              <a:buChar char="§"/>
            </a:pPr>
            <a:r>
              <a:rPr lang="en-US"/>
              <a:t>Group discussions about the project, key notions, and axioms taught me a lot</a:t>
            </a:r>
          </a:p>
          <a:p>
            <a:pPr lvl="2">
              <a:buFont typeface="Wingdings" panose="020B0604020202020204" pitchFamily="34" charset="0"/>
              <a:buChar char="§"/>
            </a:pPr>
            <a:r>
              <a:rPr lang="en-US"/>
              <a:t>Learned a bit about Protégé and axioms while entering the axioms in Protégé</a:t>
            </a:r>
          </a:p>
          <a:p>
            <a:pPr lvl="2">
              <a:buFont typeface="Wingdings" panose="020B0604020202020204" pitchFamily="34" charset="0"/>
              <a:buChar char="§"/>
            </a:pPr>
            <a:r>
              <a:rPr lang="en-US"/>
              <a:t>Not sure I could explain what I did outside this class</a:t>
            </a:r>
          </a:p>
          <a:p>
            <a:pPr lvl="1">
              <a:buFont typeface="Courier New" panose="020B0604020202020204" pitchFamily="34" charset="0"/>
              <a:buChar char="o"/>
            </a:pPr>
            <a:r>
              <a:rPr lang="en-US"/>
              <a:t>Having an assigned topic helped</a:t>
            </a:r>
          </a:p>
          <a:p>
            <a:pPr lvl="1">
              <a:buFont typeface="Courier New" panose="020B0604020202020204" pitchFamily="34" charset="0"/>
              <a:buChar char="o"/>
            </a:pPr>
            <a:r>
              <a:rPr lang="en-US"/>
              <a:t>More interaction with the professor in the second half of the course would have been nice</a:t>
            </a:r>
          </a:p>
          <a:p>
            <a:pPr lvl="2">
              <a:buFont typeface="Wingdings" panose="020B0604020202020204" pitchFamily="34" charset="0"/>
              <a:buChar char="§"/>
            </a:pPr>
            <a:r>
              <a:rPr lang="en-US"/>
              <a:t>Could teach some concepts/software closer to when used in the project</a:t>
            </a:r>
          </a:p>
          <a:p>
            <a:pPr lvl="2">
              <a:buFont typeface="Wingdings" panose="020B0604020202020204" pitchFamily="34" charset="0"/>
              <a:buChar char="§"/>
            </a:pPr>
            <a:r>
              <a:rPr lang="en-US"/>
              <a:t>I understand the irony of saying this while virtual</a:t>
            </a:r>
          </a:p>
        </p:txBody>
      </p:sp>
      <p:sp>
        <p:nvSpPr>
          <p:cNvPr id="4" name="Slide Number Placeholder 3">
            <a:extLst>
              <a:ext uri="{FF2B5EF4-FFF2-40B4-BE49-F238E27FC236}">
                <a16:creationId xmlns:a16="http://schemas.microsoft.com/office/drawing/2014/main" id="{FAA3C4E7-811D-4F07-1382-4A58977F404C}"/>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205857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A8C08-0BF2-9521-5A53-BAA7DFC439C6}"/>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Thank you!</a:t>
            </a:r>
          </a:p>
        </p:txBody>
      </p:sp>
      <p:sp>
        <p:nvSpPr>
          <p:cNvPr id="1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3d Funny Cartoon Snowman in Top Hat Holding a Question Mark Symbol Stock  Illustration - Illustration of question, snow: 131384007">
            <a:extLst>
              <a:ext uri="{FF2B5EF4-FFF2-40B4-BE49-F238E27FC236}">
                <a16:creationId xmlns:a16="http://schemas.microsoft.com/office/drawing/2014/main" id="{5A190F9A-A195-17D8-4B2C-7FF7C7B3CAEB}"/>
              </a:ext>
            </a:extLst>
          </p:cNvPr>
          <p:cNvPicPr>
            <a:picLocks noGrp="1" noChangeAspect="1"/>
          </p:cNvPicPr>
          <p:nvPr>
            <p:ph idx="1"/>
          </p:nvPr>
        </p:nvPicPr>
        <p:blipFill>
          <a:blip r:embed="rId2"/>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712CF6E-5D42-CA80-4038-FCBDB7C3FE43}"/>
              </a:ext>
            </a:extLst>
          </p:cNvPr>
          <p:cNvSpPr>
            <a:spLocks noGrp="1"/>
          </p:cNvSpPr>
          <p:nvPr>
            <p:ph type="sldNum" sz="quarter" idx="12"/>
          </p:nvPr>
        </p:nvSpPr>
        <p:spPr>
          <a:xfrm>
            <a:off x="10591800" y="6356350"/>
            <a:ext cx="762000" cy="365125"/>
          </a:xfrm>
        </p:spPr>
        <p:txBody>
          <a:bodyPr vert="horz" lIns="91440" tIns="45720" rIns="91440" bIns="45720" rtlCol="0" anchor="ctr">
            <a:normAutofit/>
          </a:bodyPr>
          <a:lstStyle/>
          <a:p>
            <a:pPr>
              <a:spcAft>
                <a:spcPts val="600"/>
              </a:spcAft>
              <a:defRPr/>
            </a:pPr>
            <a:fld id="{330EA680-D336-4FF7-8B7A-9848BB0A1C32}" type="slidenum">
              <a:rPr lang="en-US">
                <a:solidFill>
                  <a:srgbClr val="FFFFFF"/>
                </a:solidFill>
                <a:latin typeface="Calibri" panose="020F0502020204030204"/>
              </a:rPr>
              <a:pPr>
                <a:spcAft>
                  <a:spcPts val="600"/>
                </a:spcAft>
                <a:defRPr/>
              </a:pPr>
              <a:t>27</a:t>
            </a:fld>
            <a:endParaRPr lang="en-US">
              <a:solidFill>
                <a:srgbClr val="FFFFFF"/>
              </a:solidFill>
              <a:latin typeface="Calibri" panose="020F0502020204030204"/>
            </a:endParaRPr>
          </a:p>
        </p:txBody>
      </p:sp>
    </p:spTree>
    <p:extLst>
      <p:ext uri="{BB962C8B-B14F-4D97-AF65-F5344CB8AC3E}">
        <p14:creationId xmlns:p14="http://schemas.microsoft.com/office/powerpoint/2010/main" val="168983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E489-8152-24BD-8AEB-894521C8BE3B}"/>
              </a:ext>
            </a:extLst>
          </p:cNvPr>
          <p:cNvSpPr>
            <a:spLocks noGrp="1"/>
          </p:cNvSpPr>
          <p:nvPr>
            <p:ph type="title"/>
          </p:nvPr>
        </p:nvSpPr>
        <p:spPr/>
        <p:txBody>
          <a:bodyPr/>
          <a:lstStyle/>
          <a:p>
            <a:r>
              <a:rPr lang="en-US"/>
              <a:t>Use Case Overview</a:t>
            </a:r>
          </a:p>
        </p:txBody>
      </p:sp>
      <p:sp>
        <p:nvSpPr>
          <p:cNvPr id="3" name="Content Placeholder 2">
            <a:extLst>
              <a:ext uri="{FF2B5EF4-FFF2-40B4-BE49-F238E27FC236}">
                <a16:creationId xmlns:a16="http://schemas.microsoft.com/office/drawing/2014/main" id="{40A00001-4269-7AC3-7A3C-5EC85D9815E8}"/>
              </a:ext>
            </a:extLst>
          </p:cNvPr>
          <p:cNvSpPr>
            <a:spLocks noGrp="1"/>
          </p:cNvSpPr>
          <p:nvPr>
            <p:ph idx="1"/>
          </p:nvPr>
        </p:nvSpPr>
        <p:spPr/>
        <p:txBody>
          <a:bodyPr vert="horz" lIns="91440" tIns="45720" rIns="91440" bIns="45720" rtlCol="0" anchor="t">
            <a:normAutofit/>
          </a:bodyPr>
          <a:lstStyle/>
          <a:p>
            <a:r>
              <a:rPr lang="en-US"/>
              <a:t>Ontology is designed for a specific customer</a:t>
            </a:r>
          </a:p>
          <a:p>
            <a:pPr lvl="1">
              <a:buFont typeface="Courier New" panose="020B0604020202020204" pitchFamily="34" charset="0"/>
              <a:buChar char="o"/>
            </a:pPr>
            <a:r>
              <a:rPr lang="en-US"/>
              <a:t>Several researchers from Dayton Children's hospital and Wright State University Boonshoft School of Medicine</a:t>
            </a:r>
          </a:p>
          <a:p>
            <a:r>
              <a:rPr lang="en-US"/>
              <a:t>Collect and analyze data for research purposes from large scale nationwide health databases</a:t>
            </a:r>
          </a:p>
          <a:p>
            <a:pPr lvl="1">
              <a:buFont typeface="Courier New" panose="020B0604020202020204" pitchFamily="34" charset="0"/>
              <a:buChar char="o"/>
            </a:pPr>
            <a:endParaRPr lang="en-US"/>
          </a:p>
        </p:txBody>
      </p:sp>
      <p:sp>
        <p:nvSpPr>
          <p:cNvPr id="4" name="Slide Number Placeholder 3">
            <a:extLst>
              <a:ext uri="{FF2B5EF4-FFF2-40B4-BE49-F238E27FC236}">
                <a16:creationId xmlns:a16="http://schemas.microsoft.com/office/drawing/2014/main" id="{BFE2304E-7324-CA1C-8F08-A9267EE57C8B}"/>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30924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2902-A1B8-DD1B-EF15-AD5CBD448BAD}"/>
              </a:ext>
            </a:extLst>
          </p:cNvPr>
          <p:cNvSpPr>
            <a:spLocks noGrp="1"/>
          </p:cNvSpPr>
          <p:nvPr>
            <p:ph type="title"/>
          </p:nvPr>
        </p:nvSpPr>
        <p:spPr/>
        <p:txBody>
          <a:bodyPr/>
          <a:lstStyle/>
          <a:p>
            <a:r>
              <a:rPr lang="en-US">
                <a:ea typeface="+mj-lt"/>
                <a:cs typeface="+mj-lt"/>
              </a:rPr>
              <a:t>Use Case Overview</a:t>
            </a:r>
          </a:p>
        </p:txBody>
      </p:sp>
      <p:sp>
        <p:nvSpPr>
          <p:cNvPr id="3" name="Content Placeholder 2">
            <a:extLst>
              <a:ext uri="{FF2B5EF4-FFF2-40B4-BE49-F238E27FC236}">
                <a16:creationId xmlns:a16="http://schemas.microsoft.com/office/drawing/2014/main" id="{2ABC2CDE-9013-ED31-9D24-0607D6585DCD}"/>
              </a:ext>
            </a:extLst>
          </p:cNvPr>
          <p:cNvSpPr>
            <a:spLocks noGrp="1"/>
          </p:cNvSpPr>
          <p:nvPr>
            <p:ph idx="1"/>
          </p:nvPr>
        </p:nvSpPr>
        <p:spPr/>
        <p:txBody>
          <a:bodyPr vert="horz" lIns="91440" tIns="45720" rIns="91440" bIns="45720" rtlCol="0" anchor="t">
            <a:normAutofit/>
          </a:bodyPr>
          <a:lstStyle/>
          <a:p>
            <a:r>
              <a:rPr lang="en-US">
                <a:latin typeface="Arial"/>
                <a:cs typeface="Arial"/>
              </a:rPr>
              <a:t>Databases contain info from a variety of sources:</a:t>
            </a:r>
            <a:endParaRPr lang="en-US"/>
          </a:p>
          <a:p>
            <a:pPr lvl="1">
              <a:buFont typeface="Courier New,monospace" panose="020B0604020202020204" pitchFamily="34" charset="0"/>
              <a:buChar char="o"/>
            </a:pPr>
            <a:r>
              <a:rPr lang="en-US">
                <a:latin typeface="Arial"/>
                <a:cs typeface="Arial"/>
              </a:rPr>
              <a:t>Patient-specific medical info</a:t>
            </a:r>
          </a:p>
          <a:p>
            <a:pPr lvl="1">
              <a:buFont typeface="Courier New,monospace" panose="020B0604020202020204" pitchFamily="34" charset="0"/>
              <a:buChar char="o"/>
            </a:pPr>
            <a:r>
              <a:rPr lang="en-US">
                <a:latin typeface="Arial"/>
                <a:cs typeface="Arial"/>
              </a:rPr>
              <a:t>Billing records</a:t>
            </a:r>
          </a:p>
          <a:p>
            <a:pPr lvl="1">
              <a:buFont typeface="Courier New,monospace" panose="020B0604020202020204" pitchFamily="34" charset="0"/>
              <a:buChar char="o"/>
            </a:pPr>
            <a:r>
              <a:rPr lang="en-US">
                <a:latin typeface="Arial"/>
                <a:cs typeface="Arial"/>
              </a:rPr>
              <a:t>Prescription drugs ordered</a:t>
            </a:r>
          </a:p>
          <a:p>
            <a:pPr lvl="1">
              <a:buFont typeface="Courier New,monospace" panose="020B0604020202020204" pitchFamily="34" charset="0"/>
              <a:buChar char="o"/>
            </a:pPr>
            <a:r>
              <a:rPr lang="en-US">
                <a:latin typeface="Arial"/>
                <a:cs typeface="Arial"/>
              </a:rPr>
              <a:t>And more!</a:t>
            </a:r>
          </a:p>
        </p:txBody>
      </p:sp>
      <p:sp>
        <p:nvSpPr>
          <p:cNvPr id="4" name="Slide Number Placeholder 3">
            <a:extLst>
              <a:ext uri="{FF2B5EF4-FFF2-40B4-BE49-F238E27FC236}">
                <a16:creationId xmlns:a16="http://schemas.microsoft.com/office/drawing/2014/main" id="{179EBEDB-3BCA-1026-8895-31B5B45CB1D9}"/>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403192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2D78-AD98-AAA3-DEDC-D771A6686C88}"/>
              </a:ext>
            </a:extLst>
          </p:cNvPr>
          <p:cNvSpPr>
            <a:spLocks noGrp="1"/>
          </p:cNvSpPr>
          <p:nvPr>
            <p:ph type="title"/>
          </p:nvPr>
        </p:nvSpPr>
        <p:spPr/>
        <p:txBody>
          <a:bodyPr/>
          <a:lstStyle/>
          <a:p>
            <a:r>
              <a:rPr lang="en-US">
                <a:ea typeface="+mj-lt"/>
                <a:cs typeface="+mj-lt"/>
              </a:rPr>
              <a:t>Problem Overview</a:t>
            </a:r>
          </a:p>
        </p:txBody>
      </p:sp>
      <p:sp>
        <p:nvSpPr>
          <p:cNvPr id="3" name="Content Placeholder 2">
            <a:extLst>
              <a:ext uri="{FF2B5EF4-FFF2-40B4-BE49-F238E27FC236}">
                <a16:creationId xmlns:a16="http://schemas.microsoft.com/office/drawing/2014/main" id="{4E8A6C68-0790-E5A1-2DD9-A44DF766040A}"/>
              </a:ext>
            </a:extLst>
          </p:cNvPr>
          <p:cNvSpPr>
            <a:spLocks noGrp="1"/>
          </p:cNvSpPr>
          <p:nvPr>
            <p:ph idx="1"/>
          </p:nvPr>
        </p:nvSpPr>
        <p:spPr/>
        <p:txBody>
          <a:bodyPr vert="horz" lIns="91440" tIns="45720" rIns="91440" bIns="45720" rtlCol="0" anchor="t">
            <a:normAutofit/>
          </a:bodyPr>
          <a:lstStyle/>
          <a:p>
            <a:r>
              <a:rPr lang="en-US">
                <a:latin typeface="Arial"/>
                <a:cs typeface="Arial"/>
              </a:rPr>
              <a:t>Each set is exported as a csv abstract</a:t>
            </a:r>
          </a:p>
          <a:p>
            <a:pPr lvl="1">
              <a:buFont typeface="Courier New,monospace" panose="020B0604020202020204" pitchFamily="34" charset="0"/>
              <a:buChar char="o"/>
            </a:pPr>
            <a:r>
              <a:rPr lang="en-US">
                <a:latin typeface="Arial"/>
                <a:cs typeface="Arial"/>
              </a:rPr>
              <a:t>Most have some columns in common</a:t>
            </a:r>
          </a:p>
          <a:p>
            <a:pPr lvl="1">
              <a:buFont typeface="Courier New,monospace" panose="020B0604020202020204" pitchFamily="34" charset="0"/>
              <a:buChar char="o"/>
            </a:pPr>
            <a:r>
              <a:rPr lang="en-US">
                <a:latin typeface="Arial"/>
                <a:cs typeface="Arial"/>
              </a:rPr>
              <a:t>NOT organized on the same keys</a:t>
            </a:r>
          </a:p>
          <a:p>
            <a:r>
              <a:rPr lang="en-US"/>
              <a:t>Research group would like to analyze data that relies on information from multiple abstracts</a:t>
            </a:r>
          </a:p>
          <a:p>
            <a:r>
              <a:rPr lang="en-US"/>
              <a:t>Often unclear how to merge these data sources</a:t>
            </a:r>
          </a:p>
          <a:p>
            <a:r>
              <a:rPr lang="en-US"/>
              <a:t>Would be nice to have a common representation framework</a:t>
            </a:r>
          </a:p>
        </p:txBody>
      </p:sp>
      <p:sp>
        <p:nvSpPr>
          <p:cNvPr id="4" name="Slide Number Placeholder 3">
            <a:extLst>
              <a:ext uri="{FF2B5EF4-FFF2-40B4-BE49-F238E27FC236}">
                <a16:creationId xmlns:a16="http://schemas.microsoft.com/office/drawing/2014/main" id="{FD734EED-349E-6FED-1F50-0E0ED22B57B8}"/>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231754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2D78-AD98-AAA3-DEDC-D771A6686C88}"/>
              </a:ext>
            </a:extLst>
          </p:cNvPr>
          <p:cNvSpPr>
            <a:spLocks noGrp="1"/>
          </p:cNvSpPr>
          <p:nvPr>
            <p:ph type="title"/>
          </p:nvPr>
        </p:nvSpPr>
        <p:spPr/>
        <p:txBody>
          <a:bodyPr/>
          <a:lstStyle/>
          <a:p>
            <a:r>
              <a:rPr lang="en-US">
                <a:ea typeface="+mj-lt"/>
                <a:cs typeface="+mj-lt"/>
              </a:rPr>
              <a:t>Problem Overview</a:t>
            </a:r>
          </a:p>
        </p:txBody>
      </p:sp>
      <p:sp>
        <p:nvSpPr>
          <p:cNvPr id="3" name="Content Placeholder 2">
            <a:extLst>
              <a:ext uri="{FF2B5EF4-FFF2-40B4-BE49-F238E27FC236}">
                <a16:creationId xmlns:a16="http://schemas.microsoft.com/office/drawing/2014/main" id="{4E8A6C68-0790-E5A1-2DD9-A44DF766040A}"/>
              </a:ext>
            </a:extLst>
          </p:cNvPr>
          <p:cNvSpPr>
            <a:spLocks noGrp="1"/>
          </p:cNvSpPr>
          <p:nvPr>
            <p:ph idx="1"/>
          </p:nvPr>
        </p:nvSpPr>
        <p:spPr/>
        <p:txBody>
          <a:bodyPr vert="horz" lIns="91440" tIns="45720" rIns="91440" bIns="45720" rtlCol="0" anchor="t">
            <a:normAutofit/>
          </a:bodyPr>
          <a:lstStyle/>
          <a:p>
            <a:r>
              <a:rPr lang="en-US">
                <a:latin typeface="Arial"/>
                <a:cs typeface="Arial"/>
              </a:rPr>
              <a:t>Each set is exported as a csv abstract</a:t>
            </a:r>
          </a:p>
          <a:p>
            <a:pPr lvl="1">
              <a:buFont typeface="Courier New,monospace" panose="020B0604020202020204" pitchFamily="34" charset="0"/>
              <a:buChar char="o"/>
            </a:pPr>
            <a:r>
              <a:rPr lang="en-US">
                <a:latin typeface="Arial"/>
                <a:cs typeface="Arial"/>
              </a:rPr>
              <a:t>Most have some columns in common</a:t>
            </a:r>
          </a:p>
          <a:p>
            <a:pPr lvl="1">
              <a:buFont typeface="Courier New,monospace" panose="020B0604020202020204" pitchFamily="34" charset="0"/>
              <a:buChar char="o"/>
            </a:pPr>
            <a:r>
              <a:rPr lang="en-US">
                <a:latin typeface="Arial"/>
                <a:cs typeface="Arial"/>
              </a:rPr>
              <a:t>NOT organized on the same keys</a:t>
            </a:r>
          </a:p>
          <a:p>
            <a:r>
              <a:rPr lang="en-US"/>
              <a:t>Research group would like to analyze data that relies on information from multiple abstracts</a:t>
            </a:r>
          </a:p>
          <a:p>
            <a:r>
              <a:rPr lang="en-US"/>
              <a:t>Often unclear how to merge these data sources</a:t>
            </a:r>
          </a:p>
          <a:p>
            <a:r>
              <a:rPr lang="en-US"/>
              <a:t>Would be nice to have a common representation framework</a:t>
            </a:r>
          </a:p>
          <a:p>
            <a:endParaRPr lang="en-US"/>
          </a:p>
          <a:p>
            <a:r>
              <a:rPr lang="en-US" b="1">
                <a:ea typeface="+mn-lt"/>
                <a:cs typeface="+mn-lt"/>
              </a:rPr>
              <a:t>An extensible ontology</a:t>
            </a:r>
            <a:endParaRPr lang="en-US" b="1"/>
          </a:p>
        </p:txBody>
      </p:sp>
      <p:sp>
        <p:nvSpPr>
          <p:cNvPr id="4" name="Slide Number Placeholder 3">
            <a:extLst>
              <a:ext uri="{FF2B5EF4-FFF2-40B4-BE49-F238E27FC236}">
                <a16:creationId xmlns:a16="http://schemas.microsoft.com/office/drawing/2014/main" id="{32C30D8E-BC05-3C2A-CFD1-2574FCC4A73C}"/>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4176316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A378-90AC-E492-26C7-A63C00387EF4}"/>
              </a:ext>
            </a:extLst>
          </p:cNvPr>
          <p:cNvSpPr>
            <a:spLocks noGrp="1"/>
          </p:cNvSpPr>
          <p:nvPr>
            <p:ph type="title"/>
          </p:nvPr>
        </p:nvSpPr>
        <p:spPr/>
        <p:txBody>
          <a:bodyPr/>
          <a:lstStyle/>
          <a:p>
            <a:r>
              <a:rPr lang="en-US"/>
              <a:t>Key Notions</a:t>
            </a:r>
          </a:p>
        </p:txBody>
      </p:sp>
      <p:sp>
        <p:nvSpPr>
          <p:cNvPr id="3" name="Content Placeholder 2">
            <a:extLst>
              <a:ext uri="{FF2B5EF4-FFF2-40B4-BE49-F238E27FC236}">
                <a16:creationId xmlns:a16="http://schemas.microsoft.com/office/drawing/2014/main" id="{CECD0D18-CC4B-2174-9E9F-6F149DDF5318}"/>
              </a:ext>
            </a:extLst>
          </p:cNvPr>
          <p:cNvSpPr>
            <a:spLocks noGrp="1"/>
          </p:cNvSpPr>
          <p:nvPr>
            <p:ph idx="1"/>
          </p:nvPr>
        </p:nvSpPr>
        <p:spPr>
          <a:xfrm>
            <a:off x="838200" y="1825625"/>
            <a:ext cx="3920672" cy="4351338"/>
          </a:xfrm>
        </p:spPr>
        <p:txBody>
          <a:bodyPr vert="horz" lIns="91440" tIns="45720" rIns="91440" bIns="45720" rtlCol="0" anchor="t">
            <a:normAutofit lnSpcReduction="10000"/>
          </a:bodyPr>
          <a:lstStyle/>
          <a:p>
            <a:r>
              <a:rPr lang="en-US"/>
              <a:t>Patient</a:t>
            </a:r>
          </a:p>
          <a:p>
            <a:r>
              <a:rPr lang="en-US">
                <a:ea typeface="+mn-lt"/>
                <a:cs typeface="+mn-lt"/>
              </a:rPr>
              <a:t>Drug</a:t>
            </a:r>
          </a:p>
          <a:p>
            <a:r>
              <a:rPr lang="en-US">
                <a:ea typeface="+mn-lt"/>
                <a:cs typeface="+mn-lt"/>
              </a:rPr>
              <a:t>Body</a:t>
            </a:r>
          </a:p>
          <a:p>
            <a:r>
              <a:rPr lang="en-US">
                <a:ea typeface="+mn-lt"/>
                <a:cs typeface="+mn-lt"/>
              </a:rPr>
              <a:t>Diagnosis</a:t>
            </a:r>
          </a:p>
          <a:p>
            <a:r>
              <a:rPr lang="en-US">
                <a:ea typeface="+mn-lt"/>
                <a:cs typeface="+mn-lt"/>
              </a:rPr>
              <a:t>Visit</a:t>
            </a:r>
          </a:p>
          <a:p>
            <a:r>
              <a:rPr lang="en-US">
                <a:ea typeface="+mn-lt"/>
                <a:cs typeface="+mn-lt"/>
              </a:rPr>
              <a:t>Temporal Extent</a:t>
            </a:r>
          </a:p>
          <a:p>
            <a:r>
              <a:rPr lang="en-US">
                <a:ea typeface="+mn-lt"/>
                <a:cs typeface="+mn-lt"/>
              </a:rPr>
              <a:t>Imaging</a:t>
            </a:r>
          </a:p>
          <a:p>
            <a:r>
              <a:rPr lang="en-US">
                <a:ea typeface="+mn-lt"/>
                <a:cs typeface="+mn-lt"/>
              </a:rPr>
              <a:t>Outcome</a:t>
            </a:r>
          </a:p>
          <a:p>
            <a:r>
              <a:rPr lang="en-US">
                <a:ea typeface="+mn-lt"/>
                <a:cs typeface="+mn-lt"/>
              </a:rPr>
              <a:t>Health</a:t>
            </a:r>
          </a:p>
          <a:p>
            <a:endParaRPr lang="en-US">
              <a:ea typeface="+mn-lt"/>
              <a:cs typeface="+mn-lt"/>
            </a:endParaRPr>
          </a:p>
        </p:txBody>
      </p:sp>
      <p:sp>
        <p:nvSpPr>
          <p:cNvPr id="4" name="Slide Number Placeholder 3">
            <a:extLst>
              <a:ext uri="{FF2B5EF4-FFF2-40B4-BE49-F238E27FC236}">
                <a16:creationId xmlns:a16="http://schemas.microsoft.com/office/drawing/2014/main" id="{CB4E8161-D358-DEE8-1770-4D638C88F0E5}"/>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5" name="Right Brace 4">
            <a:extLst>
              <a:ext uri="{FF2B5EF4-FFF2-40B4-BE49-F238E27FC236}">
                <a16:creationId xmlns:a16="http://schemas.microsoft.com/office/drawing/2014/main" id="{E2B5A9DC-7B18-50DF-9186-5780158456BD}"/>
              </a:ext>
            </a:extLst>
          </p:cNvPr>
          <p:cNvSpPr/>
          <p:nvPr/>
        </p:nvSpPr>
        <p:spPr>
          <a:xfrm>
            <a:off x="4766419" y="1828799"/>
            <a:ext cx="246162" cy="121375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825A8E22-A1DF-37CB-D409-37F8C146E629}"/>
              </a:ext>
            </a:extLst>
          </p:cNvPr>
          <p:cNvSpPr/>
          <p:nvPr/>
        </p:nvSpPr>
        <p:spPr>
          <a:xfrm>
            <a:off x="4766418" y="3216727"/>
            <a:ext cx="246162" cy="178525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20B137F2-038A-F981-03B3-0C6A12098603}"/>
              </a:ext>
            </a:extLst>
          </p:cNvPr>
          <p:cNvSpPr/>
          <p:nvPr/>
        </p:nvSpPr>
        <p:spPr>
          <a:xfrm>
            <a:off x="4766418" y="5266869"/>
            <a:ext cx="246162" cy="5696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E89BE2AA-A7A1-B7CE-0053-8A91D1DAACC2}"/>
              </a:ext>
            </a:extLst>
          </p:cNvPr>
          <p:cNvSpPr txBox="1"/>
          <p:nvPr/>
        </p:nvSpPr>
        <p:spPr>
          <a:xfrm>
            <a:off x="5155870" y="2246415"/>
            <a:ext cx="57389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Most Concrete – direct data and physical objects</a:t>
            </a:r>
          </a:p>
        </p:txBody>
      </p:sp>
      <p:sp>
        <p:nvSpPr>
          <p:cNvPr id="10" name="TextBox 9">
            <a:extLst>
              <a:ext uri="{FF2B5EF4-FFF2-40B4-BE49-F238E27FC236}">
                <a16:creationId xmlns:a16="http://schemas.microsoft.com/office/drawing/2014/main" id="{091DDF9F-4AE7-57C9-C063-8CA528557CFD}"/>
              </a:ext>
            </a:extLst>
          </p:cNvPr>
          <p:cNvSpPr txBox="1"/>
          <p:nvPr/>
        </p:nvSpPr>
        <p:spPr>
          <a:xfrm>
            <a:off x="5155869" y="3924629"/>
            <a:ext cx="468662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Less Concrete – direct data available</a:t>
            </a:r>
          </a:p>
        </p:txBody>
      </p:sp>
      <p:sp>
        <p:nvSpPr>
          <p:cNvPr id="11" name="TextBox 10">
            <a:extLst>
              <a:ext uri="{FF2B5EF4-FFF2-40B4-BE49-F238E27FC236}">
                <a16:creationId xmlns:a16="http://schemas.microsoft.com/office/drawing/2014/main" id="{52365BA1-9FE5-AF15-F85D-E81EDA8A0F97}"/>
              </a:ext>
            </a:extLst>
          </p:cNvPr>
          <p:cNvSpPr txBox="1"/>
          <p:nvPr/>
        </p:nvSpPr>
        <p:spPr>
          <a:xfrm>
            <a:off x="5155868" y="5366985"/>
            <a:ext cx="51039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Most abstract – interpreted from other data</a:t>
            </a:r>
          </a:p>
        </p:txBody>
      </p:sp>
    </p:spTree>
    <p:extLst>
      <p:ext uri="{BB962C8B-B14F-4D97-AF65-F5344CB8AC3E}">
        <p14:creationId xmlns:p14="http://schemas.microsoft.com/office/powerpoint/2010/main" val="308321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0782-7662-E4FC-1C83-7EE698B55786}"/>
              </a:ext>
            </a:extLst>
          </p:cNvPr>
          <p:cNvSpPr>
            <a:spLocks noGrp="1"/>
          </p:cNvSpPr>
          <p:nvPr>
            <p:ph type="title"/>
          </p:nvPr>
        </p:nvSpPr>
        <p:spPr/>
        <p:txBody>
          <a:bodyPr/>
          <a:lstStyle/>
          <a:p>
            <a:r>
              <a:rPr lang="en-US"/>
              <a:t>Overall Graph</a:t>
            </a:r>
          </a:p>
        </p:txBody>
      </p:sp>
      <p:pic>
        <p:nvPicPr>
          <p:cNvPr id="4" name="Content Placeholder 3" descr="A diagram of a flowchart&#10;&#10;Description automatically generated">
            <a:extLst>
              <a:ext uri="{FF2B5EF4-FFF2-40B4-BE49-F238E27FC236}">
                <a16:creationId xmlns:a16="http://schemas.microsoft.com/office/drawing/2014/main" id="{5AA8F478-F94A-ABA5-5F74-0799A0ED15B2}"/>
              </a:ext>
            </a:extLst>
          </p:cNvPr>
          <p:cNvPicPr>
            <a:picLocks noGrp="1" noChangeAspect="1"/>
          </p:cNvPicPr>
          <p:nvPr>
            <p:ph idx="1"/>
          </p:nvPr>
        </p:nvPicPr>
        <p:blipFill>
          <a:blip r:embed="rId2"/>
          <a:stretch>
            <a:fillRect/>
          </a:stretch>
        </p:blipFill>
        <p:spPr>
          <a:xfrm>
            <a:off x="2689809" y="1688735"/>
            <a:ext cx="6805431" cy="4767942"/>
          </a:xfrm>
        </p:spPr>
      </p:pic>
      <p:sp>
        <p:nvSpPr>
          <p:cNvPr id="3" name="Slide Number Placeholder 2">
            <a:extLst>
              <a:ext uri="{FF2B5EF4-FFF2-40B4-BE49-F238E27FC236}">
                <a16:creationId xmlns:a16="http://schemas.microsoft.com/office/drawing/2014/main" id="{D919A110-95FB-A826-F3FA-3A67CBF65B6A}"/>
              </a:ext>
            </a:extLst>
          </p:cNvPr>
          <p:cNvSpPr>
            <a:spLocks noGrp="1"/>
          </p:cNvSpPr>
          <p:nvPr>
            <p:ph type="sldNum" sz="quarter" idx="12"/>
          </p:nvPr>
        </p:nvSpPr>
        <p:spPr/>
        <p:txBody>
          <a:bodyPr/>
          <a:lstStyle/>
          <a:p>
            <a:fld id="{330EA680-D336-4FF7-8B7A-9848BB0A1C32}" type="slidenum">
              <a:rPr lang="en-US" smtClean="0"/>
              <a:t>8</a:t>
            </a:fld>
            <a:endParaRPr lang="en-US"/>
          </a:p>
        </p:txBody>
      </p:sp>
      <p:sp>
        <p:nvSpPr>
          <p:cNvPr id="5" name="Rectangle 4">
            <a:extLst>
              <a:ext uri="{FF2B5EF4-FFF2-40B4-BE49-F238E27FC236}">
                <a16:creationId xmlns:a16="http://schemas.microsoft.com/office/drawing/2014/main" id="{7B0A1BFD-1398-7F86-89D3-CEA6F62B7240}"/>
              </a:ext>
            </a:extLst>
          </p:cNvPr>
          <p:cNvSpPr/>
          <p:nvPr/>
        </p:nvSpPr>
        <p:spPr>
          <a:xfrm>
            <a:off x="4638260" y="3048000"/>
            <a:ext cx="1789043" cy="2269434"/>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09B47874-E4F4-AE4B-0CA2-A107918E3B80}"/>
              </a:ext>
            </a:extLst>
          </p:cNvPr>
          <p:cNvSpPr/>
          <p:nvPr/>
        </p:nvSpPr>
        <p:spPr>
          <a:xfrm>
            <a:off x="2691780" y="4747846"/>
            <a:ext cx="1931394" cy="1465566"/>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C2BC7AEE-B60A-6027-D65C-5CB13E4F1A49}"/>
              </a:ext>
            </a:extLst>
          </p:cNvPr>
          <p:cNvSpPr/>
          <p:nvPr/>
        </p:nvSpPr>
        <p:spPr>
          <a:xfrm>
            <a:off x="5748153" y="5317252"/>
            <a:ext cx="683724" cy="1046886"/>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2865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6C48-88DA-BCAB-8844-CDD5FDA4AABF}"/>
              </a:ext>
            </a:extLst>
          </p:cNvPr>
          <p:cNvSpPr>
            <a:spLocks noGrp="1"/>
          </p:cNvSpPr>
          <p:nvPr>
            <p:ph type="title"/>
          </p:nvPr>
        </p:nvSpPr>
        <p:spPr/>
        <p:txBody>
          <a:bodyPr/>
          <a:lstStyle/>
          <a:p>
            <a:r>
              <a:rPr lang="en-US"/>
              <a:t>Patient</a:t>
            </a:r>
          </a:p>
        </p:txBody>
      </p:sp>
      <p:pic>
        <p:nvPicPr>
          <p:cNvPr id="4" name="Content Placeholder 3" descr="A diagram of a diagram&#10;&#10;Description automatically generated">
            <a:extLst>
              <a:ext uri="{FF2B5EF4-FFF2-40B4-BE49-F238E27FC236}">
                <a16:creationId xmlns:a16="http://schemas.microsoft.com/office/drawing/2014/main" id="{5C3A72F8-4FC4-714C-DE2D-4B137A68A68B}"/>
              </a:ext>
            </a:extLst>
          </p:cNvPr>
          <p:cNvPicPr>
            <a:picLocks noGrp="1" noChangeAspect="1"/>
          </p:cNvPicPr>
          <p:nvPr>
            <p:ph idx="1"/>
          </p:nvPr>
        </p:nvPicPr>
        <p:blipFill>
          <a:blip r:embed="rId3"/>
          <a:stretch>
            <a:fillRect/>
          </a:stretch>
        </p:blipFill>
        <p:spPr>
          <a:xfrm>
            <a:off x="3197724" y="1264282"/>
            <a:ext cx="4950674" cy="4918667"/>
          </a:xfrm>
        </p:spPr>
      </p:pic>
      <p:sp>
        <p:nvSpPr>
          <p:cNvPr id="5" name="Content Placeholder 2">
            <a:extLst>
              <a:ext uri="{FF2B5EF4-FFF2-40B4-BE49-F238E27FC236}">
                <a16:creationId xmlns:a16="http://schemas.microsoft.com/office/drawing/2014/main" id="{0F212817-0F49-C825-9BD2-2CDCE676B9E4}"/>
              </a:ext>
            </a:extLst>
          </p:cNvPr>
          <p:cNvSpPr txBox="1">
            <a:spLocks/>
          </p:cNvSpPr>
          <p:nvPr/>
        </p:nvSpPr>
        <p:spPr>
          <a:xfrm>
            <a:off x="838200" y="1400753"/>
            <a:ext cx="3872345" cy="4351338"/>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200" dirty="0" err="1"/>
              <a:t>gd</a:t>
            </a:r>
            <a:r>
              <a:rPr lang="en-US" sz="1200" dirty="0"/>
              <a:t> = [</a:t>
            </a:r>
            <a:endParaRPr lang="en-US" dirty="0"/>
          </a:p>
          <a:p>
            <a:pPr marL="0" indent="0">
              <a:lnSpc>
                <a:spcPct val="120000"/>
              </a:lnSpc>
              <a:spcBef>
                <a:spcPts val="0"/>
              </a:spcBef>
              <a:buNone/>
            </a:pPr>
            <a:r>
              <a:rPr lang="en-US" sz="1200" dirty="0"/>
              <a:t>            "Patient </a:t>
            </a:r>
            <a:r>
              <a:rPr lang="en-US" sz="1200" dirty="0" err="1"/>
              <a:t>hasVisit</a:t>
            </a:r>
            <a:r>
              <a:rPr lang="en-US" sz="1200" dirty="0"/>
              <a:t> Visit",</a:t>
            </a:r>
            <a:endParaRPr lang="en-US" dirty="0"/>
          </a:p>
          <a:p>
            <a:pPr marL="0" indent="0">
              <a:lnSpc>
                <a:spcPct val="120000"/>
              </a:lnSpc>
              <a:spcBef>
                <a:spcPts val="0"/>
              </a:spcBef>
              <a:buNone/>
            </a:pPr>
            <a:r>
              <a:rPr lang="en-US" sz="1200" dirty="0"/>
              <a:t>            "Patient </a:t>
            </a:r>
            <a:r>
              <a:rPr lang="en-US" sz="1200" dirty="0" err="1"/>
              <a:t>hasPatientType</a:t>
            </a:r>
            <a:r>
              <a:rPr lang="en-US" sz="1200" dirty="0"/>
              <a:t> </a:t>
            </a:r>
            <a:r>
              <a:rPr lang="en-US" sz="1200" dirty="0" err="1"/>
              <a:t>PatientType</a:t>
            </a:r>
            <a:r>
              <a:rPr lang="en-US" sz="1200" dirty="0"/>
              <a:t>",</a:t>
            </a:r>
            <a:endParaRPr lang="en-US" dirty="0"/>
          </a:p>
          <a:p>
            <a:pPr marL="0" indent="0">
              <a:lnSpc>
                <a:spcPct val="120000"/>
              </a:lnSpc>
              <a:spcBef>
                <a:spcPts val="0"/>
              </a:spcBef>
              <a:buNone/>
            </a:pPr>
            <a:r>
              <a:rPr lang="en-US" sz="1200" dirty="0"/>
              <a:t>            "Patient </a:t>
            </a:r>
            <a:r>
              <a:rPr lang="en-US" sz="1200" dirty="0" err="1"/>
              <a:t>hasPriorityofAdmission</a:t>
            </a:r>
            <a:r>
              <a:rPr lang="en-US" sz="1200" dirty="0"/>
              <a:t> </a:t>
            </a:r>
            <a:r>
              <a:rPr lang="en-US" sz="1200" dirty="0" err="1"/>
              <a:t>PriorityofAdmission</a:t>
            </a:r>
            <a:r>
              <a:rPr lang="en-US" sz="1200" dirty="0"/>
              <a:t>",</a:t>
            </a:r>
            <a:endParaRPr lang="en-US" dirty="0"/>
          </a:p>
          <a:p>
            <a:pPr marL="0" indent="0">
              <a:lnSpc>
                <a:spcPct val="120000"/>
              </a:lnSpc>
              <a:spcBef>
                <a:spcPts val="0"/>
              </a:spcBef>
              <a:buNone/>
            </a:pPr>
            <a:r>
              <a:rPr lang="en-US" sz="1200" dirty="0"/>
              <a:t>            "Patient </a:t>
            </a:r>
            <a:r>
              <a:rPr lang="en-US" sz="1200" dirty="0" err="1"/>
              <a:t>hasMedicalRecordNumber</a:t>
            </a:r>
            <a:r>
              <a:rPr lang="en-US" sz="1200" dirty="0"/>
              <a:t> </a:t>
            </a:r>
            <a:r>
              <a:rPr lang="en-US" sz="1200" dirty="0" err="1"/>
              <a:t>MedicalRecordNumber</a:t>
            </a:r>
            <a:r>
              <a:rPr lang="en-US" sz="1200" dirty="0"/>
              <a:t>",</a:t>
            </a:r>
            <a:endParaRPr lang="en-US" dirty="0"/>
          </a:p>
          <a:p>
            <a:pPr marL="0" indent="0">
              <a:lnSpc>
                <a:spcPct val="120000"/>
              </a:lnSpc>
              <a:spcBef>
                <a:spcPts val="0"/>
              </a:spcBef>
              <a:buNone/>
            </a:pPr>
            <a:r>
              <a:rPr lang="en-US" sz="1200" dirty="0"/>
              <a:t>            "Patient </a:t>
            </a:r>
            <a:r>
              <a:rPr lang="en-US" sz="1200" dirty="0" err="1"/>
              <a:t>hasDiagnosis</a:t>
            </a:r>
            <a:r>
              <a:rPr lang="en-US" sz="1200" dirty="0"/>
              <a:t> Diagnosis",</a:t>
            </a:r>
            <a:endParaRPr lang="en-US" dirty="0"/>
          </a:p>
          <a:p>
            <a:pPr marL="0" indent="0">
              <a:lnSpc>
                <a:spcPct val="120000"/>
              </a:lnSpc>
              <a:spcBef>
                <a:spcPts val="0"/>
              </a:spcBef>
              <a:buNone/>
            </a:pPr>
            <a:r>
              <a:rPr lang="en-US" sz="1200" dirty="0"/>
              <a:t>            "Patient </a:t>
            </a:r>
            <a:r>
              <a:rPr lang="en-US" sz="1200" dirty="0" err="1"/>
              <a:t>isAdministeredDosage</a:t>
            </a:r>
            <a:r>
              <a:rPr lang="en-US" sz="1200" dirty="0"/>
              <a:t> Dosage",</a:t>
            </a:r>
            <a:endParaRPr lang="en-US" dirty="0"/>
          </a:p>
          <a:p>
            <a:pPr marL="0" indent="0">
              <a:lnSpc>
                <a:spcPct val="120000"/>
              </a:lnSpc>
              <a:spcBef>
                <a:spcPts val="0"/>
              </a:spcBef>
              <a:buNone/>
            </a:pPr>
            <a:r>
              <a:rPr lang="en-US" sz="1200" dirty="0"/>
              <a:t>            "Race </a:t>
            </a:r>
            <a:r>
              <a:rPr lang="en-US" sz="1200" dirty="0" err="1"/>
              <a:t>hasRaceTypes</a:t>
            </a:r>
            <a:r>
              <a:rPr lang="en-US" sz="1200" dirty="0"/>
              <a:t> </a:t>
            </a:r>
            <a:r>
              <a:rPr lang="en-US" sz="1200" dirty="0" err="1"/>
              <a:t>RaceTypes</a:t>
            </a:r>
            <a:r>
              <a:rPr lang="en-US" sz="1200" dirty="0"/>
              <a:t>",</a:t>
            </a:r>
            <a:endParaRPr lang="en-US" dirty="0"/>
          </a:p>
          <a:p>
            <a:pPr marL="0" indent="0">
              <a:lnSpc>
                <a:spcPct val="120000"/>
              </a:lnSpc>
              <a:spcBef>
                <a:spcPts val="0"/>
              </a:spcBef>
              <a:buNone/>
            </a:pPr>
            <a:r>
              <a:rPr lang="en-US" sz="1200" dirty="0"/>
              <a:t>            "Ethnicity </a:t>
            </a:r>
            <a:r>
              <a:rPr lang="en-US" sz="1200" dirty="0" err="1"/>
              <a:t>hasEthnicityTypes</a:t>
            </a:r>
            <a:r>
              <a:rPr lang="en-US" sz="1200" dirty="0"/>
              <a:t> </a:t>
            </a:r>
            <a:r>
              <a:rPr lang="en-US" sz="1200" dirty="0" err="1"/>
              <a:t>EthnicityTypes</a:t>
            </a:r>
            <a:r>
              <a:rPr lang="en-US" sz="1200" dirty="0"/>
              <a:t>",</a:t>
            </a:r>
            <a:endParaRPr lang="en-US" dirty="0"/>
          </a:p>
          <a:p>
            <a:pPr marL="0" indent="0">
              <a:lnSpc>
                <a:spcPct val="120000"/>
              </a:lnSpc>
              <a:spcBef>
                <a:spcPts val="0"/>
              </a:spcBef>
              <a:buNone/>
            </a:pPr>
            <a:r>
              <a:rPr lang="en-US" sz="1200" dirty="0"/>
              <a:t>            "Gender </a:t>
            </a:r>
            <a:r>
              <a:rPr lang="en-US" sz="1200" dirty="0" err="1"/>
              <a:t>hasGenderTypes</a:t>
            </a:r>
            <a:r>
              <a:rPr lang="en-US" sz="1200" dirty="0"/>
              <a:t> </a:t>
            </a:r>
            <a:r>
              <a:rPr lang="en-US" sz="1200" dirty="0" err="1"/>
              <a:t>GenderTypes</a:t>
            </a:r>
            <a:r>
              <a:rPr lang="en-US" sz="1200" dirty="0"/>
              <a:t>"</a:t>
            </a:r>
            <a:endParaRPr lang="en-US" dirty="0"/>
          </a:p>
          <a:p>
            <a:pPr marL="0" indent="0">
              <a:lnSpc>
                <a:spcPct val="120000"/>
              </a:lnSpc>
              <a:spcBef>
                <a:spcPts val="0"/>
              </a:spcBef>
              <a:buNone/>
            </a:pPr>
            <a:r>
              <a:rPr lang="en-US" sz="1200" dirty="0"/>
              <a:t>        ]</a:t>
            </a:r>
            <a:endParaRPr lang="en-US" dirty="0"/>
          </a:p>
          <a:p>
            <a:pPr marL="0" indent="0">
              <a:lnSpc>
                <a:spcPct val="120000"/>
              </a:lnSpc>
              <a:spcBef>
                <a:spcPts val="0"/>
              </a:spcBef>
              <a:buNone/>
            </a:pPr>
            <a:r>
              <a:rPr lang="en-US" sz="1200" dirty="0"/>
              <a:t>gr = [</a:t>
            </a:r>
            <a:endParaRPr lang="en-US" dirty="0"/>
          </a:p>
          <a:p>
            <a:pPr marL="0" indent="0">
              <a:lnSpc>
                <a:spcPct val="120000"/>
              </a:lnSpc>
              <a:spcBef>
                <a:spcPts val="0"/>
              </a:spcBef>
              <a:buNone/>
            </a:pPr>
            <a:r>
              <a:rPr lang="en-US" sz="1200" dirty="0"/>
              <a:t>            "Patient </a:t>
            </a:r>
            <a:r>
              <a:rPr lang="en-US" sz="1200" dirty="0" err="1"/>
              <a:t>hasGender</a:t>
            </a:r>
            <a:r>
              <a:rPr lang="en-US" sz="1200" dirty="0"/>
              <a:t> Gender",</a:t>
            </a:r>
            <a:endParaRPr lang="en-US" dirty="0"/>
          </a:p>
          <a:p>
            <a:pPr marL="0" indent="0">
              <a:lnSpc>
                <a:spcPct val="120000"/>
              </a:lnSpc>
              <a:spcBef>
                <a:spcPts val="0"/>
              </a:spcBef>
              <a:buNone/>
            </a:pPr>
            <a:r>
              <a:rPr lang="en-US" sz="1200" dirty="0"/>
              <a:t>            "Patient </a:t>
            </a:r>
            <a:r>
              <a:rPr lang="en-US" sz="1200" dirty="0" err="1"/>
              <a:t>hasEthnicity</a:t>
            </a:r>
            <a:r>
              <a:rPr lang="en-US" sz="1200" dirty="0"/>
              <a:t> Ethnicity",</a:t>
            </a:r>
            <a:endParaRPr lang="en-US" dirty="0"/>
          </a:p>
          <a:p>
            <a:pPr marL="0" indent="0">
              <a:lnSpc>
                <a:spcPct val="120000"/>
              </a:lnSpc>
              <a:spcBef>
                <a:spcPts val="0"/>
              </a:spcBef>
              <a:buNone/>
            </a:pPr>
            <a:r>
              <a:rPr lang="en-US" sz="1200" dirty="0"/>
              <a:t>            "Patient </a:t>
            </a:r>
            <a:r>
              <a:rPr lang="en-US" sz="1200" dirty="0" err="1"/>
              <a:t>hasRace</a:t>
            </a:r>
            <a:r>
              <a:rPr lang="en-US" sz="1200" dirty="0"/>
              <a:t> Race",</a:t>
            </a:r>
            <a:endParaRPr lang="en-US" dirty="0"/>
          </a:p>
          <a:p>
            <a:pPr marL="0" indent="0">
              <a:lnSpc>
                <a:spcPct val="120000"/>
              </a:lnSpc>
              <a:spcBef>
                <a:spcPts val="0"/>
              </a:spcBef>
              <a:buNone/>
            </a:pPr>
            <a:r>
              <a:rPr lang="en-US" sz="1200" dirty="0"/>
              <a:t>            "Patient </a:t>
            </a:r>
            <a:r>
              <a:rPr lang="en-US" sz="1200" dirty="0" err="1"/>
              <a:t>hasAge</a:t>
            </a:r>
            <a:r>
              <a:rPr lang="en-US" sz="1200" dirty="0"/>
              <a:t> Age",</a:t>
            </a:r>
            <a:endParaRPr lang="en-US" dirty="0"/>
          </a:p>
          <a:p>
            <a:pPr marL="0" indent="0">
              <a:lnSpc>
                <a:spcPct val="120000"/>
              </a:lnSpc>
              <a:spcBef>
                <a:spcPts val="0"/>
              </a:spcBef>
              <a:buNone/>
            </a:pPr>
            <a:r>
              <a:rPr lang="en-US" sz="1200" dirty="0"/>
              <a:t>            "Patient </a:t>
            </a:r>
            <a:r>
              <a:rPr lang="en-US" sz="1200" dirty="0" err="1"/>
              <a:t>hasVisit</a:t>
            </a:r>
            <a:r>
              <a:rPr lang="en-US" sz="1200" dirty="0"/>
              <a:t> Visit",</a:t>
            </a:r>
            <a:endParaRPr lang="en-US" dirty="0"/>
          </a:p>
          <a:p>
            <a:pPr marL="0" indent="0">
              <a:lnSpc>
                <a:spcPct val="120000"/>
              </a:lnSpc>
              <a:spcBef>
                <a:spcPts val="0"/>
              </a:spcBef>
              <a:buNone/>
            </a:pPr>
            <a:r>
              <a:rPr lang="en-US" sz="1200" dirty="0"/>
              <a:t>            "Patient </a:t>
            </a:r>
            <a:r>
              <a:rPr lang="en-US" sz="1200" dirty="0" err="1"/>
              <a:t>hasPatientType</a:t>
            </a:r>
            <a:r>
              <a:rPr lang="en-US" sz="1200" dirty="0"/>
              <a:t> </a:t>
            </a:r>
            <a:r>
              <a:rPr lang="en-US" sz="1200" dirty="0" err="1"/>
              <a:t>PatientType</a:t>
            </a:r>
            <a:r>
              <a:rPr lang="en-US" sz="1200" dirty="0"/>
              <a:t>",</a:t>
            </a:r>
            <a:endParaRPr lang="en-US" dirty="0"/>
          </a:p>
          <a:p>
            <a:pPr marL="0" indent="0">
              <a:lnSpc>
                <a:spcPct val="120000"/>
              </a:lnSpc>
              <a:spcBef>
                <a:spcPts val="0"/>
              </a:spcBef>
              <a:buNone/>
            </a:pPr>
            <a:r>
              <a:rPr lang="en-US" sz="1200" dirty="0"/>
              <a:t>            "Patient </a:t>
            </a:r>
            <a:r>
              <a:rPr lang="en-US" sz="1200" dirty="0" err="1"/>
              <a:t>hasPriorityofAdmission</a:t>
            </a:r>
            <a:r>
              <a:rPr lang="en-US" sz="1200" dirty="0"/>
              <a:t> </a:t>
            </a:r>
            <a:r>
              <a:rPr lang="en-US" sz="1200" dirty="0" err="1"/>
              <a:t>PriorityofAdmission</a:t>
            </a:r>
            <a:r>
              <a:rPr lang="en-US" sz="1200" dirty="0"/>
              <a:t>",</a:t>
            </a:r>
            <a:endParaRPr lang="en-US" dirty="0"/>
          </a:p>
          <a:p>
            <a:pPr marL="0" indent="0">
              <a:lnSpc>
                <a:spcPct val="120000"/>
              </a:lnSpc>
              <a:spcBef>
                <a:spcPts val="0"/>
              </a:spcBef>
              <a:buNone/>
            </a:pPr>
            <a:r>
              <a:rPr lang="en-US" sz="1200" dirty="0"/>
              <a:t>            "Patient </a:t>
            </a:r>
            <a:r>
              <a:rPr lang="en-US" sz="1200" dirty="0" err="1"/>
              <a:t>hasMedicalRecordNumber</a:t>
            </a:r>
            <a:r>
              <a:rPr lang="en-US" sz="1200" dirty="0"/>
              <a:t> </a:t>
            </a:r>
            <a:r>
              <a:rPr lang="en-US" sz="1200" dirty="0" err="1"/>
              <a:t>MedicalRecordNumber</a:t>
            </a:r>
            <a:r>
              <a:rPr lang="en-US" sz="1200" dirty="0"/>
              <a:t>",</a:t>
            </a:r>
            <a:endParaRPr lang="en-US" dirty="0"/>
          </a:p>
          <a:p>
            <a:pPr marL="0" indent="0">
              <a:lnSpc>
                <a:spcPct val="120000"/>
              </a:lnSpc>
              <a:spcBef>
                <a:spcPts val="0"/>
              </a:spcBef>
              <a:buNone/>
            </a:pPr>
            <a:r>
              <a:rPr lang="en-US" sz="1200" dirty="0"/>
              <a:t>            "Patient </a:t>
            </a:r>
            <a:r>
              <a:rPr lang="en-US" sz="1200" dirty="0" err="1"/>
              <a:t>hasDiagnosis</a:t>
            </a:r>
            <a:r>
              <a:rPr lang="en-US" sz="1200" dirty="0"/>
              <a:t> Diagnosis",</a:t>
            </a:r>
            <a:endParaRPr lang="en-US" dirty="0"/>
          </a:p>
          <a:p>
            <a:pPr marL="0" indent="0">
              <a:lnSpc>
                <a:spcPct val="120000"/>
              </a:lnSpc>
              <a:spcBef>
                <a:spcPts val="0"/>
              </a:spcBef>
              <a:buNone/>
            </a:pPr>
            <a:r>
              <a:rPr lang="en-US" sz="1200" dirty="0"/>
              <a:t>            "Patient </a:t>
            </a:r>
            <a:r>
              <a:rPr lang="en-US" sz="1200" dirty="0" err="1"/>
              <a:t>isAdministeredDosage</a:t>
            </a:r>
            <a:r>
              <a:rPr lang="en-US" sz="1200" dirty="0"/>
              <a:t> Dosage",</a:t>
            </a:r>
            <a:endParaRPr lang="en-US" dirty="0"/>
          </a:p>
          <a:p>
            <a:pPr marL="0" indent="0">
              <a:lnSpc>
                <a:spcPct val="120000"/>
              </a:lnSpc>
              <a:spcBef>
                <a:spcPts val="0"/>
              </a:spcBef>
              <a:buNone/>
            </a:pPr>
            <a:r>
              <a:rPr lang="en-US" sz="1200" dirty="0"/>
              <a:t>            "Age </a:t>
            </a:r>
            <a:r>
              <a:rPr lang="en-US" sz="1200" dirty="0" err="1"/>
              <a:t>hasQuantity</a:t>
            </a:r>
            <a:r>
              <a:rPr lang="en-US" sz="1200" dirty="0"/>
              <a:t> Quantity",</a:t>
            </a:r>
            <a:endParaRPr lang="en-US" dirty="0"/>
          </a:p>
          <a:p>
            <a:pPr marL="0" indent="0">
              <a:lnSpc>
                <a:spcPct val="120000"/>
              </a:lnSpc>
              <a:spcBef>
                <a:spcPts val="0"/>
              </a:spcBef>
              <a:buNone/>
            </a:pPr>
            <a:r>
              <a:rPr lang="en-US" sz="1200" dirty="0"/>
              <a:t>            "Race </a:t>
            </a:r>
            <a:r>
              <a:rPr lang="en-US" sz="1200" dirty="0" err="1"/>
              <a:t>hasRaceTypes</a:t>
            </a:r>
            <a:r>
              <a:rPr lang="en-US" sz="1200" dirty="0"/>
              <a:t> </a:t>
            </a:r>
            <a:r>
              <a:rPr lang="en-US" sz="1200" dirty="0" err="1"/>
              <a:t>RaceTypes</a:t>
            </a:r>
            <a:r>
              <a:rPr lang="en-US" sz="1200" dirty="0"/>
              <a:t>",</a:t>
            </a:r>
            <a:endParaRPr lang="en-US" dirty="0"/>
          </a:p>
          <a:p>
            <a:pPr marL="0" indent="0">
              <a:lnSpc>
                <a:spcPct val="120000"/>
              </a:lnSpc>
              <a:spcBef>
                <a:spcPts val="0"/>
              </a:spcBef>
              <a:buNone/>
            </a:pPr>
            <a:r>
              <a:rPr lang="en-US" sz="1200" dirty="0"/>
              <a:t>            "Ethnicity </a:t>
            </a:r>
            <a:r>
              <a:rPr lang="en-US" sz="1200" dirty="0" err="1"/>
              <a:t>hasEthnicityTypes</a:t>
            </a:r>
            <a:r>
              <a:rPr lang="en-US" sz="1200" dirty="0"/>
              <a:t> </a:t>
            </a:r>
            <a:r>
              <a:rPr lang="en-US" sz="1200" dirty="0" err="1"/>
              <a:t>EthnicityTypes</a:t>
            </a:r>
            <a:r>
              <a:rPr lang="en-US" sz="1200" dirty="0"/>
              <a:t>",</a:t>
            </a:r>
            <a:endParaRPr lang="en-US" dirty="0"/>
          </a:p>
          <a:p>
            <a:pPr marL="0" indent="0">
              <a:lnSpc>
                <a:spcPct val="120000"/>
              </a:lnSpc>
              <a:spcBef>
                <a:spcPts val="0"/>
              </a:spcBef>
              <a:buNone/>
            </a:pPr>
            <a:r>
              <a:rPr lang="en-US" sz="1200" dirty="0"/>
              <a:t>            "Gender </a:t>
            </a:r>
            <a:r>
              <a:rPr lang="en-US" sz="1200" dirty="0" err="1"/>
              <a:t>hasGenderTypes</a:t>
            </a:r>
            <a:r>
              <a:rPr lang="en-US" sz="1200" dirty="0"/>
              <a:t> </a:t>
            </a:r>
            <a:r>
              <a:rPr lang="en-US" sz="1200" dirty="0" err="1"/>
              <a:t>GenderTypes</a:t>
            </a:r>
            <a:r>
              <a:rPr lang="en-US" sz="1200" dirty="0"/>
              <a:t>"</a:t>
            </a:r>
            <a:endParaRPr lang="en-US" dirty="0"/>
          </a:p>
          <a:p>
            <a:pPr marL="0" indent="0">
              <a:lnSpc>
                <a:spcPct val="120000"/>
              </a:lnSpc>
              <a:spcBef>
                <a:spcPts val="0"/>
              </a:spcBef>
              <a:buNone/>
            </a:pPr>
            <a:r>
              <a:rPr lang="en-US" sz="1200" dirty="0"/>
              <a:t>        ]</a:t>
            </a:r>
          </a:p>
        </p:txBody>
      </p:sp>
      <p:sp>
        <p:nvSpPr>
          <p:cNvPr id="3" name="Slide Number Placeholder 2">
            <a:extLst>
              <a:ext uri="{FF2B5EF4-FFF2-40B4-BE49-F238E27FC236}">
                <a16:creationId xmlns:a16="http://schemas.microsoft.com/office/drawing/2014/main" id="{D8ABB253-AB28-0F11-F0CB-035C6652D283}"/>
              </a:ext>
            </a:extLst>
          </p:cNvPr>
          <p:cNvSpPr>
            <a:spLocks noGrp="1"/>
          </p:cNvSpPr>
          <p:nvPr>
            <p:ph type="sldNum" sz="quarter" idx="12"/>
          </p:nvPr>
        </p:nvSpPr>
        <p:spPr/>
        <p:txBody>
          <a:bodyPr/>
          <a:lstStyle/>
          <a:p>
            <a:fld id="{330EA680-D336-4FF7-8B7A-9848BB0A1C32}" type="slidenum">
              <a:rPr lang="en-US" smtClean="0"/>
              <a:t>9</a:t>
            </a:fld>
            <a:endParaRPr lang="en-US"/>
          </a:p>
        </p:txBody>
      </p:sp>
      <p:pic>
        <p:nvPicPr>
          <p:cNvPr id="8" name="Picture 7" descr="A screenshot of a math test&#10;&#10;Description automatically generated">
            <a:extLst>
              <a:ext uri="{FF2B5EF4-FFF2-40B4-BE49-F238E27FC236}">
                <a16:creationId xmlns:a16="http://schemas.microsoft.com/office/drawing/2014/main" id="{76BC1D2C-572B-3B67-751B-5A1B0105BE7E}"/>
              </a:ext>
            </a:extLst>
          </p:cNvPr>
          <p:cNvPicPr>
            <a:picLocks noChangeAspect="1"/>
          </p:cNvPicPr>
          <p:nvPr/>
        </p:nvPicPr>
        <p:blipFill>
          <a:blip r:embed="rId4"/>
          <a:stretch>
            <a:fillRect/>
          </a:stretch>
        </p:blipFill>
        <p:spPr>
          <a:xfrm>
            <a:off x="8622792" y="1828800"/>
            <a:ext cx="3152775" cy="3705225"/>
          </a:xfrm>
          <a:prstGeom prst="rect">
            <a:avLst/>
          </a:prstGeom>
        </p:spPr>
      </p:pic>
    </p:spTree>
    <p:extLst>
      <p:ext uri="{BB962C8B-B14F-4D97-AF65-F5344CB8AC3E}">
        <p14:creationId xmlns:p14="http://schemas.microsoft.com/office/powerpoint/2010/main" val="3050773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1274</Words>
  <Application>Microsoft Office PowerPoint</Application>
  <PresentationFormat>Widescreen</PresentationFormat>
  <Paragraphs>227</Paragraphs>
  <Slides>27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Aptos</vt:lpstr>
      <vt:lpstr>Aptos Display</vt:lpstr>
      <vt:lpstr>Arial</vt:lpstr>
      <vt:lpstr>Calibri</vt:lpstr>
      <vt:lpstr>Courier New</vt:lpstr>
      <vt:lpstr>Courier New,monospace</vt:lpstr>
      <vt:lpstr>Droid Sans Mono</vt:lpstr>
      <vt:lpstr>Wingdings</vt:lpstr>
      <vt:lpstr>office theme</vt:lpstr>
      <vt:lpstr>PowerPoint Presentation</vt:lpstr>
      <vt:lpstr>Outline</vt:lpstr>
      <vt:lpstr>Use Case Overview</vt:lpstr>
      <vt:lpstr>Use Case Overview</vt:lpstr>
      <vt:lpstr>Problem Overview</vt:lpstr>
      <vt:lpstr>Problem Overview</vt:lpstr>
      <vt:lpstr>Key Notions</vt:lpstr>
      <vt:lpstr>Overall Graph</vt:lpstr>
      <vt:lpstr>Patient</vt:lpstr>
      <vt:lpstr>Drug</vt:lpstr>
      <vt:lpstr>Body</vt:lpstr>
      <vt:lpstr>Diagnosis</vt:lpstr>
      <vt:lpstr>Visit</vt:lpstr>
      <vt:lpstr>Temporal Event</vt:lpstr>
      <vt:lpstr>Labs and Imaging</vt:lpstr>
      <vt:lpstr>Outcome</vt:lpstr>
      <vt:lpstr>Health</vt:lpstr>
      <vt:lpstr>Overall Graph</vt:lpstr>
      <vt:lpstr>Competency Questions</vt:lpstr>
      <vt:lpstr>Competency Questions</vt:lpstr>
      <vt:lpstr>Competency Questions</vt:lpstr>
      <vt:lpstr>SPARQL Query</vt:lpstr>
      <vt:lpstr>SPARQL Query</vt:lpstr>
      <vt:lpstr>Future Work</vt:lpstr>
      <vt:lpstr>Retrospective</vt:lpstr>
      <vt:lpstr>Retrospective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Jason Nolte</dc:creator>
  <cp:lastModifiedBy>Jason Nolte</cp:lastModifiedBy>
  <cp:revision>88</cp:revision>
  <dcterms:created xsi:type="dcterms:W3CDTF">2024-11-23T21:46:54Z</dcterms:created>
  <dcterms:modified xsi:type="dcterms:W3CDTF">2024-12-05T15:40:49Z</dcterms:modified>
</cp:coreProperties>
</file>