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6" r:id="rId2"/>
    <p:sldId id="294" r:id="rId3"/>
    <p:sldId id="297" r:id="rId4"/>
    <p:sldId id="288" r:id="rId5"/>
    <p:sldId id="290" r:id="rId6"/>
    <p:sldId id="291" r:id="rId7"/>
    <p:sldId id="298" r:id="rId8"/>
    <p:sldId id="296" r:id="rId9"/>
    <p:sldId id="289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8619" autoAdjust="0"/>
  </p:normalViewPr>
  <p:slideViewPr>
    <p:cSldViewPr snapToGrid="0">
      <p:cViewPr varScale="1">
        <p:scale>
          <a:sx n="94" d="100"/>
          <a:sy n="94" d="100"/>
        </p:scale>
        <p:origin x="20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0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7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왕숙화가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상한론을</a:t>
            </a:r>
            <a:r>
              <a:rPr lang="ko-KR" altLang="en-US" dirty="0" smtClean="0"/>
              <a:t> 정리했다는 근거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갑을경</a:t>
            </a:r>
            <a:r>
              <a:rPr lang="ko-KR" altLang="en-US" dirty="0" smtClean="0"/>
              <a:t> 서문의 설명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태평어람의</a:t>
            </a:r>
            <a:r>
              <a:rPr lang="ko-KR" altLang="en-US" dirty="0" smtClean="0"/>
              <a:t> 언급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왕숙화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맥경</a:t>
            </a:r>
            <a:r>
              <a:rPr lang="ko-KR" altLang="en-US" dirty="0" smtClean="0"/>
              <a:t> 내용이 </a:t>
            </a:r>
            <a:r>
              <a:rPr lang="ko-KR" altLang="en-US" dirty="0" err="1" smtClean="0"/>
              <a:t>상한론</a:t>
            </a:r>
            <a:r>
              <a:rPr lang="ko-KR" altLang="en-US" dirty="0" smtClean="0"/>
              <a:t> 내용과 상당히 유사함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7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5578" y="1633754"/>
            <a:ext cx="6318422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err="1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상한론</a:t>
            </a:r>
            <a:r>
              <a:rPr lang="ko-KR" altLang="en-US" sz="36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</a:t>
            </a:r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성립과 전승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5578" y="4728519"/>
            <a:ext cx="631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746" y="1596166"/>
            <a:ext cx="8122508" cy="34624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孙思邈本伤寒论赵开美本伤寒论合订集</a:t>
            </a:r>
            <a:r>
              <a:rPr lang="en-US" altLang="zh-CN" sz="1600" dirty="0"/>
              <a:t>. </a:t>
            </a:r>
            <a:r>
              <a:rPr lang="zh-CN" altLang="en-US" sz="1600" dirty="0"/>
              <a:t>陕西科学技术出版社</a:t>
            </a:r>
            <a:r>
              <a:rPr lang="en-US" altLang="zh-CN" sz="1600" dirty="0"/>
              <a:t>. 2017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影印南朝秘本敦煌秘卷</a:t>
            </a:r>
            <a:r>
              <a:rPr lang="en-US" altLang="zh-CN" sz="1600" dirty="0"/>
              <a:t>《</a:t>
            </a:r>
            <a:r>
              <a:rPr lang="zh-CN" altLang="en-US" sz="1600" dirty="0"/>
              <a:t>伤寒论</a:t>
            </a:r>
            <a:r>
              <a:rPr lang="en-US" altLang="zh-CN" sz="1600" dirty="0"/>
              <a:t>》</a:t>
            </a:r>
            <a:r>
              <a:rPr lang="zh-CN" altLang="en-US" sz="1600" dirty="0"/>
              <a:t>校注考证</a:t>
            </a:r>
            <a:r>
              <a:rPr lang="en-US" altLang="zh-CN" sz="1600" dirty="0"/>
              <a:t>. </a:t>
            </a:r>
            <a:r>
              <a:rPr lang="zh-CN" altLang="en-US" sz="1600" dirty="0"/>
              <a:t>苑出版社</a:t>
            </a:r>
            <a:r>
              <a:rPr lang="en-US" altLang="zh-CN" sz="1600" dirty="0"/>
              <a:t>. 2015.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宋本</a:t>
            </a:r>
            <a:r>
              <a:rPr lang="en-US" altLang="zh-CN" sz="1600" dirty="0"/>
              <a:t>《</a:t>
            </a:r>
            <a:r>
              <a:rPr lang="zh-CN" altLang="en-US" sz="1600" dirty="0"/>
              <a:t>伤寒论</a:t>
            </a:r>
            <a:r>
              <a:rPr lang="en-US" altLang="zh-CN" sz="1600" dirty="0"/>
              <a:t>》</a:t>
            </a:r>
            <a:r>
              <a:rPr lang="zh-CN" altLang="en-US" sz="1600" dirty="0"/>
              <a:t>文献史论</a:t>
            </a:r>
            <a:r>
              <a:rPr lang="en-US" altLang="zh-CN" sz="1600" dirty="0"/>
              <a:t>. </a:t>
            </a:r>
            <a:r>
              <a:rPr lang="zh-CN" altLang="en-US" sz="1600" dirty="0"/>
              <a:t>苑出版社</a:t>
            </a:r>
            <a:r>
              <a:rPr lang="en-US" altLang="zh-CN" sz="1600" dirty="0"/>
              <a:t>. 2015.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影印金匮玉函经校注考证</a:t>
            </a:r>
            <a:r>
              <a:rPr lang="en-US" altLang="zh-CN" sz="1600" dirty="0"/>
              <a:t>. </a:t>
            </a:r>
            <a:r>
              <a:rPr lang="zh-CN" altLang="en-US" sz="1600" dirty="0"/>
              <a:t>苑出版社</a:t>
            </a:r>
            <a:r>
              <a:rPr lang="en-US" altLang="zh-CN" sz="1600" dirty="0"/>
              <a:t>. 2015.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影印孙思邈本伤寒论校注考证</a:t>
            </a:r>
            <a:r>
              <a:rPr lang="en-US" altLang="zh-CN" sz="1600" dirty="0"/>
              <a:t>. </a:t>
            </a:r>
            <a:r>
              <a:rPr lang="zh-CN" altLang="en-US" sz="1600" dirty="0"/>
              <a:t>苑出版社</a:t>
            </a:r>
            <a:r>
              <a:rPr lang="en-US" altLang="zh-CN" sz="1600" dirty="0"/>
              <a:t>. 2015.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, </a:t>
            </a:r>
            <a:r>
              <a:rPr lang="zh-CN" altLang="en-US" sz="1600" dirty="0"/>
              <a:t>温长路</a:t>
            </a:r>
            <a:r>
              <a:rPr lang="en-US" altLang="zh-CN" sz="1600" dirty="0"/>
              <a:t>. </a:t>
            </a:r>
            <a:r>
              <a:rPr lang="zh-CN" altLang="en-US" sz="1600" dirty="0"/>
              <a:t>张仲景生平暨伤寒论版本流传考略</a:t>
            </a:r>
            <a:r>
              <a:rPr lang="en-US" altLang="zh-CN" sz="1600" dirty="0"/>
              <a:t>. </a:t>
            </a:r>
            <a:r>
              <a:rPr lang="zh-CN" altLang="en-US" sz="1600" dirty="0"/>
              <a:t>河南中医</a:t>
            </a:r>
            <a:r>
              <a:rPr lang="en-US" altLang="zh-CN" sz="1600" dirty="0"/>
              <a:t>. 2005;25(1).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李顺保</a:t>
            </a:r>
            <a:r>
              <a:rPr lang="en-US" altLang="zh-CN" sz="1600" dirty="0"/>
              <a:t>. </a:t>
            </a:r>
            <a:r>
              <a:rPr lang="zh-CN" altLang="en-US" sz="1600" dirty="0"/>
              <a:t>伤寒论版本大全</a:t>
            </a:r>
            <a:r>
              <a:rPr lang="en-US" altLang="zh-CN" sz="1600" dirty="0"/>
              <a:t>(2</a:t>
            </a:r>
            <a:r>
              <a:rPr lang="zh-CN" altLang="en-US" sz="1600" dirty="0"/>
              <a:t>版</a:t>
            </a:r>
            <a:r>
              <a:rPr lang="en-US" altLang="zh-CN" sz="1600" dirty="0"/>
              <a:t>). </a:t>
            </a:r>
            <a:r>
              <a:rPr lang="zh-CN" altLang="en-US" sz="1600" dirty="0"/>
              <a:t>学苑出版社</a:t>
            </a:r>
            <a:r>
              <a:rPr lang="en-US" altLang="zh-CN" sz="1600" dirty="0"/>
              <a:t>. 2000.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伤寒论文献通考</a:t>
            </a:r>
            <a:r>
              <a:rPr lang="en-US" altLang="zh-CN" sz="1600" dirty="0"/>
              <a:t>. </a:t>
            </a:r>
            <a:r>
              <a:rPr lang="zh-CN" altLang="en-US" sz="1600" dirty="0"/>
              <a:t>学苑出版社</a:t>
            </a:r>
            <a:r>
              <a:rPr lang="en-US" altLang="zh-CN" sz="1600" dirty="0"/>
              <a:t>. 1993.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马继兴</a:t>
            </a:r>
            <a:r>
              <a:rPr lang="en-US" altLang="zh-CN" sz="1600" dirty="0"/>
              <a:t>. </a:t>
            </a:r>
            <a:r>
              <a:rPr lang="zh-CN" altLang="en-US" sz="1600" dirty="0"/>
              <a:t>中医文献学</a:t>
            </a:r>
            <a:r>
              <a:rPr lang="en-US" altLang="zh-CN" sz="1600" dirty="0"/>
              <a:t>. </a:t>
            </a:r>
            <a:r>
              <a:rPr lang="zh-CN" altLang="en-US" sz="1600" dirty="0"/>
              <a:t>上海科学技术出版社</a:t>
            </a:r>
            <a:r>
              <a:rPr lang="en-US" altLang="zh-CN" sz="1600" dirty="0"/>
              <a:t>. 1990. 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mtClean="0">
                <a:latin typeface="Arial Black" panose="020B0A04020102020204" pitchFamily="34" charset="0"/>
              </a:rPr>
              <a:t>Reference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1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Question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err="1"/>
              <a:t>상한론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단어가 가리키는 구체적인 실체는 무엇인가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우리가 보는 </a:t>
            </a:r>
            <a:r>
              <a:rPr lang="ko-KR" altLang="en-US" dirty="0" err="1" smtClean="0"/>
              <a:t>상한론</a:t>
            </a:r>
            <a:r>
              <a:rPr lang="ko-KR" altLang="en-US" dirty="0" smtClean="0"/>
              <a:t> 텍스트는 </a:t>
            </a:r>
            <a:r>
              <a:rPr lang="ko-KR" altLang="en-US" dirty="0" err="1" smtClean="0"/>
              <a:t>장중경의</a:t>
            </a:r>
            <a:r>
              <a:rPr lang="ko-KR" altLang="en-US" dirty="0" smtClean="0"/>
              <a:t> 음성 그대로인가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3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Background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전통사회에서 서적은 단순한 </a:t>
            </a:r>
            <a:r>
              <a:rPr lang="en-US" altLang="ko-KR" dirty="0"/>
              <a:t>(</a:t>
            </a:r>
            <a:r>
              <a:rPr lang="ko-KR" altLang="en-US" dirty="0"/>
              <a:t>書物</a:t>
            </a:r>
            <a:r>
              <a:rPr lang="en-US" altLang="ko-KR" dirty="0"/>
              <a:t>)</a:t>
            </a:r>
            <a:r>
              <a:rPr lang="ko-KR" altLang="en-US" dirty="0"/>
              <a:t>이 아니라 지식의 전달 수단이었다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책을 만드는 데 많은 자원이 필요했다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刊行 되었다 해도 부수가 많지 않았고 가격도 비쌌다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그래서 </a:t>
            </a:r>
            <a:r>
              <a:rPr lang="ko-KR" altLang="en-US" dirty="0" err="1"/>
              <a:t>필사되는</a:t>
            </a:r>
            <a:r>
              <a:rPr lang="ko-KR" altLang="en-US" dirty="0"/>
              <a:t> 경우가 많았다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서적의 유통은 매우 천천히</a:t>
            </a:r>
            <a:r>
              <a:rPr lang="en-US" altLang="ko-KR" dirty="0" smtClean="0"/>
              <a:t>(?) </a:t>
            </a:r>
            <a:r>
              <a:rPr lang="ko-KR" altLang="en-US" dirty="0" smtClean="0"/>
              <a:t>이루어졌고</a:t>
            </a:r>
            <a:r>
              <a:rPr lang="en-US" altLang="ko-KR" dirty="0" smtClean="0"/>
              <a:t>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전란 </a:t>
            </a:r>
            <a:r>
              <a:rPr lang="ko-KR" altLang="en-US" dirty="0" smtClean="0"/>
              <a:t>등 사회혼란으로 생각보다 쉽게 </a:t>
            </a:r>
            <a:r>
              <a:rPr lang="ko-KR" altLang="en-US" dirty="0" err="1" smtClean="0"/>
              <a:t>일실되었다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288798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성립과 정리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-1" b="59700"/>
          <a:stretch/>
        </p:blipFill>
        <p:spPr>
          <a:xfrm>
            <a:off x="0" y="1675072"/>
            <a:ext cx="9144000" cy="42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교정과 간행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5718" b="31141"/>
          <a:stretch/>
        </p:blipFill>
        <p:spPr>
          <a:xfrm>
            <a:off x="0" y="1788160"/>
            <a:ext cx="9123504" cy="45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전승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8204"/>
          <a:stretch/>
        </p:blipFill>
        <p:spPr>
          <a:xfrm>
            <a:off x="0" y="1424171"/>
            <a:ext cx="9144000" cy="54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Answer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err="1"/>
              <a:t>상한론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텍스트의 정체는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err="1"/>
              <a:t>상한론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은 하나가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역사적으로 수많은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상한론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들이 존재하였다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이들 가운데 운 좋게 지금까지 전승된 것을 우리가 보고 있을 뿐이다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우리가 보는 </a:t>
            </a:r>
            <a:r>
              <a:rPr lang="ko-KR" altLang="en-US" dirty="0" err="1" smtClean="0"/>
              <a:t>상한론</a:t>
            </a:r>
            <a:r>
              <a:rPr lang="ko-KR" altLang="en-US" dirty="0" smtClean="0"/>
              <a:t> 텍스트는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사실상 북송 교정의서국에서 교정한 결과물이다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현대 서적에 실린 </a:t>
            </a:r>
            <a:r>
              <a:rPr lang="ko-KR" altLang="en-US" dirty="0" err="1" smtClean="0"/>
              <a:t>상한론은</a:t>
            </a:r>
            <a:r>
              <a:rPr lang="ko-KR" altLang="en-US" dirty="0" smtClean="0"/>
              <a:t> 현대적으로 정리된 </a:t>
            </a:r>
            <a:r>
              <a:rPr lang="ko-KR" altLang="en-US" dirty="0" err="1" smtClean="0"/>
              <a:t>상한론이다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현대에는 </a:t>
            </a:r>
            <a:r>
              <a:rPr lang="ko-KR" altLang="en-US" dirty="0" err="1" smtClean="0"/>
              <a:t>변맥법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편맥법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상한례</a:t>
            </a:r>
            <a:r>
              <a:rPr lang="ko-KR" altLang="en-US" dirty="0" smtClean="0"/>
              <a:t> 및 일부 주석들은 배제한다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79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상한론은</a:t>
            </a:r>
            <a:r>
              <a:rPr lang="ko-KR" altLang="en-US" dirty="0"/>
              <a:t> 특정 개인의 </a:t>
            </a:r>
            <a:r>
              <a:rPr lang="ko-KR" altLang="en-US" dirty="0" err="1"/>
              <a:t>저작이라기</a:t>
            </a:r>
            <a:r>
              <a:rPr lang="ko-KR" altLang="en-US" dirty="0"/>
              <a:t> 보다는 역사적을 누적된 지식의 집합이다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勤求古訓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博采衆方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撰用</a:t>
            </a:r>
            <a:r>
              <a:rPr lang="en-US" altLang="ko-KR" sz="1400" dirty="0" smtClean="0"/>
              <a:t>《</a:t>
            </a:r>
            <a:r>
              <a:rPr lang="ko-KR" altLang="en-US" sz="1400" dirty="0" smtClean="0"/>
              <a:t>素問</a:t>
            </a:r>
            <a:r>
              <a:rPr lang="en-US" altLang="ko-KR" sz="1400" dirty="0" smtClean="0"/>
              <a:t>》《</a:t>
            </a:r>
            <a:r>
              <a:rPr lang="ko-KR" altLang="en-US" sz="1400" dirty="0" smtClean="0"/>
              <a:t>九卷</a:t>
            </a:r>
            <a:r>
              <a:rPr lang="en-US" altLang="ko-KR" sz="1400" dirty="0" smtClean="0"/>
              <a:t>》《</a:t>
            </a:r>
            <a:r>
              <a:rPr lang="ko-KR" altLang="en-US" sz="1400" dirty="0" smtClean="0"/>
              <a:t>八十一難</a:t>
            </a:r>
            <a:r>
              <a:rPr lang="en-US" altLang="ko-KR" sz="1400" dirty="0" smtClean="0"/>
              <a:t>》《</a:t>
            </a:r>
            <a:r>
              <a:rPr lang="ko-KR" altLang="en-US" sz="1400" dirty="0" smtClean="0"/>
              <a:t>陰陽大論</a:t>
            </a:r>
            <a:r>
              <a:rPr lang="en-US" altLang="ko-KR" sz="1400" dirty="0" smtClean="0"/>
              <a:t>》《</a:t>
            </a:r>
            <a:r>
              <a:rPr lang="ko-KR" altLang="en-US" sz="1400" dirty="0" smtClean="0"/>
              <a:t>胎臚藥錄</a:t>
            </a:r>
            <a:r>
              <a:rPr lang="en-US" altLang="ko-KR" sz="1400" dirty="0" smtClean="0"/>
              <a:t>》, </a:t>
            </a:r>
            <a:r>
              <a:rPr lang="ko-KR" altLang="en-US" sz="1400" dirty="0" smtClean="0"/>
              <a:t>幷</a:t>
            </a:r>
            <a:r>
              <a:rPr lang="en-US" altLang="ko-KR" sz="1400" dirty="0" smtClean="0"/>
              <a:t>《</a:t>
            </a:r>
            <a:r>
              <a:rPr lang="ko-KR" altLang="en-US" sz="1400" dirty="0" smtClean="0"/>
              <a:t>平脉辨證</a:t>
            </a:r>
            <a:r>
              <a:rPr lang="en-US" altLang="ko-KR" sz="1400" dirty="0" smtClean="0"/>
              <a:t>》, </a:t>
            </a:r>
            <a:r>
              <a:rPr lang="ko-KR" altLang="en-US" sz="1400" dirty="0" smtClean="0"/>
              <a:t>爲</a:t>
            </a:r>
            <a:r>
              <a:rPr lang="en-US" altLang="ko-KR" sz="1400" dirty="0" smtClean="0"/>
              <a:t>《</a:t>
            </a:r>
            <a:r>
              <a:rPr lang="ko-KR" altLang="en-US" sz="1400" dirty="0" smtClean="0"/>
              <a:t>傷寒雜病論</a:t>
            </a:r>
            <a:r>
              <a:rPr lang="en-US" altLang="ko-KR" sz="1400" dirty="0" smtClean="0"/>
              <a:t>》</a:t>
            </a:r>
            <a:r>
              <a:rPr lang="ko-KR" altLang="en-US" sz="1400" dirty="0" smtClean="0"/>
              <a:t>合十六卷</a:t>
            </a:r>
            <a:r>
              <a:rPr lang="en-US" altLang="ko-KR" sz="1400" dirty="0" smtClean="0"/>
              <a:t>” </a:t>
            </a:r>
            <a:r>
              <a:rPr lang="en-US" altLang="zh-TW" sz="1400" dirty="0"/>
              <a:t>《</a:t>
            </a:r>
            <a:r>
              <a:rPr lang="zh-TW" altLang="en-US" sz="1400" dirty="0"/>
              <a:t>傷</a:t>
            </a:r>
            <a:r>
              <a:rPr lang="zh-TW" altLang="en-US" sz="1400" dirty="0" smtClean="0"/>
              <a:t>寒</a:t>
            </a:r>
            <a:r>
              <a:rPr lang="ko-KR" altLang="en-US" sz="1400" dirty="0" smtClean="0"/>
              <a:t>雜</a:t>
            </a:r>
            <a:r>
              <a:rPr lang="zh-TW" altLang="en-US" sz="1400" dirty="0" smtClean="0"/>
              <a:t>病</a:t>
            </a:r>
            <a:r>
              <a:rPr lang="zh-TW" altLang="en-US" sz="1400" dirty="0"/>
              <a:t>論</a:t>
            </a:r>
            <a:r>
              <a:rPr lang="en-US" altLang="zh-TW" sz="1400" dirty="0"/>
              <a:t>》</a:t>
            </a:r>
            <a:r>
              <a:rPr lang="zh-TW" altLang="en-US" sz="1400" dirty="0"/>
              <a:t>集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상한론의</a:t>
            </a:r>
            <a:r>
              <a:rPr lang="ko-KR" altLang="en-US" dirty="0" smtClean="0"/>
              <a:t> 형성에는 </a:t>
            </a:r>
            <a:r>
              <a:rPr lang="ko-KR" altLang="en-US" dirty="0" err="1" smtClean="0"/>
              <a:t>장중경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왕숙화가</a:t>
            </a:r>
            <a:r>
              <a:rPr lang="ko-KR" altLang="en-US" dirty="0" smtClean="0"/>
              <a:t> 기여하였다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後漢 張仲景은 秦漢 이전의 의학지식을 바탕으로 상한잡병론을 저술하였다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晉 </a:t>
            </a:r>
            <a:r>
              <a:rPr lang="ko-KR" altLang="en-US" sz="1600" dirty="0" err="1" smtClean="0"/>
              <a:t>왕숙화는</a:t>
            </a:r>
            <a:r>
              <a:rPr lang="ko-KR" altLang="en-US" sz="1600" dirty="0" smtClean="0"/>
              <a:t> 전란으로 </a:t>
            </a:r>
            <a:r>
              <a:rPr lang="ko-KR" altLang="en-US" sz="1600" dirty="0" err="1" smtClean="0"/>
              <a:t>일실되고</a:t>
            </a:r>
            <a:r>
              <a:rPr lang="ko-KR" altLang="en-US" sz="1600" dirty="0" smtClean="0"/>
              <a:t> 흩어졌던 내용들을 모아 </a:t>
            </a:r>
            <a:r>
              <a:rPr lang="ko-KR" altLang="en-US" sz="1600" dirty="0" err="1" smtClean="0"/>
              <a:t>상한론을</a:t>
            </a:r>
            <a:r>
              <a:rPr lang="ko-KR" altLang="en-US" sz="1600" dirty="0" smtClean="0"/>
              <a:t> 다시 정리하였다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Summary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1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전승에는 北宋 </a:t>
            </a:r>
            <a:r>
              <a:rPr lang="ko-KR" altLang="en-US" dirty="0" err="1" smtClean="0"/>
              <a:t>교정의서국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성무기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조개미가</a:t>
            </a:r>
            <a:r>
              <a:rPr lang="ko-KR" altLang="en-US" dirty="0" smtClean="0"/>
              <a:t> 기여하였다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북송 교정의서국은 </a:t>
            </a:r>
            <a:r>
              <a:rPr lang="ko-KR" altLang="en-US" sz="1600" dirty="0" err="1" smtClean="0"/>
              <a:t>상한론</a:t>
            </a:r>
            <a:r>
              <a:rPr lang="en-US" altLang="ko-KR" sz="1600" dirty="0" smtClean="0"/>
              <a:t>(10</a:t>
            </a:r>
            <a:r>
              <a:rPr lang="ko-KR" altLang="en-US" sz="1600" dirty="0" smtClean="0"/>
              <a:t>권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금궤옥함경</a:t>
            </a:r>
            <a:r>
              <a:rPr lang="en-US" altLang="ko-KR" sz="1600" dirty="0" smtClean="0"/>
              <a:t>(8</a:t>
            </a:r>
            <a:r>
              <a:rPr lang="ko-KR" altLang="en-US" sz="1600" dirty="0" smtClean="0"/>
              <a:t>권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금궤요략</a:t>
            </a:r>
            <a:r>
              <a:rPr lang="en-US" altLang="ko-KR" sz="1600" dirty="0" smtClean="0"/>
              <a:t>(3</a:t>
            </a:r>
            <a:r>
              <a:rPr lang="ko-KR" altLang="en-US" sz="1600" dirty="0" smtClean="0"/>
              <a:t>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교정 정리하여 간행하였고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사실상 </a:t>
            </a:r>
            <a:r>
              <a:rPr lang="ko-KR" altLang="en-US" sz="1600" dirty="0" err="1" smtClean="0"/>
              <a:t>상한론의</a:t>
            </a:r>
            <a:r>
              <a:rPr lang="ko-KR" altLang="en-US" sz="1600" dirty="0" smtClean="0"/>
              <a:t> 이본이라 할 수 있는 </a:t>
            </a:r>
            <a:r>
              <a:rPr lang="ko-KR" altLang="en-US" sz="1600" dirty="0" err="1" smtClean="0"/>
              <a:t>천금요방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천금익방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맥경</a:t>
            </a:r>
            <a:r>
              <a:rPr lang="ko-KR" altLang="en-US" sz="1600" dirty="0" smtClean="0"/>
              <a:t> 등의 교정과 간행도 담당하였다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성무기는</a:t>
            </a:r>
            <a:r>
              <a:rPr lang="ko-KR" altLang="en-US" sz="1600" dirty="0" smtClean="0"/>
              <a:t> 주해상한론을 저술함으로써 </a:t>
            </a:r>
            <a:r>
              <a:rPr lang="ko-KR" altLang="en-US" sz="1600" dirty="0" err="1" smtClean="0"/>
              <a:t>상한론</a:t>
            </a:r>
            <a:r>
              <a:rPr lang="ko-KR" altLang="en-US" sz="1600" dirty="0" smtClean="0"/>
              <a:t> 연구에 기본 텍스트를 구성하였으며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아울러 </a:t>
            </a:r>
            <a:r>
              <a:rPr lang="ko-KR" altLang="en-US" sz="1600" dirty="0" err="1" smtClean="0"/>
              <a:t>상한론이라는</a:t>
            </a:r>
            <a:r>
              <a:rPr lang="ko-KR" altLang="en-US" sz="1600" dirty="0" smtClean="0"/>
              <a:t> 서적 유통에도 기여하였다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조개미는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중경전서를</a:t>
            </a:r>
            <a:r>
              <a:rPr lang="ko-KR" altLang="en-US" sz="1600" dirty="0" smtClean="0"/>
              <a:t> 간행하여 </a:t>
            </a:r>
            <a:r>
              <a:rPr lang="ko-KR" altLang="en-US" sz="1600" dirty="0" err="1" smtClean="0"/>
              <a:t>일실될</a:t>
            </a:r>
            <a:r>
              <a:rPr lang="ko-KR" altLang="en-US" sz="1600" dirty="0" smtClean="0"/>
              <a:t> 위기의 </a:t>
            </a:r>
            <a:r>
              <a:rPr lang="ko-KR" altLang="en-US" sz="1600" dirty="0" err="1" smtClean="0"/>
              <a:t>송본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상한론을</a:t>
            </a:r>
            <a:r>
              <a:rPr lang="ko-KR" altLang="en-US" sz="1600" dirty="0" smtClean="0"/>
              <a:t> 보존하였다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오늘날 </a:t>
            </a:r>
            <a:r>
              <a:rPr lang="ko-KR" altLang="en-US" dirty="0" err="1" smtClean="0"/>
              <a:t>상한론이</a:t>
            </a:r>
            <a:r>
              <a:rPr lang="ko-KR" altLang="en-US" dirty="0" smtClean="0"/>
              <a:t> 가리키는 구체적인 대상은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좁은 의미로는 </a:t>
            </a:r>
            <a:r>
              <a:rPr lang="en-US" altLang="ko-KR" sz="1600" dirty="0"/>
              <a:t>3</a:t>
            </a:r>
            <a:r>
              <a:rPr lang="ko-KR" altLang="en-US" sz="1600" dirty="0"/>
              <a:t>대 </a:t>
            </a:r>
            <a:r>
              <a:rPr lang="ko-KR" altLang="en-US" sz="1600" dirty="0" smtClean="0"/>
              <a:t>간본으로서 </a:t>
            </a:r>
            <a:r>
              <a:rPr lang="ko-KR" altLang="en-US" sz="1600" dirty="0" err="1"/>
              <a:t>송본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주해상한론</a:t>
            </a:r>
            <a:r>
              <a:rPr lang="en-US" altLang="ko-KR" sz="1600" dirty="0"/>
              <a:t>, </a:t>
            </a:r>
            <a:r>
              <a:rPr lang="ko-KR" altLang="en-US" sz="1600" dirty="0"/>
              <a:t>금궤옥함경을 </a:t>
            </a:r>
            <a:r>
              <a:rPr lang="ko-KR" altLang="en-US" sz="1600" dirty="0" smtClean="0"/>
              <a:t>가리키지만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넓은 의미로는 </a:t>
            </a:r>
            <a:r>
              <a:rPr lang="ko-KR" altLang="en-US" sz="1600" dirty="0" err="1" smtClean="0"/>
              <a:t>강치본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강평본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순화본</a:t>
            </a:r>
            <a:r>
              <a:rPr lang="ko-KR" altLang="en-US" sz="1600" dirty="0" smtClean="0"/>
              <a:t> 등 </a:t>
            </a:r>
            <a:r>
              <a:rPr lang="ko-KR" altLang="en-US" sz="1600" dirty="0" err="1" smtClean="0"/>
              <a:t>상한론의</a:t>
            </a:r>
            <a:r>
              <a:rPr lang="ko-KR" altLang="en-US" sz="1600" dirty="0" smtClean="0"/>
              <a:t> 이본들까지 모두 포괄한다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Summary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5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566</Words>
  <Application>Microsoft Office PowerPoint</Application>
  <PresentationFormat>화면 슬라이드 쇼(4:3)</PresentationFormat>
  <Paragraphs>61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等线</vt:lpstr>
      <vt:lpstr>新細明體</vt:lpstr>
      <vt:lpstr>Arial</vt:lpstr>
      <vt:lpstr>Arial Black</vt:lpstr>
      <vt:lpstr>Calibri</vt:lpstr>
      <vt:lpstr>Calibri Light</vt:lpstr>
      <vt:lpstr>HY견명조</vt:lpstr>
      <vt:lpstr>Wingdings</vt:lpstr>
      <vt:lpstr>맑은 고딕</vt:lpstr>
      <vt:lpstr>Office 테마</vt:lpstr>
      <vt:lpstr>상한론의 성립과 전승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103</cp:revision>
  <dcterms:created xsi:type="dcterms:W3CDTF">2018-02-20T23:27:27Z</dcterms:created>
  <dcterms:modified xsi:type="dcterms:W3CDTF">2018-03-13T01:48:17Z</dcterms:modified>
</cp:coreProperties>
</file>